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5447C2B-DE10-4A0E-B1DD-080A050980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AB02FAF-8E67-4903-BEF5-275CA330D6A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7A3AA83D-B98D-48BE-AEDF-A403459965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0BD2EDA-6884-4D95-8922-149C290028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FC65D98B-36B2-4D13-95E8-6191AF8709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3359C0A-BE82-4A49-8A4C-1AC9D3E2BA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86943E0C-ABB3-4A66-B343-016D23D774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9B97FEB-0A97-4B87-AB3B-A190FBEB95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7019AE8C-2130-48F3-99A2-24C9FB58BF2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23DB502-D730-416F-A907-3DED8C1105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C313B94E-E9C8-4BD0-AC76-2C9CEB1BDD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601EDB6-6774-4821-A84C-E868FBEF78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CAD6DF22-75F1-4787-B2F6-382D4AC1C2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5DE9AA5-6540-4165-A82E-75BBF17010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68D5C43F-F4E7-4487-A602-0CFD0A8516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ED41394-61FC-4D08-96C2-CF4706CA9B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B3FB3417-4F0A-45D2-A57C-B8D211F4FA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C6914CA-598C-4D4D-8671-2B29FB6C97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6E584FA1-5218-4BFE-9665-7E375A773C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8A78B60-F3E1-426F-9F14-73E16B42F0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88267D84-5000-4AF4-8592-0E3F927EAB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0532819-598A-4D67-B759-EF01FC5FC6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EEDC32E1-50AA-4700-AA35-9C2FC1DA47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47155EC-079C-4C96-A8FF-1D048060F6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463C4DA3-8C6D-4649-898E-CE5804CA85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2E8C73-9285-4FB5-B00E-BE57172890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E9D13076-65E6-4FB8-9A2B-2437EA249F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3637173-3DF7-4C82-A998-70C781134D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B89CD5A-DCC3-4D05-B4B4-213F4E3783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16ECE8A-D5D9-4011-B207-88CB686E58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3CE118FC-DE4E-4E5F-A29D-E5029D7A64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83E971F-BD92-4A7C-8A79-26845E888B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77A5494-1FA6-4BC4-B916-235E5E2516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7BF0B63-C944-41E6-BE13-5063B99D5C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C851EB20-CB46-40D0-A75D-D1A1AF4964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209461D-7EE0-4D08-9232-94B033119C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0EF8A878-B7B4-4758-8676-643A313A5D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28B010AB-85CC-4307-A790-E039BE7231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77EA87D9-E2E0-45D8-AD94-87D8A4F6C5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8DDD91D-5E06-420C-8E64-91CF2EA43C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ADAB4E7C-DD9D-461B-B066-0461F99598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74A4422-F25A-474A-8B52-6B702AA58F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6E5F3307-5FCB-400D-93A3-B20D3A6F1F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836D239A-D299-487F-9106-6CA25CFA8F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928C7EEC-283C-4018-8E9E-F9F7945B0F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23EFE59-1C10-49D9-B3EF-EF610DAE8B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9F6D42D6-60E0-4CDA-9420-E6D2D48DE7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A02578B-62A4-4AFA-8854-7600AF2F25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>
            <a:extLst>
              <a:ext uri="{FF2B5EF4-FFF2-40B4-BE49-F238E27FC236}">
                <a16:creationId xmlns:a16="http://schemas.microsoft.com/office/drawing/2014/main" id="{2E1DF6D2-A845-4B2D-9AAE-2445830B7F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CE5CFD8-65CF-4454-9DFD-10472026BC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E01EA7FB-CFD5-48BC-B20A-6D6493CD67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8FD6282-A49F-4695-BFC1-0B41B613A1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8B5F85A8-3D9A-4E4E-A746-292A57A4324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244D5D5-8F4C-485C-A3C0-EB396DC32E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149F4A46-38AF-4AB1-AC2C-AFF1B5A033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76574221-875F-45A2-A7E4-24AF225B6A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D804807C-B91B-4E03-AE4E-31B973CB3C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254A081-AC0F-4450-AE14-4598FF1D20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0131B74B-68B1-453E-814D-2FA6C8C608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4DFC91F-4299-4E99-866C-BF94AF63CC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0E847291-F4C9-46F4-AA03-5CE3EBFBA7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63EE7AF-1599-42EC-ACEA-2B03E2CA67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42592715-925C-4CAD-8CAC-F8D5850CE3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D7C7247-F4E1-49F8-827A-67EBB06C7B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2C420EEB-E047-4458-A8F3-1F8CABDF9DD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70ED9DE-A52D-45B4-8141-5A7AD5EA1B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DA47344E-7E92-4EE1-80A6-B6A8040DC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3FEDD65-4172-4FA9-A17B-AE5634F8C1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191166FC-5267-4CA1-936F-BA40E90A89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EF2BD09-A591-4A1F-BCCC-4329B2A973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67159360-4F2B-4903-8450-53B83FD772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2B4CBB5-B6EC-4B47-9B86-9B385F0ABF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21C5DC08-BDFF-4107-87D3-7255ACAF7C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9468DD3-8448-4020-AA13-BA6739C019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9EC0767E-6C98-488D-AC87-04E68CAD0D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5FF89F4F-0D89-4BCD-AE5D-D70653D0CC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C5F138D7-AD21-40E8-8092-D663822D7D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1E94924-FA20-4AB7-B52A-FB41BD2CA9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DBAC6CA2-C83B-4E2A-BC48-47517AAC7C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FC976F0-95D1-44E7-B521-B70FA94984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AA0C3364-B7C5-4A63-A4A3-A31CA581A8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179B2D3-9BBB-41D4-B331-7CE56B8FB7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5B7A9447-5EA1-494D-9342-8AA584D21C4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A26CC62-7E9C-42A7-93AD-3181B3316F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A62DD4C4-3C03-4482-B3EA-8C5E3C41EB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0109226-FB3B-4290-9D40-72ACFFFAA1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4CFE355D-B880-4308-AE4E-C69DF92F48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A368294-A88E-4EB4-8FE9-E55F8CE043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8873-3781-440F-AE52-91DC04DB1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B31F9-3AAA-404C-82FB-4B42E1337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C8E69-4408-44BC-84B2-E533206DDF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E0D37C-729E-4079-B5BF-D83BBBC13C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99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CC2B-C499-4D8F-B22B-2EB57451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E65F-E551-48C8-913C-69B017BB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5E54-A76A-42EE-8C6C-EB435EBFE7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7F791B-2001-408F-B2C4-6E05792FB9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50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7597B-2E9E-4D97-8238-BDFAD3720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BC621-E34B-4D4B-9E4D-31FAF4DD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73E7C-DF46-4568-9F2B-02AC5D8EA3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084903-C21E-45EB-BAB5-B2561F1A6B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755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AABC-1A41-4AAC-AC90-5FEF9ABA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CCB83-6A7B-4826-9004-237AEB583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F302-B779-4A2F-91C3-62C7857531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969DC8-FB8F-406D-9C25-D529C37A25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52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4498-8E00-4670-B6D3-4CC2CFBB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BCC4-24B2-4EC9-A544-37275EE4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911A2-15A4-45A9-8B36-002B24F042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23F181-F8F3-48BB-BEB5-0D8597A675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9539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440A-EF11-4848-97C0-268CCDD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33288-6AC2-4C66-887F-8059AE93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E4028-2A8D-4A9C-AEF2-E374CD49F3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A9BC3D-9D7E-4897-B00E-E1BA67C4B6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168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972B-15D3-49F1-9991-2B2F9A3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0102-9A77-40A1-81B8-488458C2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3B5F-EEBF-4B6D-BE8B-2779688A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6E529-1FF7-4DC4-8E94-A0B372DA22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092D95-809E-47AA-90EA-B1B90F9102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40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7AFB-D9AD-4FD0-9FC3-B69E4E6E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F9AA-0C81-44C6-92CD-F22047B2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74905-D0C4-4EA3-A11D-49C108AC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921A6-3E20-4FBA-93CF-F8359A79F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B4B11-E4AE-44C8-83B4-2D94865D6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7FEE4-C3D5-49E7-82C6-678112FFDD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1483DD-5B1C-4BD7-BA16-20707AAAA2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98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93B6-00C6-4E7B-A9A1-B9181449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81003-A7ED-4FEE-AEE9-ED861FF0BC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6E8360-FF24-46F2-9578-1E0DBCFCC4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30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A03C1-B2C3-4A51-AE6B-74B5AB2B2A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50CB02-2608-4EC8-A16E-9E645D9B95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3008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FB98-D59B-4193-AC8C-225796F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C93C-B96E-44EA-91E3-27E670A9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2904B-F114-4C88-94B2-F833B5A00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B0127-32FC-41D4-AE91-FA789ADB53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26C187-1716-45A3-84D9-58835C02F7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401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DA0E-5E6C-423E-A71A-35B02ECE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B124-AC5F-4E6B-BB02-5C76485FE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444F6-50DC-4186-A3A3-26F998F0B5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9EBED3-F747-4F8A-8CE6-3BB3A57B61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6233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C414-5AF8-4E15-B6C5-F6184C05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7CC33-2D47-4954-8109-6EB5C4167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4819-FD8A-470F-AB61-C2905AB17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3585F-2FCE-4554-B0A7-50DE9ED2E4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1AD67C-A244-441C-8E12-21C3B97687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736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7E3A-FE24-4E8B-BDF5-01415DE0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7440C-AEE6-4342-BB87-D7507DEB0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495B1-EE42-4F40-AA06-6A7C55AED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B8CFCD-ADDF-40F7-ACF2-064EF58196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349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C0F3E-B038-4FEE-A494-A7C94FF40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4122D-8B3B-4DC8-B60E-B3CDA1FA2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43A1E-0DD2-4B8C-8BA0-9851C91323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8C5B53-FCD0-4E08-935A-965C8393D1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889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D449-3373-4A14-96FE-9E3EC8817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A431F-6AF0-412D-8297-70251B3EC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97CF1-C087-4B42-931E-3EAD30F49BA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7CC507-A8C1-42FE-ABC1-5CEDBCE215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4375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CE55-DC89-4685-B419-B798216D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9389-C46C-4276-A62A-B03528BC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0C2B-056A-4685-A339-CCA65C140F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CEFF53-C796-41A8-92CE-302917A5E1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2769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6D37-D87D-4CAB-AA0D-B3C96FAE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34C6-EBCE-4B39-A7C7-BBF79866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0E2D-FBBD-4A3B-867E-63D6E90DE52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B82164-821A-4368-AF0E-3B6B1821D3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2768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1821-4733-41D3-A4AC-B2603305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5EE5-4B2C-4A66-9D29-6421B5DC1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8939-47DA-4216-987E-8A65E54EB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B1FFC-2107-4702-AB18-1FB1005FBE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1BC8D8-A8D5-4611-91FF-3E1CA628DF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0690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9B00-91E2-46A5-BA3F-F3EFC073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723B6-957A-4923-A772-3EA1176F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033F-C943-4603-AADA-AD5554D3F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C284A-C9EC-4772-86FC-9FD892511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EF5EA-C7C3-472D-ACF5-CB4497237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340FF-CFD8-466C-BD90-E11D34EAA15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80DC5D-507B-46B9-9ABB-E8D4FABADC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19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EC1C-2EE1-43D7-A192-1AD61C0D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23FB8-A381-4443-A7CF-C4D9782442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726656-4C23-41E1-9409-B9867E9B14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2646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FEF07-E561-4539-AD13-B5A3C6B19D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9646BC-D8C3-4915-8965-A3DA3E84AC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66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345A-DC1B-4F91-ACDC-9BCC47B2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4F37-1D93-4703-BB59-A077A856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5D45F-BF63-4A50-A500-F99AA724A85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2637FE-2B11-4BCE-B7A1-AE74C16971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1307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E433-EEC9-44BD-9BD2-57AC082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2BD8-3910-4AFF-A386-CF0E40FF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02E18-FDD1-4AA1-874F-840409D65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61F12-5E61-4052-A659-CA41BCF475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54653C-AD80-4DB9-AAA9-1A8FF2B59F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4894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B2F5-48A2-4C1F-8F4F-72BAD225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AE116-3320-4E77-874C-33F08C792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19C3D-D7EF-45E1-AFD9-BFBA10EC5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D4A9-72DF-4485-8B70-8C49601146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2521B-E343-4F01-A9C4-344ED4C495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4921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C5F4-7BE9-4383-A5D5-5147579E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89F29-6B27-4231-949C-EBC8ACFA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321D2-DC1A-4180-B78B-7E4FA7F6E4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20B8E8-6B56-4B94-8A3D-A777FF652C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3421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ACA7E-9679-4EC9-A33E-69C649BE4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9C467-F51D-4777-90BF-3E9E0B30F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0BED-2339-4FF7-BFE8-7E91B2B567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3AD6DB-201D-4042-901D-1269232701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0995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7ECD-5F2B-4A5E-8616-E47ED3667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41B03-3046-430B-A318-B4D1D38A2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BE8D4-6C79-4B96-8FC5-122BA3BF31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DBF98C-E28D-4F74-B408-27133C6C81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5737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C8DF-9EB7-48F3-8B0D-24B1FAEB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B5CC-C957-4B3C-B932-EF326ED9F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E9C1-C8B8-4C50-9555-686188A8560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473CAF-7826-404A-820A-93F27E776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443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BA4E-1F20-450C-8A96-9E8258B4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262DD-1595-4DD3-A2E5-AD5D990C1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0126-18AB-4911-A836-54F0F48EF6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A8CFC8-73F9-44D5-952B-7C0D671ABA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3692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F07F-D990-4845-95BB-4FDFB356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77C4-CECB-43D5-BD60-20FB58404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3D794-CCA9-4D3B-8F23-05402370D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CC16F-03B5-4706-98C6-2F9128E010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5C807F-FD44-4BC2-ABCB-6271462852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0954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750EC-DE77-48E6-9F01-FFF83D55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F4721-AF31-45F6-943F-9DE594AD1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08B9-12B6-44ED-B562-A2943D041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4299D-54BC-4521-BE30-A7A5A6FE1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2FEAE-C4AC-4085-94C4-E4B2AB558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F2711-9F94-4DE6-BA17-B000219D1B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05BDAD-06E7-4E07-B207-EFEB45AB99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616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EDBF-BBCE-43F7-A231-B111103F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683EA-832D-4F67-B2E9-0F44717963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0EA2E4-B940-4C06-85ED-FF850000D2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843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5ED7-272D-49EE-A46F-0D2E5DF8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84F1-F2D7-430A-A7D6-E5CD7FC7C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89695-4396-4C7B-BCDA-80B9616A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6C3D8-3178-4907-B35E-A497A40589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33A8D0-156F-4947-A9CA-29E7B274C2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3551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FA0E2-A8A7-435E-94F5-B30ED1BE620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B23F6B-A1E8-4034-A2D0-D37D8E0FD8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4198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AF2F-A042-409F-B0C9-DD53DE7D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7094-F534-4F58-A0F7-F3E3C4EB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0033-50F3-4B89-BE6F-25E0203E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4C3D5-490B-4F09-891E-10563085BE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43E77E-404E-4DFF-BE34-18B4179BF3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4349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726-9B59-4C0E-B0D1-961F667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16C94-C14F-48E3-A90F-707B6DF20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D10B6-3547-415F-BC65-9CFF47D50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FADC-61D7-40C8-99BE-27F5E02639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3775D-F3EC-4B2F-BA5C-026E7B76B3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8374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83BA-DA1E-4B82-AF0E-909FCC6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84CEB-9AA9-41A5-B573-19A2A2069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35EA7-EAE6-44FC-B004-22E6D34123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08F542-1C6F-4709-BB5D-728EE92BFC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161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E58D4-403E-4432-B69B-350A8016C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AA1CB-CE79-41A0-B6B2-6E91EC24E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40DD-A996-4894-81F0-BBF09C0686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DF8934-9FBD-45E3-A959-3E92F29FF9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64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B74E-E5FA-4F82-95AC-C0A46F7F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1D642-181A-4107-B7E2-E6E0582A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63BF-AD37-4F45-B13A-6445CF57E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27903-1AC1-424A-8D98-91DC49955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3CD63-7ED3-4BCB-B699-819661E82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59135-C16B-4F23-9DA1-F802323C25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12A681-5AA6-4E9D-B486-441760F9F2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15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2DC1-856B-40F9-A7B2-D00434F4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4C488-7E4A-41FF-9D8A-779586DA74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286363-68CE-4B73-B122-1F4BD1725D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03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A38A1-60C8-4770-BB42-33D28708AB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A5841C-23F9-495B-8C88-8F0CD92B29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48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8364-FBFD-49F2-8742-BAA297ED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6E7-A947-48B9-915C-1C60E1FA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61574-E284-400A-89C2-AA7342E37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41164-DA31-4EC9-8D19-F237A49E84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D0F10C-DFF3-4B69-A04A-57929D9436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322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6264-F25D-42C1-BE5D-838E630D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31105-E25C-4678-B3A2-09F43E97D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7D6A-2DC8-431B-B43A-75FEEEED5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3F057-1FE7-4E47-B086-2906562900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C3A74E-AE88-4CCC-AD4A-18F82E39AB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77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>
            <a:extLst>
              <a:ext uri="{FF2B5EF4-FFF2-40B4-BE49-F238E27FC236}">
                <a16:creationId xmlns:a16="http://schemas.microsoft.com/office/drawing/2014/main" id="{018CE02F-20B8-4134-BF32-07A028238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6A4A6"/>
              </a:gs>
              <a:gs pos="100000">
                <a:srgbClr val="A48F00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6" name="Freeform 2">
            <a:extLst>
              <a:ext uri="{FF2B5EF4-FFF2-40B4-BE49-F238E27FC236}">
                <a16:creationId xmlns:a16="http://schemas.microsoft.com/office/drawing/2014/main" id="{19A29E58-215D-4101-B5F3-B49959ABB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7B900"/>
              </a:gs>
              <a:gs pos="100000">
                <a:srgbClr val="628283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34CF5-6AD8-49B0-889B-26BC306E8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76C854-C10C-441A-8EF7-164266C49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241D4CE0-50D4-4BD3-9D9D-916389D3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C320A62E-42AE-4278-8E20-DE56D7B1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AA3ECD7-1764-429F-A2B1-CEA8AFF2DB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971AE26F-5158-46ED-8FCB-65454B8BDAD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D6C2A834-1E82-4AE4-8FBA-F2E2BB93BFC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3" name="Group 9">
              <a:extLst>
                <a:ext uri="{FF2B5EF4-FFF2-40B4-BE49-F238E27FC236}">
                  <a16:creationId xmlns:a16="http://schemas.microsoft.com/office/drawing/2014/main" id="{701CBB43-F862-45BA-B582-FD66F860A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F8D7D965-B38E-4327-8BA2-D0604B56C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5" name="Text Box 11">
                <a:extLst>
                  <a:ext uri="{FF2B5EF4-FFF2-40B4-BE49-F238E27FC236}">
                    <a16:creationId xmlns:a16="http://schemas.microsoft.com/office/drawing/2014/main" id="{7D3D3001-C41C-424A-8FDE-A3F2369B9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036" name="Group 12">
              <a:extLst>
                <a:ext uri="{FF2B5EF4-FFF2-40B4-BE49-F238E27FC236}">
                  <a16:creationId xmlns:a16="http://schemas.microsoft.com/office/drawing/2014/main" id="{F94BD4BA-E97C-4461-A449-9CA47A3A0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1037" name="Picture 13">
                <a:extLst>
                  <a:ext uri="{FF2B5EF4-FFF2-40B4-BE49-F238E27FC236}">
                    <a16:creationId xmlns:a16="http://schemas.microsoft.com/office/drawing/2014/main" id="{C3CBBB60-713F-42D9-9490-09AEB936C8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8" name="Text Box 14">
                <a:extLst>
                  <a:ext uri="{FF2B5EF4-FFF2-40B4-BE49-F238E27FC236}">
                    <a16:creationId xmlns:a16="http://schemas.microsoft.com/office/drawing/2014/main" id="{B79A25FC-9E4E-4E87-B76E-D04811423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646B8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>
            <a:extLst>
              <a:ext uri="{FF2B5EF4-FFF2-40B4-BE49-F238E27FC236}">
                <a16:creationId xmlns:a16="http://schemas.microsoft.com/office/drawing/2014/main" id="{B1FBEEF5-D9BD-4B1D-A4EF-B43E148E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6A4A6"/>
              </a:gs>
              <a:gs pos="100000">
                <a:srgbClr val="A48F00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0" name="Freeform 2">
            <a:extLst>
              <a:ext uri="{FF2B5EF4-FFF2-40B4-BE49-F238E27FC236}">
                <a16:creationId xmlns:a16="http://schemas.microsoft.com/office/drawing/2014/main" id="{2D1C2C50-CB30-4B1A-90BA-A2D59E97A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7B900"/>
              </a:gs>
              <a:gs pos="100000">
                <a:srgbClr val="628283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FF6002B0-5164-4D07-BC8F-34EA12AA3E6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2" name="Group 4">
              <a:extLst>
                <a:ext uri="{FF2B5EF4-FFF2-40B4-BE49-F238E27FC236}">
                  <a16:creationId xmlns:a16="http://schemas.microsoft.com/office/drawing/2014/main" id="{68E24925-B853-45CF-B828-185C3814F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E54BDA87-8C03-478C-8501-1471F5524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4" name="Text Box 6">
                <a:extLst>
                  <a:ext uri="{FF2B5EF4-FFF2-40B4-BE49-F238E27FC236}">
                    <a16:creationId xmlns:a16="http://schemas.microsoft.com/office/drawing/2014/main" id="{D7E75422-D510-4C9F-A880-2B98C3F25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0A6EFC78-3282-463E-A474-D395D8677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2056" name="Picture 8">
                <a:extLst>
                  <a:ext uri="{FF2B5EF4-FFF2-40B4-BE49-F238E27FC236}">
                    <a16:creationId xmlns:a16="http://schemas.microsoft.com/office/drawing/2014/main" id="{ECC72D9D-DC19-4A9D-8952-5E7E6B77CA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7" name="Text Box 9">
                <a:extLst>
                  <a:ext uri="{FF2B5EF4-FFF2-40B4-BE49-F238E27FC236}">
                    <a16:creationId xmlns:a16="http://schemas.microsoft.com/office/drawing/2014/main" id="{7F0343E3-F063-40EA-8DEE-3A022A1BD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2058" name="Rectangle 10">
            <a:extLst>
              <a:ext uri="{FF2B5EF4-FFF2-40B4-BE49-F238E27FC236}">
                <a16:creationId xmlns:a16="http://schemas.microsoft.com/office/drawing/2014/main" id="{AF9A0E66-5BE9-4C28-930A-EBDE86199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0D3C86E-473D-4511-97D0-3F05AFD1E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C4C8B4A1-8F2C-4798-9D6A-1E5FBEEDB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98E72FA9-24FB-4A12-8123-853C374A8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B73C24E9-14C8-4686-B252-94CF6E4C7D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BCC7CD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29728972-1030-4F1B-BAAF-77B54B7EF17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C5D1D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>
            <a:extLst>
              <a:ext uri="{FF2B5EF4-FFF2-40B4-BE49-F238E27FC236}">
                <a16:creationId xmlns:a16="http://schemas.microsoft.com/office/drawing/2014/main" id="{7B45F4F4-BC55-40E0-ACE0-705BF597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6A4A6"/>
              </a:gs>
              <a:gs pos="100000">
                <a:srgbClr val="A48F00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4" name="Freeform 2">
            <a:extLst>
              <a:ext uri="{FF2B5EF4-FFF2-40B4-BE49-F238E27FC236}">
                <a16:creationId xmlns:a16="http://schemas.microsoft.com/office/drawing/2014/main" id="{BE837841-5E9B-487B-8176-E267F99F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7B900"/>
              </a:gs>
              <a:gs pos="100000">
                <a:srgbClr val="628283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148571A9-3F84-4250-A139-019194EBDAA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76" name="Group 4">
              <a:extLst>
                <a:ext uri="{FF2B5EF4-FFF2-40B4-BE49-F238E27FC236}">
                  <a16:creationId xmlns:a16="http://schemas.microsoft.com/office/drawing/2014/main" id="{30E2EB4F-1748-43A7-99A8-97701A462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3077" name="Picture 5">
                <a:extLst>
                  <a:ext uri="{FF2B5EF4-FFF2-40B4-BE49-F238E27FC236}">
                    <a16:creationId xmlns:a16="http://schemas.microsoft.com/office/drawing/2014/main" id="{5C72CF4C-7CF9-4857-BF99-18871DA33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8" name="Text Box 6">
                <a:extLst>
                  <a:ext uri="{FF2B5EF4-FFF2-40B4-BE49-F238E27FC236}">
                    <a16:creationId xmlns:a16="http://schemas.microsoft.com/office/drawing/2014/main" id="{11A95684-F26D-42E5-8C05-2534EFE23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94EE7AF5-08D7-4FC1-9909-DF47F890F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3080" name="Picture 8">
                <a:extLst>
                  <a:ext uri="{FF2B5EF4-FFF2-40B4-BE49-F238E27FC236}">
                    <a16:creationId xmlns:a16="http://schemas.microsoft.com/office/drawing/2014/main" id="{8239BD8C-479A-46ED-B2EE-5CB502F357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1" name="Text Box 9">
                <a:extLst>
                  <a:ext uri="{FF2B5EF4-FFF2-40B4-BE49-F238E27FC236}">
                    <a16:creationId xmlns:a16="http://schemas.microsoft.com/office/drawing/2014/main" id="{9241A6C8-B343-4E33-BD20-5AEA053C7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3082" name="Rectangle 10">
            <a:extLst>
              <a:ext uri="{FF2B5EF4-FFF2-40B4-BE49-F238E27FC236}">
                <a16:creationId xmlns:a16="http://schemas.microsoft.com/office/drawing/2014/main" id="{EBC4CB43-827C-4EA3-8A12-DEFFB3DEE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C005E52E-B56C-43E7-A33B-1A69730E5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4E7CFEA9-56B2-491D-81F7-BED8072B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D9804252-5232-4B38-90CB-F61B9F73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1197D718-25E0-4BB6-9BC7-E4E9A52007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BCC7CD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77316F94-CF92-4FAE-9436-3B5D7239272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C5D1D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C5D1D7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>
            <a:extLst>
              <a:ext uri="{FF2B5EF4-FFF2-40B4-BE49-F238E27FC236}">
                <a16:creationId xmlns:a16="http://schemas.microsoft.com/office/drawing/2014/main" id="{B1596ED3-DE33-4A38-8002-71E5382606AD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4098" name="AutoShape 2">
            <a:extLst>
              <a:ext uri="{FF2B5EF4-FFF2-40B4-BE49-F238E27FC236}">
                <a16:creationId xmlns:a16="http://schemas.microsoft.com/office/drawing/2014/main" id="{A78C01A3-670B-4060-8F1A-722162FC92C9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4099" name="Freeform 3">
            <a:extLst>
              <a:ext uri="{FF2B5EF4-FFF2-40B4-BE49-F238E27FC236}">
                <a16:creationId xmlns:a16="http://schemas.microsoft.com/office/drawing/2014/main" id="{83DAB225-E1BA-4FE7-93ED-8694B11059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6A4A6"/>
              </a:gs>
              <a:gs pos="100000">
                <a:srgbClr val="A48F00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0" name="Freeform 4">
            <a:extLst>
              <a:ext uri="{FF2B5EF4-FFF2-40B4-BE49-F238E27FC236}">
                <a16:creationId xmlns:a16="http://schemas.microsoft.com/office/drawing/2014/main" id="{AB9426BA-8DA9-4604-AF86-FBD339FB80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7B900"/>
              </a:gs>
              <a:gs pos="100000">
                <a:srgbClr val="628283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26516E1-C585-4AAD-9DB3-64D609724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D3509DD-2954-4DAE-9526-DE5DAF518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4424CA4-CFBA-4C81-B381-073F61F3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0D0D071F-D465-4DE2-AD7B-419C7FDB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BE9411EA-AB33-42C0-B00C-3886EB08B0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5F668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553FC327-29B3-4BF1-B820-2B66C31EEE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646B8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646B86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AB0F70A3-6869-49DA-A211-F43368BA7502}"/>
              </a:ext>
            </a:extLst>
          </p:cNvPr>
          <p:cNvGrpSpPr>
            <a:grpSpLocks/>
          </p:cNvGrpSpPr>
          <p:nvPr/>
        </p:nvGrpSpPr>
        <p:grpSpPr bwMode="auto">
          <a:xfrm>
            <a:off x="530225" y="1255713"/>
            <a:ext cx="7862888" cy="2009775"/>
            <a:chOff x="334" y="791"/>
            <a:chExt cx="4953" cy="1266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E6F1E70-A989-418B-BF7E-45BA2106E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791"/>
              <a:ext cx="4953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>
              <a:extLst>
                <a:ext uri="{FF2B5EF4-FFF2-40B4-BE49-F238E27FC236}">
                  <a16:creationId xmlns:a16="http://schemas.microsoft.com/office/drawing/2014/main" id="{53845CF8-73A6-436E-9344-7859ECACA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" y="791"/>
              <a:ext cx="4953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48" name="Text Box 4">
            <a:extLst>
              <a:ext uri="{FF2B5EF4-FFF2-40B4-BE49-F238E27FC236}">
                <a16:creationId xmlns:a16="http://schemas.microsoft.com/office/drawing/2014/main" id="{26191E86-60AB-41F2-A656-004E8E43B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0085A06-AD3E-4220-B8FE-12539FE10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28625"/>
            <a:ext cx="3635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Leva ledvica v višini 11 rebra</a:t>
            </a:r>
          </a:p>
        </p:txBody>
      </p:sp>
      <p:sp>
        <p:nvSpPr>
          <p:cNvPr id="15362" name="Line 2">
            <a:extLst>
              <a:ext uri="{FF2B5EF4-FFF2-40B4-BE49-F238E27FC236}">
                <a16:creationId xmlns:a16="http://schemas.microsoft.com/office/drawing/2014/main" id="{D22F6EAC-CD12-4AD2-BC1A-C4B23728E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8" y="2428875"/>
            <a:ext cx="930275" cy="8651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D217431-1470-4358-A28A-1CDF9F0FB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57188"/>
            <a:ext cx="38163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Desna ledvica v višini 12 rebra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AC815DC-4188-4E14-817A-3F32B6F4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785813"/>
            <a:ext cx="43053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365" name="AutoShape 5">
            <a:extLst>
              <a:ext uri="{FF2B5EF4-FFF2-40B4-BE49-F238E27FC236}">
                <a16:creationId xmlns:a16="http://schemas.microsoft.com/office/drawing/2014/main" id="{D9DB8C1B-718B-4C0E-833B-61D0C328EA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8" y="858838"/>
            <a:ext cx="1858962" cy="1285875"/>
          </a:xfrm>
          <a:prstGeom prst="straightConnector1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66" name="AutoShape 6">
            <a:extLst>
              <a:ext uri="{FF2B5EF4-FFF2-40B4-BE49-F238E27FC236}">
                <a16:creationId xmlns:a16="http://schemas.microsoft.com/office/drawing/2014/main" id="{76823042-6033-4FAA-8016-1D504A3EBE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7625" y="930275"/>
            <a:ext cx="2000250" cy="1500188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B1CC0DF6-B68F-445F-B235-3F3ABB42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8500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9503EC39-9684-4754-B481-06E32F6A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002060"/>
                </a:solidFill>
                <a:latin typeface="Calibri" panose="020F0502020204030204" pitchFamily="34" charset="0"/>
              </a:rPr>
              <a:t>Ledvica :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BBFECD0-7F3B-44C3-B364-AE194774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40105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je dolga približno 12 – 13 cm in široka 6 cm,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težka je okoli 130 g,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obdana je  z dvema slojema maščevja, ki ščitita organ pred mehaničnimi vplivi,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nad vsako ledvico  leži po ena nadledvična žleza,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vse njene površine in robovi so zaobljeni, razen notranjega roba, skozi katerega vstopajo in izstopajo: žile, živci, mezgovnice in ledvični meh, ta del imenujemo 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ledvični hilus,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obdaja  jo ovojnica ali kapsula,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skozi ledvice steče vsako minuto 1200 ml krvi, 90% krvi teče skozi skorjo,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poglavitna naloga ledvice je filtracija vodotopnih odpadnih snovi iz krvi in seča,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v ledvicah poteka koncentriranje seča krvi skozi ledvične žile ta proces imenujemo – avtoregulacija pretoka, ledvice same uravnavajo pretok.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4D00C76-38B1-45EF-922B-C2AD0820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6263"/>
            <a:ext cx="42926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8DAE5D29-499C-41ED-815E-D4244172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9275"/>
            <a:ext cx="2665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NADLEDVIČNA ŽLEZA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sl-SI" altLang="sl-SI" b="1">
                <a:solidFill>
                  <a:srgbClr val="FF3300"/>
                </a:solidFill>
              </a:rPr>
              <a:t>Glandula renalis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1C48A30E-87D5-4C28-B2CC-411B86814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2575" y="692150"/>
            <a:ext cx="363538" cy="730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9011C67-9C7C-4FC5-A92A-6CBF8F6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429000"/>
            <a:ext cx="3168650" cy="642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LEDVIČNI HILUS – vstopno mesto; žil, živcev…</a:t>
            </a: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D19AEA32-8DE2-492E-BECE-119E7747C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750" y="3500438"/>
            <a:ext cx="363538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DF0F1C6F-0CB1-4F70-9A0F-B81BDFFC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25558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OVOJNICA ALI KAPSULA</a:t>
            </a: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E5D55449-C356-4D8C-957F-4C9962562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060575"/>
            <a:ext cx="719138" cy="6477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2892EAA-08AF-45B0-809B-2854B795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18716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DVA SLOJA MAŠČEVJA</a:t>
            </a: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644ACDF4-C4CC-4C28-A753-2FD045585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716338"/>
            <a:ext cx="504825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A82D2F71-89FC-41F4-845C-9E3220BE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002060"/>
                </a:solidFill>
                <a:latin typeface="Calibri" panose="020F0502020204030204" pitchFamily="34" charset="0"/>
              </a:rPr>
              <a:t>Vzdolžni prerez ledvice: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A47D53B-E3F4-4479-AD61-F2E7541D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2592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Zunanja plast  zunanja skorja – </a:t>
            </a:r>
            <a:r>
              <a:rPr lang="sl-SI" altLang="sl-SI" sz="2600" b="1">
                <a:solidFill>
                  <a:srgbClr val="FF3300"/>
                </a:solidFill>
                <a:latin typeface="Calibri" panose="020F0502020204030204" pitchFamily="34" charset="0"/>
              </a:rPr>
              <a:t>cortex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6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1E2F66E-31C2-4AC9-BF78-6AD4F88D2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00200"/>
            <a:ext cx="43164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Notranja plast  </a:t>
            </a:r>
          </a:p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>
                <a:latin typeface="Calibri" panose="020F0502020204030204" pitchFamily="34" charset="0"/>
              </a:rPr>
              <a:t>notranja sredica- </a:t>
            </a:r>
            <a:r>
              <a:rPr lang="sl-SI" altLang="sl-SI" sz="2600" b="1">
                <a:solidFill>
                  <a:srgbClr val="FF3300"/>
                </a:solidFill>
                <a:latin typeface="Calibri" panose="020F0502020204030204" pitchFamily="34" charset="0"/>
              </a:rPr>
              <a:t>medula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6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4980D9E1-B45C-45FB-A7F8-59DA4818B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138E2FA7-4B41-4E5A-8727-C37BE006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708275"/>
            <a:ext cx="2016125" cy="433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3B28420B-F4C4-4101-B2C9-DEFAF21A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08275"/>
            <a:ext cx="2376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Cortex</a:t>
            </a: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7ECEF91-DD76-4EC2-850B-37529EDFA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924175"/>
            <a:ext cx="1511300" cy="504825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9E8A228-F63E-4EBB-B64B-E58866CB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924175"/>
            <a:ext cx="1368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Capsula</a:t>
            </a: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1A914D5-098A-4D42-9DA2-6B33BFD3C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4513" y="3141663"/>
            <a:ext cx="506412" cy="71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D83AA750-82EF-4C71-9255-E96D5893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141663"/>
            <a:ext cx="865187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9F34DFEE-D572-4EDF-AF1B-D9930A0B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789363"/>
            <a:ext cx="14398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Medula</a:t>
            </a: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71916BE0-011A-4748-B0A5-17FE31D28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3859213"/>
            <a:ext cx="1512888" cy="1476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BC6D9F5A-1FBE-44C4-9C52-170B0C40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16338"/>
            <a:ext cx="503237" cy="217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B441D774-8EF7-4122-A084-FFF28942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149725"/>
            <a:ext cx="574675" cy="719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1152493D-E3EA-42A4-A8ED-136D07FE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2926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2DE9C5A1-68E9-4DD4-B116-AEA7CFF3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933825"/>
            <a:ext cx="8636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A5D669E2-CF53-4FE4-ABA9-B5C4E6647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300663"/>
            <a:ext cx="1079500" cy="72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Piramida</a:t>
            </a: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5BCB8F2C-2EE4-4544-B275-B63E66A12B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5445125"/>
            <a:ext cx="11557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37412D3D-95BF-4F80-BAA0-CF3D7A6B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97007B3A-6841-4847-8F82-007CACFC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157788"/>
            <a:ext cx="2087562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Ledvični meh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Pielon</a:t>
            </a: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815EFCC9-A883-4787-894D-87B05EFCD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4651375"/>
            <a:ext cx="2087562" cy="939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9196E6B-3D58-4388-A8E5-3780003F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600" b="1">
                <a:solidFill>
                  <a:srgbClr val="CCB400"/>
                </a:solidFill>
                <a:latin typeface="Calibri" panose="020F0502020204030204" pitchFamily="34" charset="0"/>
              </a:rPr>
              <a:t>Notranja sredica - medula</a:t>
            </a:r>
            <a:br>
              <a:rPr lang="sl-SI" altLang="sl-SI" sz="3600" b="1">
                <a:solidFill>
                  <a:srgbClr val="CCB400"/>
                </a:solidFill>
                <a:latin typeface="Calibri" panose="020F0502020204030204" pitchFamily="34" charset="0"/>
              </a:rPr>
            </a:br>
            <a:endParaRPr lang="sl-SI" altLang="sl-SI" sz="3600" b="1">
              <a:solidFill>
                <a:srgbClr val="CCB400"/>
              </a:solidFill>
              <a:latin typeface="Calibri" panose="020F0502020204030204" pitchFamily="34" charset="0"/>
            </a:endParaRP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4618722C-007E-44CD-872A-E944EF81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CCB400"/>
              </a:buClr>
              <a:buSzPct val="95000"/>
              <a:buFont typeface="Wingdings" panose="05000000000000000000" pitchFamily="2" charset="2"/>
              <a:buChar char=""/>
            </a:pPr>
            <a:r>
              <a:rPr lang="sl-SI" altLang="sl-SI" sz="2600">
                <a:latin typeface="Constantia" panose="02030602050306030303" pitchFamily="18" charset="0"/>
              </a:rPr>
              <a:t>Razdeljena v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piramide</a:t>
            </a:r>
            <a:r>
              <a:rPr lang="sl-SI" altLang="sl-SI" sz="2600">
                <a:latin typeface="Constantia" panose="02030602050306030303" pitchFamily="18" charset="0"/>
              </a:rPr>
              <a:t>, med seboj ločene z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Bertinovimi stebriči.</a:t>
            </a:r>
          </a:p>
          <a:p>
            <a:pPr>
              <a:spcBef>
                <a:spcPts val="650"/>
              </a:spcBef>
              <a:buClr>
                <a:srgbClr val="CCB400"/>
              </a:buClr>
              <a:buSzPct val="95000"/>
              <a:buFont typeface="Wingdings" panose="05000000000000000000" pitchFamily="2" charset="2"/>
              <a:buChar char=""/>
            </a:pPr>
            <a:r>
              <a:rPr lang="sl-SI" altLang="sl-SI" sz="2600">
                <a:latin typeface="Constantia" panose="02030602050306030303" pitchFamily="18" charset="0"/>
              </a:rPr>
              <a:t>Piramide imajo progasto površino, ki jo sestavljajo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ledvične cevčice</a:t>
            </a:r>
            <a:r>
              <a:rPr lang="sl-SI" altLang="sl-SI" sz="2600">
                <a:latin typeface="Constantia" panose="02030602050306030303" pitchFamily="18" charset="0"/>
              </a:rPr>
              <a:t> in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zbiralca.</a:t>
            </a:r>
            <a:r>
              <a:rPr lang="sl-SI" altLang="sl-SI" sz="2600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ts val="650"/>
              </a:spcBef>
              <a:buClr>
                <a:srgbClr val="CCB400"/>
              </a:buClr>
              <a:buSzPct val="95000"/>
              <a:buFont typeface="Wingdings" panose="05000000000000000000" pitchFamily="2" charset="2"/>
              <a:buChar char=""/>
            </a:pPr>
            <a:r>
              <a:rPr lang="sl-SI" altLang="sl-SI" sz="2600">
                <a:latin typeface="Constantia" panose="02030602050306030303" pitchFamily="18" charset="0"/>
              </a:rPr>
              <a:t>Na vrhu vsake piramide se odpira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papila</a:t>
            </a:r>
            <a:r>
              <a:rPr lang="sl-SI" altLang="sl-SI" sz="2600">
                <a:latin typeface="Constantia" panose="02030602050306030303" pitchFamily="18" charset="0"/>
              </a:rPr>
              <a:t>, skozi katero izteka seč v ledvično čašico.</a:t>
            </a:r>
          </a:p>
          <a:p>
            <a:pPr>
              <a:spcBef>
                <a:spcPts val="650"/>
              </a:spcBef>
              <a:buClr>
                <a:srgbClr val="CCB400"/>
              </a:buClr>
              <a:buSzPct val="95000"/>
              <a:buFont typeface="Wingdings" panose="05000000000000000000" pitchFamily="2" charset="2"/>
              <a:buChar char=""/>
            </a:pPr>
            <a:r>
              <a:rPr lang="sl-SI" altLang="sl-SI" sz="2600">
                <a:latin typeface="Constantia" panose="02030602050306030303" pitchFamily="18" charset="0"/>
              </a:rPr>
              <a:t>Ledvične čašice se združujejo v večje, te pa tvorijo </a:t>
            </a:r>
            <a:r>
              <a:rPr lang="sl-SI" altLang="sl-SI" sz="2600" b="1">
                <a:solidFill>
                  <a:srgbClr val="FF3300"/>
                </a:solidFill>
                <a:latin typeface="Constantia" panose="02030602050306030303" pitchFamily="18" charset="0"/>
              </a:rPr>
              <a:t>ledvični meh - </a:t>
            </a:r>
            <a:r>
              <a:rPr lang="sl-SI" altLang="sl-SI" sz="2600">
                <a:solidFill>
                  <a:srgbClr val="FF3300"/>
                </a:solidFill>
                <a:latin typeface="Constantia" panose="02030602050306030303" pitchFamily="18" charset="0"/>
              </a:rPr>
              <a:t> pielon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600">
              <a:solidFill>
                <a:srgbClr val="FF33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803A573A-E416-457D-9163-CF2F76BE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166938"/>
            <a:ext cx="37242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EF754763-7BD0-40CF-A821-B1F10283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933825"/>
            <a:ext cx="2089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Papila renalis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69219248-5A4F-42E7-8D25-1187BE323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341438"/>
            <a:ext cx="28797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Bertinov stebriček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6BA906C6-8CBF-41DE-BF48-C5D081F5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1916113"/>
            <a:ext cx="215900" cy="1441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74141C59-CD1F-4D2E-BD9F-67132AB6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14398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Piramida</a:t>
            </a: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2D9E61D6-E0F0-4742-B3B2-7F7BE7EE3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349500"/>
            <a:ext cx="792163" cy="7191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B1F7E84F-7B59-4406-A098-33F62E26B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3859213"/>
            <a:ext cx="936625" cy="219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CE8F7549-73B0-465C-83E5-7B4C6B4B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873375"/>
            <a:ext cx="261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045F779D-8F9A-4C8B-81AB-527016BA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133600"/>
            <a:ext cx="24479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Ledvične cevke- zbiralci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4962AC93-4096-47F0-9903-DA10E5AFE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9688" y="2565400"/>
            <a:ext cx="2163762" cy="7191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D27EA159-2116-42B9-8CFB-C4A5D751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868863"/>
            <a:ext cx="259238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Ledvična čašica</a:t>
            </a: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8FF5F74F-FE8A-450B-9A5A-FAFD39C10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4003675"/>
            <a:ext cx="865187" cy="939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844BB8DD-7445-4C20-AF8E-3531234A6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365625"/>
            <a:ext cx="3095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sl-SI" altLang="sl-SI" sz="2000" b="1"/>
              <a:t>Ledvični meh-pielon</a:t>
            </a:r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63E53AED-5815-4149-BFDA-E1912C86A6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1850" y="4148138"/>
            <a:ext cx="795338" cy="434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063F3A06-D5B5-47E8-BC1D-83763A4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6250"/>
            <a:ext cx="55435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sl-SI" altLang="sl-SI" sz="2800" b="1">
                <a:solidFill>
                  <a:srgbClr val="CCB400"/>
                </a:solidFill>
              </a:rPr>
              <a:t>Notranja sredica - medula</a:t>
            </a:r>
            <a:br>
              <a:rPr lang="sl-SI" altLang="sl-SI" sz="2800" b="1">
                <a:solidFill>
                  <a:srgbClr val="CCB400"/>
                </a:solidFill>
              </a:rPr>
            </a:br>
            <a:endParaRPr lang="sl-SI" altLang="sl-SI" sz="2800" b="1">
              <a:solidFill>
                <a:srgbClr val="CCB4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4A5CA8D-3457-4D79-B26E-0B09E0D09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58E91AE4-A44C-42E5-A8F7-E8744866B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 b="1">
                <a:solidFill>
                  <a:srgbClr val="CCB400"/>
                </a:solidFill>
                <a:latin typeface="Constantia" panose="02030602050306030303" pitchFamily="18" charset="0"/>
              </a:rPr>
              <a:t>Ledvični meh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onstantia" panose="02030602050306030303" pitchFamily="18" charset="0"/>
              </a:rPr>
              <a:t>se zbira seč in teče po sečevodu v mehur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600">
              <a:latin typeface="Constantia" panose="02030602050306030303" pitchFamily="18" charset="0"/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D3613030-FC9F-4587-83FA-933FF8B5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852738"/>
            <a:ext cx="56578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80ED880E-A133-4256-9529-6ADFE770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781300"/>
            <a:ext cx="2447925" cy="1511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753A318A-7429-421C-B70B-9824F36DE1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5013" y="4365625"/>
            <a:ext cx="1803400" cy="15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5CBC9F34-0094-4969-8506-8AFA563B0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87350"/>
            <a:ext cx="82296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000" b="1">
                <a:solidFill>
                  <a:srgbClr val="002060"/>
                </a:solidFill>
                <a:latin typeface="Calibri" panose="020F0502020204030204" pitchFamily="34" charset="0"/>
              </a:rPr>
              <a:t>Žile ledvic:</a:t>
            </a:r>
            <a:br>
              <a:rPr lang="sl-SI" altLang="sl-SI" sz="4000" b="1">
                <a:solidFill>
                  <a:srgbClr val="CCB400"/>
                </a:solidFill>
                <a:latin typeface="Calibri" panose="020F0502020204030204" pitchFamily="34" charset="0"/>
              </a:rPr>
            </a:br>
            <a:endParaRPr lang="sl-SI" altLang="sl-SI" sz="4000" b="1">
              <a:solidFill>
                <a:srgbClr val="CCB400"/>
              </a:solidFill>
              <a:latin typeface="Calibri" panose="020F0502020204030204" pitchFamily="34" charset="0"/>
            </a:endParaRP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0ACAC2A6-1A1E-4D16-BB33-B6AAEDF1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95000"/>
              <a:buFontTx/>
              <a:buNone/>
            </a:pPr>
            <a:endParaRPr lang="sl-SI" altLang="sl-SI" sz="28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Ledvična arterija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izhaja iz aorte</a:t>
            </a:r>
            <a:r>
              <a:rPr lang="sl-SI" altLang="sl-SI" sz="280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Arterije se 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ledvičnem hilusu razvejata</a:t>
            </a:r>
            <a:r>
              <a:rPr lang="sl-SI" altLang="sl-SI" sz="2800">
                <a:latin typeface="Calibri" panose="020F0502020204030204" pitchFamily="34" charset="0"/>
              </a:rPr>
              <a:t>, veje potekajo med piramidami in na bazi piramid zavijejo.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Te manjše vejice se razvijejo 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dovodne arteriole.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Te se razdelijo in zavijejo 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kapilarne klobučke ali glomerule.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Te se združijo 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odvodno arteriolo.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Te pa se ponovno razdelijo 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kapilare okoli ledvičnih cevčic.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Kri iz kapilar ob cevčicah teče po vedno večjih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venah k ledvični veni.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8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369C3880-8153-4FFE-8E48-D41FA095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20713"/>
            <a:ext cx="4953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904E1949-410B-44F1-B632-E1672902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FF3300"/>
                </a:solidFill>
                <a:latin typeface="Calibri" panose="020F0502020204030204" pitchFamily="34" charset="0"/>
              </a:rPr>
              <a:t>Sečíla</a:t>
            </a:r>
            <a:r>
              <a:rPr lang="sl-SI" altLang="sl-SI" sz="5000">
                <a:solidFill>
                  <a:srgbClr val="FF3300"/>
                </a:solidFill>
                <a:latin typeface="Calibri" panose="020F0502020204030204" pitchFamily="34" charset="0"/>
              </a:rPr>
              <a:t> - </a:t>
            </a:r>
            <a:r>
              <a:rPr lang="sl-SI" altLang="sl-SI" sz="5000" b="1">
                <a:solidFill>
                  <a:srgbClr val="FF3300"/>
                </a:solidFill>
                <a:latin typeface="Calibri" panose="020F0502020204030204" pitchFamily="34" charset="0"/>
              </a:rPr>
              <a:t>uropoetski sistem</a:t>
            </a:r>
            <a:r>
              <a:rPr lang="sl-SI" altLang="sl-SI" sz="500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BD88D82-9985-4661-9F95-5EAB1F748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20875"/>
            <a:ext cx="403860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608013"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89013" indent="-531813"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>
                <a:latin typeface="Calibri" panose="020F0502020204030204" pitchFamily="34" charset="0"/>
              </a:rPr>
              <a:t>So organski sistem, ki:</a:t>
            </a:r>
          </a:p>
          <a:p>
            <a:pPr>
              <a:spcBef>
                <a:spcPts val="65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600">
                <a:latin typeface="Calibri" panose="020F0502020204030204" pitchFamily="34" charset="0"/>
              </a:rPr>
              <a:t>proizvaja in odvaja seč,</a:t>
            </a:r>
          </a:p>
          <a:p>
            <a:pPr>
              <a:spcBef>
                <a:spcPts val="65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600">
                <a:latin typeface="Calibri" panose="020F0502020204030204" pitchFamily="34" charset="0"/>
              </a:rPr>
              <a:t>zajema: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"/>
            </a:pPr>
            <a:r>
              <a:rPr lang="sl-SI" altLang="sl-SI" sz="2400">
                <a:latin typeface="Calibri" panose="020F0502020204030204" pitchFamily="34" charset="0"/>
              </a:rPr>
              <a:t>ledvici,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"/>
            </a:pPr>
            <a:r>
              <a:rPr lang="sl-SI" altLang="sl-SI" sz="2400">
                <a:latin typeface="Calibri" panose="020F0502020204030204" pitchFamily="34" charset="0"/>
              </a:rPr>
              <a:t>ledvična meha,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"/>
            </a:pPr>
            <a:r>
              <a:rPr lang="sl-SI" altLang="sl-SI" sz="2400">
                <a:latin typeface="Calibri" panose="020F0502020204030204" pitchFamily="34" charset="0"/>
              </a:rPr>
              <a:t>sečevoda,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"/>
            </a:pPr>
            <a:r>
              <a:rPr lang="sl-SI" altLang="sl-SI" sz="2400">
                <a:latin typeface="Calibri" panose="020F0502020204030204" pitchFamily="34" charset="0"/>
              </a:rPr>
              <a:t>sečni mehur in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"/>
            </a:pPr>
            <a:r>
              <a:rPr lang="sl-SI" altLang="sl-SI" sz="2400">
                <a:latin typeface="Calibri" panose="020F0502020204030204" pitchFamily="34" charset="0"/>
              </a:rPr>
              <a:t>sečnico.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F12A403-53E8-4D52-8917-DE811F3F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28575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A95BBF64-10C8-4EEC-9D0D-9210F29A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565400"/>
            <a:ext cx="431800" cy="35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5D50D10-7D02-4270-BC62-99846D65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508500"/>
            <a:ext cx="719138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DDCE344-A85E-40E5-919B-0C12A35E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860800"/>
            <a:ext cx="10795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982E2741-30C6-401B-86F0-C1FFB8D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084763"/>
            <a:ext cx="649288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0370284-CC55-4C2E-A426-EFCB3E2B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157788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F4F57161-F893-4C01-B02D-56E2FC1A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157788"/>
            <a:ext cx="792163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C2071929-464F-466E-800E-BA44936A9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1138" y="3141663"/>
            <a:ext cx="577850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697F2DE5-3D6B-4EA9-9CF8-0676C7E91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013" y="4652963"/>
            <a:ext cx="723900" cy="71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D4A07A45-F619-4F74-BD33-85226ACD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860800"/>
            <a:ext cx="576262" cy="376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B6AE498A-5BBB-4644-8D65-6E22D8EA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504825" cy="376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B097A0F6-30AC-4992-86CF-3B522BBF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933825"/>
            <a:ext cx="647700" cy="376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FA8EF34C-866E-4985-836E-E83BD9C4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724400"/>
            <a:ext cx="576263" cy="376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3185BF3F-8EE8-45F7-B6C8-C7E468EC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157788"/>
            <a:ext cx="647700" cy="3762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4707DC39-DB6E-4312-8766-ECE067CF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248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7055F55-5CF5-41DA-909D-F2D76BD6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000" b="1">
                <a:solidFill>
                  <a:srgbClr val="FF3300"/>
                </a:solidFill>
                <a:latin typeface="Calibri" panose="020F0502020204030204" pitchFamily="34" charset="0"/>
              </a:rPr>
              <a:t>Nefron- funkcionalna enota ledvice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4F1A311-E891-46C4-AB1F-239AFF001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Vsaka ledvica ima okli 1 milijon nefronov.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onstantia" panose="02030602050306030303" pitchFamily="18" charset="0"/>
              </a:rPr>
              <a:t>Teoretično lahko preživimo s samo 200.000 nefroni, zato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onstantia" panose="02030602050306030303" pitchFamily="18" charset="0"/>
              </a:rPr>
              <a:t>zdrav človek lahko daruje ledvico.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onstantia" panose="02030602050306030303" pitchFamily="18" charset="0"/>
              </a:rPr>
              <a:t>Kaj sestavlja nefron: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kapilarni klopčič ali glomerulus,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Bawmanova kapsula,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zaviti cevčici( proksimalna in distalna),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Henlejeva pentlja,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onstantia" panose="02030602050306030303" pitchFamily="18" charset="0"/>
              </a:rPr>
              <a:t>zbiralec.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A6385C23-359D-4DE6-9028-E56C58CD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273925" cy="4913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929F9B75-C67E-47A1-8FF4-ABA442FA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052513"/>
            <a:ext cx="1871663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/>
              <a:t>GLOMERULUS </a:t>
            </a:r>
          </a:p>
          <a:p>
            <a:pPr algn="ctr">
              <a:buClrTx/>
              <a:buFontTx/>
              <a:buNone/>
            </a:pPr>
            <a:r>
              <a:rPr lang="sl-SI" altLang="sl-SI" sz="1200"/>
              <a:t>kapliarni klopčič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F230728-B244-4319-9A99-5C998E76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76475"/>
            <a:ext cx="2232025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Bawmanova kapsula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A924145-06AD-4441-8F7E-D0BF24D6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005263"/>
            <a:ext cx="1584325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64B2A0CA-1FAA-4E21-902A-61653BD8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4097338"/>
            <a:ext cx="199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/>
              <a:t>Henlejeva pentlja,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5375B0C-F962-4F4B-ADE1-F474299A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0213"/>
            <a:ext cx="1655762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/>
              <a:t>Proksimalna,</a:t>
            </a:r>
          </a:p>
          <a:p>
            <a:pPr algn="ctr">
              <a:buClrTx/>
              <a:buFontTx/>
              <a:buNone/>
            </a:pPr>
            <a:r>
              <a:rPr lang="sl-SI" altLang="sl-SI"/>
              <a:t> zvita cevčica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84E5B976-19E1-4505-91BF-F90E0D80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68638"/>
            <a:ext cx="1368425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/>
              <a:t>Distalna</a:t>
            </a:r>
          </a:p>
          <a:p>
            <a:pPr algn="ctr">
              <a:buClrTx/>
              <a:buFontTx/>
              <a:buNone/>
            </a:pPr>
            <a:r>
              <a:rPr lang="sl-SI" altLang="sl-SI"/>
              <a:t>zvita cevčica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0A55BCA4-6E8F-4F5F-928D-A68EF0E3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060575"/>
            <a:ext cx="1582738" cy="865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sl-SI" altLang="sl-SI"/>
              <a:t>zbiralec.</a:t>
            </a:r>
          </a:p>
          <a:p>
            <a:pPr algn="ctr">
              <a:buClrTx/>
              <a:buFontTx/>
              <a:buNone/>
            </a:pPr>
            <a:endParaRPr lang="sl-SI" altLang="sl-SI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6FD3D447-913E-43C7-B9C4-758C9848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655762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/>
              <a:t>Dovodna arteriola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C82024C2-D73B-4F7C-A5CD-3C1E4760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052513"/>
            <a:ext cx="2735263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/>
              <a:t>Odvodna arteriola</a:t>
            </a: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8359358D-5301-4120-B3F3-A6F74D92A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4508500"/>
            <a:ext cx="792162" cy="4333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70D46B80-E8E6-4A26-8EA8-23C6382934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2347913"/>
            <a:ext cx="1511300" cy="4349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73F89654-A956-496A-A519-F72AD8DAE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2781300"/>
            <a:ext cx="1587" cy="2873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2" name="Line 14">
            <a:extLst>
              <a:ext uri="{FF2B5EF4-FFF2-40B4-BE49-F238E27FC236}">
                <a16:creationId xmlns:a16="http://schemas.microsoft.com/office/drawing/2014/main" id="{F6C397C1-A0C8-4E67-8BDB-16BF2CC712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2058988"/>
            <a:ext cx="936625" cy="2190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F02B2020-B5B4-4298-B9A0-1099CE270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1627188"/>
            <a:ext cx="503237" cy="1476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2DFE6F99-6631-4B98-826C-AE3D1F8C1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1484313"/>
            <a:ext cx="144463" cy="3603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41880E1F-98B7-4E7E-8F3C-F97B54825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1557338"/>
            <a:ext cx="723900" cy="5032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5393BF3B-F28A-4531-B5AF-17260B0BA1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2213" y="2635250"/>
            <a:ext cx="219075" cy="3635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8DA697EB-C156-48F7-AF74-A94FDE5F5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6538" y="2492375"/>
            <a:ext cx="508000" cy="215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7668" name="Rectangle 20">
            <a:extLst>
              <a:ext uri="{FF2B5EF4-FFF2-40B4-BE49-F238E27FC236}">
                <a16:creationId xmlns:a16="http://schemas.microsoft.com/office/drawing/2014/main" id="{43DE403C-2C1C-4E76-BF91-6FF247F8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81075"/>
            <a:ext cx="1584325" cy="503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D1A3B120-0A0B-4192-906E-1756614F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80645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F3C76A5B-A7F7-4043-8D44-1CEC10C8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497888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B0ACA60F-52E2-444D-8EFF-E2B29AB7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3600" b="1">
                <a:solidFill>
                  <a:srgbClr val="002060"/>
                </a:solidFill>
                <a:latin typeface="Calibri" panose="020F0502020204030204" pitchFamily="34" charset="0"/>
              </a:rPr>
              <a:t>Nastanek in izločanje urina</a:t>
            </a:r>
            <a:br>
              <a:rPr lang="sl-SI" altLang="sl-SI" sz="3600" b="1">
                <a:solidFill>
                  <a:srgbClr val="CCB400"/>
                </a:solidFill>
                <a:latin typeface="Calibri" panose="020F0502020204030204" pitchFamily="34" charset="0"/>
              </a:rPr>
            </a:br>
            <a:endParaRPr lang="sl-SI" altLang="sl-SI" sz="3600" b="1">
              <a:solidFill>
                <a:srgbClr val="CCB400"/>
              </a:solidFill>
              <a:latin typeface="Calibri" panose="020F0502020204030204" pitchFamily="34" charset="0"/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C9E272B-8D20-4F63-AD8F-8017D36D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4614863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Izločanje seča imenujemo–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diureza.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endParaRPr lang="sl-SI" altLang="sl-SI" sz="2400" b="1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Seč nastane: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v ledvicah pri filtraciji krvne plazme iz glomerulnih kapilar v Bowmanovo kapsulo, kjer nastane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primarni seč, </a:t>
            </a:r>
            <a:r>
              <a:rPr lang="sl-SI" altLang="sl-SI" sz="2400">
                <a:latin typeface="Calibri" panose="020F0502020204030204" pitchFamily="34" charset="0"/>
              </a:rPr>
              <a:t>ki navadno ne vsebuje večjih beljakovinskih molekul.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37F2C64-17A9-4D33-B4AB-E90D62E3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3429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0724" name="AutoShape 4">
            <a:extLst>
              <a:ext uri="{FF2B5EF4-FFF2-40B4-BE49-F238E27FC236}">
                <a16:creationId xmlns:a16="http://schemas.microsoft.com/office/drawing/2014/main" id="{C79E7C5B-C237-430C-AD62-DC49BC2412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71938" y="1998663"/>
            <a:ext cx="2857500" cy="1071562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96306338-F1C9-47C3-B4B9-06BDC44D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85813"/>
            <a:ext cx="4543425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Primarni seč odteka v sistemu ledvičnih tubulov nefrona: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- najprej po proksimalni cevčici v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- Henlejevo zanko,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- od tu distalni cevčiči v zbiralc,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- na vrhu vsake piramide se odpira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papila</a:t>
            </a:r>
            <a:r>
              <a:rPr lang="sl-SI" altLang="sl-SI" sz="2400">
                <a:latin typeface="Calibri" panose="020F0502020204030204" pitchFamily="34" charset="0"/>
              </a:rPr>
              <a:t>, skozi katero izteka seč v ledvično čašico.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- ledvične čašice se združujejo v večje, te pa tvorijo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ledvični meh -  pielon</a:t>
            </a:r>
            <a:r>
              <a:rPr lang="sl-SI" altLang="sl-SI" sz="2400">
                <a:solidFill>
                  <a:srgbClr val="FF3300"/>
                </a:solidFill>
                <a:latin typeface="Calibri" panose="020F0502020204030204" pitchFamily="34" charset="0"/>
              </a:rPr>
              <a:t>, 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E3B6842E-78E3-48A9-A7DA-3FCC491D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857250"/>
            <a:ext cx="32718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1747" name="AutoShape 3">
            <a:extLst>
              <a:ext uri="{FF2B5EF4-FFF2-40B4-BE49-F238E27FC236}">
                <a16:creationId xmlns:a16="http://schemas.microsoft.com/office/drawing/2014/main" id="{BE37D129-C18D-4F23-A74B-4A5B39C31E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1813" y="2000250"/>
            <a:ext cx="3786187" cy="73025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48" name="AutoShape 4">
            <a:extLst>
              <a:ext uri="{FF2B5EF4-FFF2-40B4-BE49-F238E27FC236}">
                <a16:creationId xmlns:a16="http://schemas.microsoft.com/office/drawing/2014/main" id="{649F7B72-F04C-4C51-9D23-6D55D2A24C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3438" y="2500313"/>
            <a:ext cx="3144837" cy="573087"/>
          </a:xfrm>
          <a:prstGeom prst="straightConnector1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49" name="AutoShape 5">
            <a:extLst>
              <a:ext uri="{FF2B5EF4-FFF2-40B4-BE49-F238E27FC236}">
                <a16:creationId xmlns:a16="http://schemas.microsoft.com/office/drawing/2014/main" id="{FD93EC1C-50EE-428A-80A1-CC4EF3B9CC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6313" y="3071813"/>
            <a:ext cx="2786062" cy="2214562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50" name="AutoShape 6">
            <a:extLst>
              <a:ext uri="{FF2B5EF4-FFF2-40B4-BE49-F238E27FC236}">
                <a16:creationId xmlns:a16="http://schemas.microsoft.com/office/drawing/2014/main" id="{3D0A591C-3F92-40D3-8448-AAF23B836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14563" y="4214813"/>
            <a:ext cx="3857625" cy="357187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18556F25-00B1-49F5-9928-767AF31B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28688"/>
            <a:ext cx="4329113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Ledvične čašice se združujejo v večje čašice, te pa tvorijo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ledvični meh -  pielon</a:t>
            </a:r>
            <a:r>
              <a:rPr lang="sl-SI" altLang="sl-SI" sz="2400">
                <a:solidFill>
                  <a:srgbClr val="FF3300"/>
                </a:solid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tu nastaja</a:t>
            </a:r>
            <a:r>
              <a:rPr lang="sl-SI" altLang="sl-SI" sz="240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sl-SI" altLang="sl-SI" sz="2400" b="1">
                <a:solidFill>
                  <a:srgbClr val="FF3300"/>
                </a:solidFill>
                <a:latin typeface="Calibri" panose="020F0502020204030204" pitchFamily="34" charset="0"/>
              </a:rPr>
              <a:t>sekundarni seč</a:t>
            </a:r>
            <a:r>
              <a:rPr lang="sl-SI" altLang="sl-SI" sz="2400">
                <a:latin typeface="Calibri" panose="020F0502020204030204" pitchFamily="34" charset="0"/>
              </a:rPr>
              <a:t>, katerega izločamo z uriniranjem,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400">
                <a:latin typeface="Calibri" panose="020F0502020204030204" pitchFamily="34" charset="0"/>
              </a:rPr>
              <a:t> nato se iz ledvičnega meha seč izloča po uretru do sečnega mehurja.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endParaRPr lang="sl-SI" altLang="sl-SI" sz="24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V sistemu ledvičnih tubulov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nefrona, se za telo pomembne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snovi reabsorbirajo,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reabsorbira se pa tudi okoli 99%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vode.</a:t>
            </a:r>
          </a:p>
          <a:p>
            <a:pPr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871D55CF-C1D5-4CF2-81A9-2ACCE506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00125"/>
            <a:ext cx="3538537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89D5C983-E9DB-4988-BAAA-1BA71516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857750"/>
            <a:ext cx="928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1200" b="1"/>
              <a:t>PIELON</a:t>
            </a:r>
          </a:p>
        </p:txBody>
      </p:sp>
      <p:cxnSp>
        <p:nvCxnSpPr>
          <p:cNvPr id="32772" name="AutoShape 4">
            <a:extLst>
              <a:ext uri="{FF2B5EF4-FFF2-40B4-BE49-F238E27FC236}">
                <a16:creationId xmlns:a16="http://schemas.microsoft.com/office/drawing/2014/main" id="{003ED15D-9842-41E6-B9E1-A8FD886423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4750" y="1714500"/>
            <a:ext cx="2500313" cy="928688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73" name="AutoShape 5">
            <a:extLst>
              <a:ext uri="{FF2B5EF4-FFF2-40B4-BE49-F238E27FC236}">
                <a16:creationId xmlns:a16="http://schemas.microsoft.com/office/drawing/2014/main" id="{608450CB-6975-40CE-8365-0177834BAC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6250" y="3429000"/>
            <a:ext cx="1785938" cy="1214438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D065C272-0BF7-4608-B5E0-2E077688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38200"/>
            <a:ext cx="6286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855C996E-B2A5-4398-BA96-AB34CA1E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4000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58D75AB1-7A7C-4260-A3C2-7EB48A7F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20875"/>
            <a:ext cx="403860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V kapilarni klopčič vstopa dovodna arteriola izotopa pa odvodna arteriola.</a:t>
            </a:r>
          </a:p>
          <a:p>
            <a:pPr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Med obema žilicami so justaglomerulne celice, ki izločajo RENIN.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</a:t>
            </a:r>
            <a:r>
              <a:rPr lang="sl-SI" altLang="sl-SI" sz="2400" b="1">
                <a:latin typeface="Calibri" panose="020F0502020204030204" pitchFamily="34" charset="0"/>
              </a:rPr>
              <a:t>RENIN </a:t>
            </a:r>
            <a:r>
              <a:rPr lang="sl-SI" altLang="sl-SI" sz="2400">
                <a:latin typeface="Calibri" panose="020F0502020204030204" pitchFamily="34" charset="0"/>
              </a:rPr>
              <a:t>je encim za uravnavanje arterijskega tlaka</a:t>
            </a:r>
          </a:p>
          <a:p>
            <a:pPr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  <p:cxnSp>
        <p:nvCxnSpPr>
          <p:cNvPr id="34819" name="AutoShape 3">
            <a:extLst>
              <a:ext uri="{FF2B5EF4-FFF2-40B4-BE49-F238E27FC236}">
                <a16:creationId xmlns:a16="http://schemas.microsoft.com/office/drawing/2014/main" id="{35A32DF4-8AFD-42DF-967F-CBA5450D8D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0375" y="2643188"/>
            <a:ext cx="3001963" cy="2000250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0" name="AutoShape 4">
            <a:extLst>
              <a:ext uri="{FF2B5EF4-FFF2-40B4-BE49-F238E27FC236}">
                <a16:creationId xmlns:a16="http://schemas.microsoft.com/office/drawing/2014/main" id="{7963FA7D-341F-4C01-BD08-526552222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43250" y="3071813"/>
            <a:ext cx="4502150" cy="1928812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1" name="AutoShape 5">
            <a:extLst>
              <a:ext uri="{FF2B5EF4-FFF2-40B4-BE49-F238E27FC236}">
                <a16:creationId xmlns:a16="http://schemas.microsoft.com/office/drawing/2014/main" id="{DEF53905-2FBF-4419-945B-AB9EFC1509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7500" y="4214813"/>
            <a:ext cx="4000500" cy="287337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2" name="AutoShape 6">
            <a:extLst>
              <a:ext uri="{FF2B5EF4-FFF2-40B4-BE49-F238E27FC236}">
                <a16:creationId xmlns:a16="http://schemas.microsoft.com/office/drawing/2014/main" id="{41064DFE-84ED-4080-A10B-329C60EF57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3088" y="1857375"/>
            <a:ext cx="3286125" cy="2928938"/>
          </a:xfrm>
          <a:prstGeom prst="straightConnector1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3" name="Text Box 7">
            <a:extLst>
              <a:ext uri="{FF2B5EF4-FFF2-40B4-BE49-F238E27FC236}">
                <a16:creationId xmlns:a16="http://schemas.microsoft.com/office/drawing/2014/main" id="{81658936-DC0F-46A8-9DE2-EE27D8AD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285875"/>
            <a:ext cx="1285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RENIN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14102B19-63EC-43BE-9ED6-1D7B265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9850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F7F5D098-6CB8-4E94-8E91-46F938DA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276475"/>
            <a:ext cx="1727200" cy="72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LEDVICA- </a:t>
            </a:r>
            <a:r>
              <a:rPr lang="sl-SI" altLang="sl-SI" b="1">
                <a:solidFill>
                  <a:srgbClr val="FF3300"/>
                </a:solidFill>
              </a:rPr>
              <a:t>RENIS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12BDE37-D83D-4198-AF86-348E38D3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357563"/>
            <a:ext cx="2373313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SEČEVOD - URETER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F920872-71BE-44E4-BB99-6D768E5AD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221163"/>
            <a:ext cx="2089150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SEČNI MEHUR</a:t>
            </a:r>
          </a:p>
          <a:p>
            <a:pPr algn="ctr">
              <a:buClrTx/>
              <a:buFontTx/>
              <a:buNone/>
            </a:pPr>
            <a:r>
              <a:rPr lang="sl-SI" altLang="sl-SI" b="1">
                <a:solidFill>
                  <a:srgbClr val="FF3300"/>
                </a:solidFill>
              </a:rPr>
              <a:t>VESICA URINARIS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C168AF0-2434-470C-AA44-79E5B950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734050"/>
            <a:ext cx="2016125" cy="574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SEČNICA-</a:t>
            </a:r>
            <a:r>
              <a:rPr lang="sl-SI" altLang="sl-SI" b="1">
                <a:solidFill>
                  <a:srgbClr val="FF3300"/>
                </a:solidFill>
              </a:rPr>
              <a:t>URETRA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07A22A7-EEB2-41E6-9514-32BDA272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734377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3600" b="1">
                <a:solidFill>
                  <a:srgbClr val="002060"/>
                </a:solidFill>
              </a:rPr>
              <a:t>UROPOETSKI SISTEM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A6E886C7-5930-4DCE-ADEA-83E3DAEF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3757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200" b="1">
                <a:solidFill>
                  <a:srgbClr val="002060"/>
                </a:solidFill>
                <a:latin typeface="Calibri" panose="020F0502020204030204" pitchFamily="34" charset="0"/>
              </a:rPr>
              <a:t>Primarni seč: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58BB2DD-669A-43C3-8269-AA1F47C33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57313"/>
            <a:ext cx="4829175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Seč nastane z glomerularno filtracijo plazme.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Vsako minuto steče iz glomerula v Bavmanovo kapsulo 125 ml primarnega seča, tega nastane na dan približno 180l.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Po sestavi je enak krvni plazmi, le brez beljakovin in krvnih telesc.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 Primarni seč ali filtrat vsebuje veliko vode in v njej raztopljene:</a:t>
            </a: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         -  soli,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         -  glukozo,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         -  aminokisline,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         - sečnino,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             - sečno kislino. </a:t>
            </a: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Tx/>
              <a:buSzPct val="95000"/>
              <a:buFontTx/>
              <a:buNone/>
            </a:pPr>
            <a:endParaRPr lang="sl-SI" altLang="sl-SI" sz="2400" b="1">
              <a:solidFill>
                <a:srgbClr val="CCB400"/>
              </a:solidFill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56CC604-E8D4-4AB8-B962-407A450E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357313"/>
            <a:ext cx="307181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9225C7AC-60EC-4556-8291-B88F2429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3600" b="1">
                <a:solidFill>
                  <a:srgbClr val="002060"/>
                </a:solidFill>
                <a:latin typeface="Calibri" panose="020F0502020204030204" pitchFamily="34" charset="0"/>
              </a:rPr>
              <a:t>Sekundarni seč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23BE400-B384-4626-B60D-37155B2D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568642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 Sekundarni seč se steka v ledvično kotanjo. 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Iz nje po sečevodu v sečni mehur. 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Ko se ta polni se vzdražijo živčni končiči. Mehur lahko praznimo zavestno, ker je na izhodu v sečnico krožna prečno progasta mišica.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1C34D888-FF05-47C1-AF81-4DF67258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002060"/>
                </a:solidFill>
                <a:latin typeface="Calibri" panose="020F0502020204030204" pitchFamily="34" charset="0"/>
              </a:rPr>
              <a:t>Naloge ledvic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39FE0F28-C23B-4120-8E23-90BE8276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1. Ledvice vzdržujejo in uravnavajo količino in sestavo zunaj celične tekočine.</a:t>
            </a: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Te nalogi opravlja :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z Glomerulno filtracijo,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Tubulna reabsorbcija -reasorbcijo vode in snovi v ledvičnih cevčicah,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Tubulno izločanje – izločanje snovi skozi ledvične cevčice.</a:t>
            </a: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Prehajanje teh snovi poteka aktivno in pasivno.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F03634A9-6062-49AD-9B9A-12A1568A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34377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DE1D440A-654F-4E47-924F-474AE9F2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6135CD88-EF71-41F7-B634-60D9C9A4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14375"/>
            <a:ext cx="4186238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 b="1">
                <a:solidFill>
                  <a:srgbClr val="FF3300"/>
                </a:solidFill>
                <a:latin typeface="Calibri" panose="020F0502020204030204" pitchFamily="34" charset="0"/>
              </a:rPr>
              <a:t>2. Ledvice uravnavajo ravnotežje vode in kislinsko bazno ravnotežje zunaj celične tekočine.</a:t>
            </a: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pH zunaj celične tekočine je 7,4, uravnavata ga koncentraciji bikarbonata in ogljikove kisline.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43B1D736-E146-4801-AE2E-6EB5148E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143000"/>
            <a:ext cx="3171825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505A1BBF-88DA-41E4-94E0-4FAA7364C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86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002060"/>
                </a:solidFill>
                <a:latin typeface="Calibri" panose="020F0502020204030204" pitchFamily="34" charset="0"/>
              </a:rPr>
              <a:t>Uravnavanje ravnotežja vode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BBC111F2-B304-48D4-87F1-4D02D340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Zdrav človek ima  stalno enake koncentracije topljencev v telesnih tekočinah, čeprav lahko: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 popije veliko vode ali je žejen, 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užije veliko soli ali uživa neslano hrano.</a:t>
            </a: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endParaRPr lang="sl-SI" altLang="sl-SI" sz="2800">
              <a:latin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Seč je lahko: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Koncentriran ali razredčen,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ali ga izločamo veliko ali malo.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E20AB529-96BC-4B9B-AD51-34E9410C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Primarni seč v Bavmanovi kapsuli ima enako osmotsko koncentracijo kot plazma.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endParaRPr lang="sl-SI" altLang="sl-SI" sz="28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Veliko večino primarnega seča vsrkajo ledvične cevčice, če tega ne bi bilo, bi človek umrl v nekaj urah zaradi izsušitve.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endParaRPr lang="sl-SI" altLang="sl-SI" sz="28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Ledvice morajo zmanjšati količino izločenega primarnega seča na 1500 ml sekundarnega seča dnevno, to nalogo omogoča protitočni mehanizem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   (seč v cevčicah in kri v žilah tečeta v nasprotno smer), ki koncentrira seč.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C23759BF-E306-41B2-A328-FD46ED66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E5A5CC0C-3922-46D5-BF7A-25F29467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Zato poznamo dve vrsti nefronov: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Eni ležijo v skorji in imajo krajše Henljeve pentlje,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Drugi so tik na sredici, Henljeve pentlje pa so dolge.</a:t>
            </a: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endParaRPr lang="sl-SI" altLang="sl-SI" sz="2800">
              <a:latin typeface="Calibri" panose="020F0502020204030204" pitchFamily="34" charset="0"/>
            </a:endParaRPr>
          </a:p>
          <a:p>
            <a:pPr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Naloga protitočnega mehanizma: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Koncentracija seča,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800">
                <a:latin typeface="Calibri" panose="020F0502020204030204" pitchFamily="34" charset="0"/>
              </a:rPr>
              <a:t>Zadrževanje vode v ledvicah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BAE5D42C-1BD2-4375-A142-F4B325A1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0E53A12A-2664-471D-9529-AAA6F8C36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938"/>
            <a:ext cx="8229600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000" b="1">
                <a:solidFill>
                  <a:srgbClr val="002060"/>
                </a:solidFill>
                <a:latin typeface="Calibri" panose="020F0502020204030204" pitchFamily="34" charset="0"/>
              </a:rPr>
              <a:t>Sečevoda - uretera</a:t>
            </a:r>
            <a:br>
              <a:rPr lang="sl-SI" altLang="sl-SI" sz="3600" b="1">
                <a:solidFill>
                  <a:srgbClr val="CCB400"/>
                </a:solidFill>
                <a:latin typeface="Calibri" panose="020F0502020204030204" pitchFamily="34" charset="0"/>
              </a:rPr>
            </a:br>
            <a:endParaRPr lang="sl-SI" altLang="sl-SI" sz="3600" b="1">
              <a:solidFill>
                <a:srgbClr val="CCB400"/>
              </a:solidFill>
              <a:latin typeface="Calibri" panose="020F0502020204030204" pitchFamily="34" charset="0"/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F61B3361-801C-4F2C-BCFA-2486B3AD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JE del sečnih izvodil, po katerem teče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seč</a:t>
            </a:r>
            <a:r>
              <a:rPr lang="sl-SI" altLang="sl-SI" sz="2800">
                <a:latin typeface="Calibri" panose="020F0502020204030204" pitchFamily="34" charset="0"/>
              </a:rPr>
              <a:t> iz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ledvic</a:t>
            </a:r>
            <a:r>
              <a:rPr lang="sl-SI" altLang="sl-SI" sz="2800" b="1">
                <a:latin typeface="Calibri" panose="020F0502020204030204" pitchFamily="34" charset="0"/>
              </a:rPr>
              <a:t> </a:t>
            </a:r>
            <a:r>
              <a:rPr lang="sl-SI" altLang="sl-SI" sz="2800">
                <a:latin typeface="Calibri" panose="020F0502020204030204" pitchFamily="34" charset="0"/>
              </a:rPr>
              <a:t>v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sečnik</a:t>
            </a:r>
            <a:r>
              <a:rPr lang="sl-SI" altLang="sl-SI" sz="2800">
                <a:latin typeface="Calibri" panose="020F0502020204030204" pitchFamily="34" charset="0"/>
              </a:rPr>
              <a:t>,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JE mišično izvodilo, cevaste oblike,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dolg okoli 14 cm,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Iz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ledvičnega meha</a:t>
            </a:r>
            <a:r>
              <a:rPr lang="sl-SI" altLang="sl-SI" sz="2800" b="1">
                <a:latin typeface="Calibri" panose="020F0502020204030204" pitchFamily="34" charset="0"/>
              </a:rPr>
              <a:t> </a:t>
            </a:r>
            <a:r>
              <a:rPr lang="sl-SI" altLang="sl-SI" sz="2800">
                <a:latin typeface="Calibri" panose="020F0502020204030204" pitchFamily="34" charset="0"/>
              </a:rPr>
              <a:t>vsake od obeh ledvic izhaja po eden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sečevod</a:t>
            </a:r>
            <a:r>
              <a:rPr lang="sl-SI" altLang="sl-SI" sz="2800">
                <a:latin typeface="Calibri" panose="020F0502020204030204" pitchFamily="34" charset="0"/>
              </a:rPr>
              <a:t>,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povezujeta ledvična meha s sečnim mehurjem.</a:t>
            </a:r>
          </a:p>
          <a:p>
            <a:pPr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E7898662-29DA-4CBA-B534-E998A168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C82400D-EFA3-428A-8613-41C99247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Zbiralci zgostijo seč do konca pod vplivom antidiuretičnih hormomov.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Kdaj je povečano izločanje antidiuretičnega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hormona: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žeja,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izsušitev zaradi bruhanja,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driske,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močnega znojenja,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opeklinah,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400">
                <a:latin typeface="Calibri" panose="020F0502020204030204" pitchFamily="34" charset="0"/>
              </a:rPr>
              <a:t>krvavitvah.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95000"/>
              <a:buFontTx/>
              <a:buNone/>
            </a:pPr>
            <a:endParaRPr lang="sl-SI" altLang="sl-SI" sz="240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4DDCFC21-9660-4711-ADE8-AE5D46A1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2FA4885D-DF6D-42EE-A970-CC6C1F80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Center za žejo je v neposredni bližini hipotalamusa, ki izloča antidiuretični hormon.</a:t>
            </a:r>
          </a:p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endParaRPr lang="sl-SI" altLang="sl-SI" sz="2600">
              <a:latin typeface="Calibri" panose="020F0502020204030204" pitchFamily="34" charset="0"/>
            </a:endParaRPr>
          </a:p>
          <a:p>
            <a:pPr>
              <a:spcBef>
                <a:spcPts val="65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</a:pPr>
            <a:r>
              <a:rPr lang="sl-SI" altLang="sl-SI" sz="2600">
                <a:latin typeface="Calibri" panose="020F0502020204030204" pitchFamily="34" charset="0"/>
              </a:rPr>
              <a:t>Bolnik ko je žejn in izločajo manj seča, po zaužitju tekočine je izločanje antidiuretičnega hormona zmanjšano, izločanje seča pa povečano.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>
            <a:extLst>
              <a:ext uri="{FF2B5EF4-FFF2-40B4-BE49-F238E27FC236}">
                <a16:creationId xmlns:a16="http://schemas.microsoft.com/office/drawing/2014/main" id="{0B41918C-FF35-4AB5-8719-9A64C42E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34377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>
            <a:extLst>
              <a:ext uri="{FF2B5EF4-FFF2-40B4-BE49-F238E27FC236}">
                <a16:creationId xmlns:a16="http://schemas.microsoft.com/office/drawing/2014/main" id="{02ED5FE6-7EE9-4343-9FF0-D55CD467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B3EC1C3C-9BB9-49A8-83F5-7878AB62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5274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B06A589-A995-4724-9FB6-0C9F39F9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43815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428EB81A-373E-4D8E-AF10-12B9DFC7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981075"/>
            <a:ext cx="2266950" cy="453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D75D396-2D15-4542-8CE6-3CFC06BC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196975"/>
            <a:ext cx="1152525" cy="1655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URETER</a:t>
            </a: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9BBA3D87-966B-488E-8F0B-2B3FC337C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9200" y="2205038"/>
            <a:ext cx="290513" cy="50323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414A33B-E453-477C-A8E4-3B683611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938"/>
            <a:ext cx="8229600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000" b="1">
                <a:solidFill>
                  <a:srgbClr val="002060"/>
                </a:solidFill>
                <a:latin typeface="Calibri" panose="020F0502020204030204" pitchFamily="34" charset="0"/>
              </a:rPr>
              <a:t>Sečni mehur – vesica urinaria</a:t>
            </a:r>
            <a:br>
              <a:rPr lang="sl-SI" altLang="sl-SI" sz="3600" b="1">
                <a:solidFill>
                  <a:srgbClr val="CCB400"/>
                </a:solidFill>
                <a:latin typeface="Calibri" panose="020F0502020204030204" pitchFamily="34" charset="0"/>
              </a:rPr>
            </a:br>
            <a:endParaRPr lang="sl-SI" altLang="sl-SI" sz="3600" b="1">
              <a:solidFill>
                <a:srgbClr val="CCB400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AF37DF1C-098C-46F8-99F1-8647554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447198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je elastična, mišičasta vreča, ki leži za sinfizo, 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v steni mehurja  so tri odprtine (dve za sečevod, ena pa za sečnico),</a:t>
            </a:r>
          </a:p>
          <a:p>
            <a:pPr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zbira seč in ga skozi sečnico potiska iz telesa.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E3CDC2C-ED2B-4D78-9DC3-4F21F7AD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28813"/>
            <a:ext cx="35433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F8336563-A810-4098-A443-9F778B36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86313"/>
            <a:ext cx="2087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URETRALNI SFINKTER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E3CAE55F-630F-4D0F-B82C-E5552F434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428750"/>
            <a:ext cx="2160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URETER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C26809E6-225C-4BE6-AD25-B32E99BD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5715000"/>
            <a:ext cx="2016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URETRA</a:t>
            </a:r>
          </a:p>
        </p:txBody>
      </p:sp>
      <p:cxnSp>
        <p:nvCxnSpPr>
          <p:cNvPr id="11271" name="AutoShape 7">
            <a:extLst>
              <a:ext uri="{FF2B5EF4-FFF2-40B4-BE49-F238E27FC236}">
                <a16:creationId xmlns:a16="http://schemas.microsoft.com/office/drawing/2014/main" id="{D1C586D8-9066-43F4-A2C6-71917AE93E6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15063" y="5000625"/>
            <a:ext cx="714375" cy="71438"/>
          </a:xfrm>
          <a:prstGeom prst="straightConnector1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2" name="AutoShape 8">
            <a:extLst>
              <a:ext uri="{FF2B5EF4-FFF2-40B4-BE49-F238E27FC236}">
                <a16:creationId xmlns:a16="http://schemas.microsoft.com/office/drawing/2014/main" id="{E8C67A8B-523F-436D-9394-EAD72C10E8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7813" y="1930400"/>
            <a:ext cx="428625" cy="14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3" name="AutoShape 9">
            <a:extLst>
              <a:ext uri="{FF2B5EF4-FFF2-40B4-BE49-F238E27FC236}">
                <a16:creationId xmlns:a16="http://schemas.microsoft.com/office/drawing/2014/main" id="{2D43A0BF-A47C-4883-89FB-0E6BCBC078D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58000" y="5502275"/>
            <a:ext cx="285750" cy="1428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C9CF29A7-95DA-49CA-8082-E8C263B7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429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000" b="1">
                <a:solidFill>
                  <a:srgbClr val="002060"/>
                </a:solidFill>
                <a:latin typeface="Calibri" panose="020F0502020204030204" pitchFamily="34" charset="0"/>
              </a:rPr>
              <a:t>Sečnica - uretra</a:t>
            </a:r>
            <a:br>
              <a:rPr lang="sl-SI" altLang="sl-SI" sz="2800" b="1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sl-SI" altLang="sl-SI" sz="2800">
                <a:latin typeface="Calibri" panose="020F0502020204030204" pitchFamily="34" charset="0"/>
              </a:rPr>
              <a:t> Je cev po kateri izteka  seč.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2A8C699-95D2-40B9-9BCD-7DF65A5A1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20875"/>
            <a:ext cx="40386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 b="1">
                <a:solidFill>
                  <a:srgbClr val="FF3300"/>
                </a:solidFill>
                <a:latin typeface="Calibri" panose="020F0502020204030204" pitchFamily="34" charset="0"/>
              </a:rPr>
              <a:t>Moška sečnica</a:t>
            </a:r>
            <a:r>
              <a:rPr lang="sl-SI" altLang="sl-SI" sz="260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Tx/>
              <a:buSzPct val="95000"/>
              <a:buFontTx/>
              <a:buNone/>
            </a:pPr>
            <a:r>
              <a:rPr lang="sl-SI" altLang="sl-SI" sz="2200" i="1">
                <a:latin typeface="Calibri" panose="020F0502020204030204" pitchFamily="34" charset="0"/>
              </a:rPr>
              <a:t>Urethra masculina</a:t>
            </a:r>
            <a:r>
              <a:rPr lang="sl-SI" altLang="sl-SI" sz="220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je dolga okoli 20 cm,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izvira v spodnjem delu sečnega mehurja z notranjim ustjem sečnice – ostium urethrae internum in nato poteka skozi sečnico in penis ter se konča v glavici penisa,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po njej se poleg urina izloča tudi semenska tekočina.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D163781-F4F8-4E84-A9B2-207AC291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20875"/>
            <a:ext cx="403860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</a:pPr>
            <a:r>
              <a:rPr lang="sl-SI" altLang="sl-SI" sz="2600" b="1">
                <a:solidFill>
                  <a:srgbClr val="FF3300"/>
                </a:solidFill>
                <a:latin typeface="Calibri" panose="020F0502020204030204" pitchFamily="34" charset="0"/>
              </a:rPr>
              <a:t>Ženska sečnica</a:t>
            </a:r>
            <a:r>
              <a:rPr lang="sl-SI" altLang="sl-SI" sz="260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Tx/>
              <a:buSzPct val="95000"/>
              <a:buFontTx/>
              <a:buNone/>
            </a:pPr>
            <a:r>
              <a:rPr lang="sl-SI" altLang="sl-SI" sz="2200" i="1">
                <a:latin typeface="Calibri" panose="020F0502020204030204" pitchFamily="34" charset="0"/>
              </a:rPr>
              <a:t>Urethra feminina: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meri v dolžino 2,5–4 cm,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konča se v nožničnem preddvoru,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Calibri" panose="020F0502020204030204" pitchFamily="34" charset="0"/>
              <a:buChar char="-"/>
            </a:pPr>
            <a:r>
              <a:rPr lang="sl-SI" altLang="sl-SI" sz="2400">
                <a:latin typeface="Calibri" panose="020F0502020204030204" pitchFamily="34" charset="0"/>
              </a:rPr>
              <a:t>krajša sečnica pri ženskah pomeni večjo nevarnost za vnetje sečnega mehurja ter pogostejše pojavljanje inkontinence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2E799737-7357-4248-92BD-4F0F8F04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810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E5AEB256-B446-4BB9-BCB0-A32914E3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810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0BE69548-30D7-4D0D-9488-BB97314B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789363"/>
            <a:ext cx="1296988" cy="1871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FB04AF9-124A-4461-ADF3-C60D5AC6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060575"/>
            <a:ext cx="6477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081B4DC-026E-4A53-A693-196BD570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997200"/>
            <a:ext cx="11874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Mehur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03854CBA-DFFE-4802-A993-D3A86418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933825"/>
            <a:ext cx="9350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Uretra</a:t>
            </a: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EAF388C0-4C26-4700-BCD3-B950EB90D2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57975" y="3787775"/>
            <a:ext cx="1011238" cy="4349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9B838C5B-557D-4E12-9EB5-52AFB3D51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463" y="3213100"/>
            <a:ext cx="938212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3117AD66-2123-4A16-9432-B3876E98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516563"/>
            <a:ext cx="1150938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DB018717-AACA-4396-9DBC-803EE568C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89138"/>
            <a:ext cx="720725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Mehur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9C53A4B8-5AC9-4378-AAD6-374FE28D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852738"/>
            <a:ext cx="1081087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Prostata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65553FF3-87AD-451B-BBE6-9464C169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89363"/>
            <a:ext cx="936625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b="1"/>
              <a:t>Uretra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B6A97469-27A1-486C-9AC4-302DAFC4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21388"/>
            <a:ext cx="32400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Moška uretra – okoli 20 cm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E2F16233-D9F4-480C-8B61-7B8F2DF44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021388"/>
            <a:ext cx="38163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sl-SI" altLang="sl-SI" b="1"/>
              <a:t>Ženska uretra – 2,5 do 4 cm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1D649A8C-1664-468C-B804-B5E459DE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5000" b="1">
                <a:solidFill>
                  <a:srgbClr val="002060"/>
                </a:solidFill>
                <a:latin typeface="Calibri" panose="020F0502020204030204" pitchFamily="34" charset="0"/>
              </a:rPr>
              <a:t>Ledvica – ren (renis)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CF84FE9C-FC00-4527-91DF-A90FBFF6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Človek ima dve ledvici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fižolaste oblike</a:t>
            </a:r>
            <a:r>
              <a:rPr lang="sl-SI" altLang="sl-SI" sz="2800">
                <a:latin typeface="Calibri" panose="020F0502020204030204" pitchFamily="34" charset="0"/>
              </a:rPr>
              <a:t>, ki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sl-SI" altLang="sl-SI" sz="2800">
                <a:latin typeface="Calibri" panose="020F0502020204030204" pitchFamily="34" charset="0"/>
              </a:rPr>
              <a:t>ležita: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na levi in desni strani hrbtenice,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zgornji rob desne ledvice leži v višini dvanajstega rebra, zgornji rob leve ledvice pa v višini enajstega rebra,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"/>
            </a:pPr>
            <a:r>
              <a:rPr lang="sl-SI" altLang="sl-SI" sz="2800">
                <a:latin typeface="Calibri" panose="020F0502020204030204" pitchFamily="34" charset="0"/>
              </a:rPr>
              <a:t>v trebušni votlini 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retroperitonealno </a:t>
            </a:r>
            <a:r>
              <a:rPr lang="sl-SI" altLang="sl-SI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(prostor za peritonejem)  </a:t>
            </a:r>
            <a:r>
              <a:rPr lang="sl-SI" altLang="sl-SI" sz="2800">
                <a:latin typeface="Calibri" panose="020F0502020204030204" pitchFamily="34" charset="0"/>
              </a:rPr>
              <a:t>in </a:t>
            </a:r>
            <a:r>
              <a:rPr lang="sl-SI" altLang="sl-SI" sz="2800" b="1">
                <a:solidFill>
                  <a:srgbClr val="FF3300"/>
                </a:solidFill>
                <a:latin typeface="Calibri" panose="020F0502020204030204" pitchFamily="34" charset="0"/>
              </a:rPr>
              <a:t>posteriorno </a:t>
            </a:r>
            <a:r>
              <a:rPr lang="sl-SI" altLang="sl-SI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(odzadaj) </a:t>
            </a:r>
            <a:r>
              <a:rPr lang="sl-SI" altLang="sl-SI" sz="2800">
                <a:latin typeface="Calibri" panose="020F0502020204030204" pitchFamily="34" charset="0"/>
              </a:rPr>
              <a:t>glede na prebavila.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None/>
            </a:pPr>
            <a:endParaRPr lang="sl-SI" altLang="sl-SI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On-screen Show (4:3)</PresentationFormat>
  <Paragraphs>211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Constantia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2019-05-30T09:17:18Z</dcterms:created>
  <dcterms:modified xsi:type="dcterms:W3CDTF">2019-05-30T09:17:19Z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