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12">
            <a:extLst>
              <a:ext uri="{FF2B5EF4-FFF2-40B4-BE49-F238E27FC236}">
                <a16:creationId xmlns:a16="http://schemas.microsoft.com/office/drawing/2014/main" id="{3A014060-B5D2-4C1C-AD75-8FE14B5F1EAA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a 13">
            <a:extLst>
              <a:ext uri="{FF2B5EF4-FFF2-40B4-BE49-F238E27FC236}">
                <a16:creationId xmlns:a16="http://schemas.microsoft.com/office/drawing/2014/main" id="{2DDF91CA-5D86-43E8-AAFF-A4F318A896E7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6" name="Ograda datuma 6">
            <a:extLst>
              <a:ext uri="{FF2B5EF4-FFF2-40B4-BE49-F238E27FC236}">
                <a16:creationId xmlns:a16="http://schemas.microsoft.com/office/drawing/2014/main" id="{71D61853-F7D5-479C-9569-56282C982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FAECA-EAF2-4A2B-B20A-78183A23A8A9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7" name="Ograda noge 19">
            <a:extLst>
              <a:ext uri="{FF2B5EF4-FFF2-40B4-BE49-F238E27FC236}">
                <a16:creationId xmlns:a16="http://schemas.microsoft.com/office/drawing/2014/main" id="{75A29DB1-7D4C-46EF-9154-C64C8189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grada številke diapozitiva 9">
            <a:extLst>
              <a:ext uri="{FF2B5EF4-FFF2-40B4-BE49-F238E27FC236}">
                <a16:creationId xmlns:a16="http://schemas.microsoft.com/office/drawing/2014/main" id="{34CF1E90-55BA-40D6-9D49-1C0A143E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D9472-7336-43FE-ABE4-99B65BE9D9F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85731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E58BEEFA-2FD6-4F35-9BB0-FF145F51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0700E-6528-49D3-A399-E247C5ECF37C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9AE903E0-BFF4-4E20-BF1D-B21870DB5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F86A7079-E524-4255-9B83-DDD528D8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2C551-CCF1-4B77-AC0A-9CA2D6E5BF5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9108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A371465A-8437-452D-9FDA-D7A1828C7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E8239-A2ED-4D42-ACAB-04E83BDF2B44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ED6CBE88-9700-4392-8D76-6DEC2EF10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FCE02A57-5C75-4F86-AB16-B6025C22A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FAA57-2BCB-4571-A418-D81DD4D3098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9201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369830AE-C832-44EA-8310-875F502D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EACAD-77AD-48E9-A438-C978B3AF5B47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2CB42C2B-2035-4658-AED5-F029AEF69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7606BF60-2B24-45AC-BB81-06920FAD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62AD-DA4B-4EA3-B8E0-2D236A2882A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3922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2">
            <a:extLst>
              <a:ext uri="{FF2B5EF4-FFF2-40B4-BE49-F238E27FC236}">
                <a16:creationId xmlns:a16="http://schemas.microsoft.com/office/drawing/2014/main" id="{D084FEA4-270E-4666-A845-6FD920422547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3">
            <a:extLst>
              <a:ext uri="{FF2B5EF4-FFF2-40B4-BE49-F238E27FC236}">
                <a16:creationId xmlns:a16="http://schemas.microsoft.com/office/drawing/2014/main" id="{0C5C183B-5426-408F-AEC7-DC6FAC57BBA1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a 15">
            <a:extLst>
              <a:ext uri="{FF2B5EF4-FFF2-40B4-BE49-F238E27FC236}">
                <a16:creationId xmlns:a16="http://schemas.microsoft.com/office/drawing/2014/main" id="{BBD394E8-45CA-4101-89F7-8A85829726E0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a 16">
            <a:extLst>
              <a:ext uri="{FF2B5EF4-FFF2-40B4-BE49-F238E27FC236}">
                <a16:creationId xmlns:a16="http://schemas.microsoft.com/office/drawing/2014/main" id="{45BC0815-D485-4E3B-8934-84B40885D4CC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Ograda datuma 3">
            <a:extLst>
              <a:ext uri="{FF2B5EF4-FFF2-40B4-BE49-F238E27FC236}">
                <a16:creationId xmlns:a16="http://schemas.microsoft.com/office/drawing/2014/main" id="{DC7DC3C2-B9BE-4CB1-94FC-5F15A42A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18E1E-B62F-469A-82DB-1264E866268A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9" name="Ograda noge 4">
            <a:extLst>
              <a:ext uri="{FF2B5EF4-FFF2-40B4-BE49-F238E27FC236}">
                <a16:creationId xmlns:a16="http://schemas.microsoft.com/office/drawing/2014/main" id="{81168C20-0578-4A00-8C44-E86B0068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Ograda številke diapozitiva 5">
            <a:extLst>
              <a:ext uri="{FF2B5EF4-FFF2-40B4-BE49-F238E27FC236}">
                <a16:creationId xmlns:a16="http://schemas.microsoft.com/office/drawing/2014/main" id="{2D28C42D-0B36-4F02-B6F1-5110DC3D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87B99-0B8A-45CE-A232-34CD89997BF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5286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F254C0B4-BBCF-4D14-81B5-30A73EF37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BE1B-750A-4026-8F2D-07A098FB555B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C2847B63-3380-4571-95E9-2DD1CEF1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72174630-11EF-42B1-BB4F-7E84EA5E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E9F99-4E48-4A07-A321-5F7E6D41F27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6089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9206FC28-C6E4-483F-B510-A4A9AE9D7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22369-F646-41D2-89CA-3EA52FBEBAAC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59502526-C586-45A9-A646-3137072DB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E4CA01FE-7BF2-45F1-9E7B-DF3B9A5B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68DDD-C720-421D-904C-C796CF3E318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7612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A17E29B2-E66B-4E39-920B-81009ECD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5B01-2090-494B-8B02-3805A13AFFFB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760E6873-F142-4BBC-859A-0DD78CDD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E99FFF4E-D766-4FD2-973F-043D4FD7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F66B8-C04B-47A4-B346-F1C78FD3BCE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1148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2">
            <a:extLst>
              <a:ext uri="{FF2B5EF4-FFF2-40B4-BE49-F238E27FC236}">
                <a16:creationId xmlns:a16="http://schemas.microsoft.com/office/drawing/2014/main" id="{9E6DE20F-4A94-4072-BFB4-C953AAFA1E40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ravokotnik 13">
            <a:extLst>
              <a:ext uri="{FF2B5EF4-FFF2-40B4-BE49-F238E27FC236}">
                <a16:creationId xmlns:a16="http://schemas.microsoft.com/office/drawing/2014/main" id="{D162837D-8469-41B7-8C14-DBE3A979E11A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grada datuma 1">
            <a:extLst>
              <a:ext uri="{FF2B5EF4-FFF2-40B4-BE49-F238E27FC236}">
                <a16:creationId xmlns:a16="http://schemas.microsoft.com/office/drawing/2014/main" id="{DAC3C007-4DAB-4B58-87EE-E88CF6147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3EB7A-25A7-4203-813C-9888707A6E0C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15388325-251F-44C6-BEAD-0881C5FE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3">
            <a:extLst>
              <a:ext uri="{FF2B5EF4-FFF2-40B4-BE49-F238E27FC236}">
                <a16:creationId xmlns:a16="http://schemas.microsoft.com/office/drawing/2014/main" id="{06961183-16E9-4D40-8ED1-C763DB32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EFFB0-5034-4519-AA37-8E6976960C0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1070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988A461C-229F-41AA-BF3D-4A99DEA4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72611-3F76-405B-A031-16373830CA30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FB956E2E-3EC6-4AAA-BC34-0F27AD0C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4B97E045-7B30-4909-AD1D-53BBF8E8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2F740-1DEF-4FD7-B3CB-B0CE390DB7D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1876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12">
            <a:extLst>
              <a:ext uri="{FF2B5EF4-FFF2-40B4-BE49-F238E27FC236}">
                <a16:creationId xmlns:a16="http://schemas.microsoft.com/office/drawing/2014/main" id="{05C44B10-44BA-4451-A54A-C271A695F22E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Diagram poteka: postopek 13">
            <a:extLst>
              <a:ext uri="{FF2B5EF4-FFF2-40B4-BE49-F238E27FC236}">
                <a16:creationId xmlns:a16="http://schemas.microsoft.com/office/drawing/2014/main" id="{3B4372D5-04F4-4ED5-87C8-FD6DD430E751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iagram poteka: postopek 15">
            <a:extLst>
              <a:ext uri="{FF2B5EF4-FFF2-40B4-BE49-F238E27FC236}">
                <a16:creationId xmlns:a16="http://schemas.microsoft.com/office/drawing/2014/main" id="{5B350321-A5BF-472D-9AE3-6CC848C178FC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Ograda datuma 4">
            <a:extLst>
              <a:ext uri="{FF2B5EF4-FFF2-40B4-BE49-F238E27FC236}">
                <a16:creationId xmlns:a16="http://schemas.microsoft.com/office/drawing/2014/main" id="{DBC83F0F-2F62-4A17-84C4-292DCE854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79255-3CE9-4C38-9121-C61364C00398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9" name="Ograda noge 5">
            <a:extLst>
              <a:ext uri="{FF2B5EF4-FFF2-40B4-BE49-F238E27FC236}">
                <a16:creationId xmlns:a16="http://schemas.microsoft.com/office/drawing/2014/main" id="{E0393C38-A8BB-4CC9-AFAE-1B622413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Ograda številke diapozitiva 6">
            <a:extLst>
              <a:ext uri="{FF2B5EF4-FFF2-40B4-BE49-F238E27FC236}">
                <a16:creationId xmlns:a16="http://schemas.microsoft.com/office/drawing/2014/main" id="{9357B5B6-5F00-4BD3-A9A0-E038B255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F9DA8-0709-45F6-B702-FAAB8AE2135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0238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>
            <a:extLst>
              <a:ext uri="{FF2B5EF4-FFF2-40B4-BE49-F238E27FC236}">
                <a16:creationId xmlns:a16="http://schemas.microsoft.com/office/drawing/2014/main" id="{4C7CACB3-AA2B-4BC5-8AC8-0B5A9505F09F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92789E3F-B4FA-49DB-A863-007183F9CD35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Krof 10">
            <a:extLst>
              <a:ext uri="{FF2B5EF4-FFF2-40B4-BE49-F238E27FC236}">
                <a16:creationId xmlns:a16="http://schemas.microsoft.com/office/drawing/2014/main" id="{055A00D3-2EAC-4DF0-BC89-BB53DBD78B93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462C2BB9-7588-4A2E-AFD1-1688E5078F6E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4B90630E-CDD7-466E-8930-A715E46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3" name="Ograda besedila 8">
            <a:extLst>
              <a:ext uri="{FF2B5EF4-FFF2-40B4-BE49-F238E27FC236}">
                <a16:creationId xmlns:a16="http://schemas.microsoft.com/office/drawing/2014/main" id="{109E15A0-1CB6-405E-9181-F7378BB66A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AFB729CA-F7CF-442E-B9FB-81306396B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9A5AC5B-00D5-4019-93B8-E24721AAD76A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71065098-5B84-4253-AD11-33045AB1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3C7E1188-02A5-4A1B-940F-7526F04D9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Gill Sans MT" panose="020B0502020104020203" pitchFamily="34" charset="-18"/>
              </a:defRPr>
            </a:lvl1pPr>
          </a:lstStyle>
          <a:p>
            <a:fld id="{D6044E85-198B-4C5A-8524-6D778FEF636F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A6021E0B-29B7-4822-83AD-D957BED40D62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5" r:id="rId5"/>
    <p:sldLayoutId id="2147483680" r:id="rId6"/>
    <p:sldLayoutId id="2147483686" r:id="rId7"/>
    <p:sldLayoutId id="2147483687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676A8A-7AC4-4445-82F1-A6CD9CA0A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0C60976-FF80-48E4-BEB0-788120591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93875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4400" b="1" dirty="0">
                <a:solidFill>
                  <a:srgbClr val="7030A0"/>
                </a:solidFill>
              </a:rPr>
              <a:t>AVTONOMNO – VEGETATIVNO ŽIVČEVJE</a:t>
            </a:r>
            <a:endParaRPr lang="en-US" sz="4400" dirty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4400" dirty="0">
                <a:solidFill>
                  <a:srgbClr val="7030A0"/>
                </a:solidFill>
              </a:rPr>
              <a:t> </a:t>
            </a:r>
            <a:endParaRPr lang="en-US" sz="4400" dirty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3554A298-F575-4ECA-86F7-67DD2DE80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928938"/>
            <a:ext cx="3676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B2097B-5800-4920-9AA7-840CBEA0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NE</a:t>
            </a: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sl-SI" dirty="0">
                <a:solidFill>
                  <a:srgbClr val="FF0000"/>
                </a:solidFill>
              </a:rPr>
              <a:t>POZABI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7346AE96-6AD1-47B7-A84B-3675DD649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 OBRATNO VELJA ZA PREBAVILA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r>
              <a:rPr lang="sl-SI" altLang="sl-SI"/>
              <a:t>SIMPATIKUS ZAVIRA 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r>
              <a:rPr lang="sl-SI" altLang="sl-SI"/>
              <a:t>PARASIMPATIKUS PA POSPEŠUJE.</a:t>
            </a:r>
            <a:endParaRPr lang="en-US" altLang="sl-SI"/>
          </a:p>
          <a:p>
            <a:endParaRPr lang="en-US" altLang="sl-S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10CF5-DB35-418F-8A8A-9E8A4AC98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8435" name="Ograda vsebine 3" descr="vaja121">
            <a:extLst>
              <a:ext uri="{FF2B5EF4-FFF2-40B4-BE49-F238E27FC236}">
                <a16:creationId xmlns:a16="http://schemas.microsoft.com/office/drawing/2014/main" id="{A18A0763-8010-4937-A48B-DD9B88B2963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7043" b="694"/>
          <a:stretch>
            <a:fillRect/>
          </a:stretch>
        </p:blipFill>
        <p:spPr>
          <a:xfrm>
            <a:off x="1643063" y="142875"/>
            <a:ext cx="6715125" cy="67151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5A5650-E5FC-4E93-8544-8B12C728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KAM GA UVRŠČAMO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2B8168D7-EC6E-4C98-A7B7-20E850B23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sl-SI"/>
          </a:p>
          <a:p>
            <a:r>
              <a:rPr lang="sl-SI" altLang="sl-SI"/>
              <a:t>JE DEL PERIFERNEGA ŽIVČNEGA SISTEMA </a:t>
            </a:r>
          </a:p>
          <a:p>
            <a:r>
              <a:rPr lang="sl-SI" altLang="sl-SI"/>
              <a:t> SAMODEJNO  NADZIRA TELESNE DEJAVNOSTI</a:t>
            </a:r>
            <a:endParaRPr lang="en-US" altLang="sl-SI"/>
          </a:p>
          <a:p>
            <a:endParaRPr lang="en-US" altLang="sl-SI"/>
          </a:p>
          <a:p>
            <a:endParaRPr lang="en-US" alt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F279CC-8DB3-4AFA-AD52-7BA5C688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4397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KAJ GA GRADI?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B9AD0A9-557B-4EF2-A122-B54D18215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0" y="928688"/>
            <a:ext cx="7499350" cy="5929312"/>
          </a:xfrm>
        </p:spPr>
        <p:txBody>
          <a:bodyPr>
            <a:normAutofit fontScale="47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6000" dirty="0"/>
              <a:t>NEVRONI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6000" dirty="0"/>
              <a:t> URAVNAVAJO DEJAVNOST GLADKEGA IN  SRČNEGA MIŠIČJA TER ŽLEZ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6000" dirty="0"/>
              <a:t>TRI VRSTE NEVRONOV:</a:t>
            </a:r>
            <a:endParaRPr lang="en-US" sz="6000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6000" dirty="0">
                <a:solidFill>
                  <a:srgbClr val="FF0000"/>
                </a:solidFill>
              </a:rPr>
              <a:t>VISCEROMOTORIČNA VLAKNA</a:t>
            </a:r>
            <a:r>
              <a:rPr lang="sl-SI" sz="6000" dirty="0"/>
              <a:t> ( KRČENJE  GLADK.M. NOTRANJIH ORGANOV)</a:t>
            </a:r>
            <a:endParaRPr lang="en-US" sz="6000" dirty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6000" dirty="0"/>
              <a:t> </a:t>
            </a:r>
            <a:endParaRPr lang="en-US" sz="6000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6000" dirty="0">
                <a:solidFill>
                  <a:srgbClr val="00B050"/>
                </a:solidFill>
              </a:rPr>
              <a:t>VISCEROSEKRECIJSKA VLAKNA</a:t>
            </a:r>
            <a:r>
              <a:rPr lang="sl-SI" sz="6000" dirty="0"/>
              <a:t> ( IZLOČANJE   ŽLEZ)</a:t>
            </a:r>
            <a:endParaRPr lang="en-US" sz="6000" dirty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6000" dirty="0"/>
              <a:t> </a:t>
            </a:r>
            <a:endParaRPr lang="en-US" sz="6000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6000" dirty="0">
                <a:solidFill>
                  <a:srgbClr val="0070C0"/>
                </a:solidFill>
              </a:rPr>
              <a:t>VISCEROSENZORIČNA VLAKNA </a:t>
            </a:r>
            <a:r>
              <a:rPr lang="sl-SI" sz="6000" dirty="0"/>
              <a:t>(ČUTILNE   INFORMACIJE IZ NOTR. ORGANOV)</a:t>
            </a:r>
            <a:endParaRPr lang="en-US" sz="6000" dirty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6000" dirty="0"/>
              <a:t>  </a:t>
            </a:r>
            <a:endParaRPr lang="en-US" sz="6000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37F889-C006-4BA8-912C-01C2BA4D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68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V ČEM SE RAZLIKUJEJO OD SOMATSKIH VLAKEN 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F753A5DB-82E7-45A6-97CD-1F0E9B547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0" y="1285875"/>
            <a:ext cx="7499350" cy="557212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sl-SI"/>
          </a:p>
          <a:p>
            <a:r>
              <a:rPr lang="sl-SI" altLang="sl-SI"/>
              <a:t>VISCEROMOTORIČNA VLAKNA TVORIJO MED SEBOJ DVA GANGLIJA</a:t>
            </a:r>
          </a:p>
          <a:p>
            <a:r>
              <a:rPr lang="sl-SI" altLang="sl-SI"/>
              <a:t>PRVI  JE V CENTRALNEM ŽIVČEVJU IN DRUGI NA PERIFERIJI (OB HRTENICI ALI V BLIŽINI ORGANA)</a:t>
            </a:r>
            <a:endParaRPr lang="en-US" altLang="sl-SI"/>
          </a:p>
          <a:p>
            <a:endParaRPr lang="en-US" altLang="sl-SI"/>
          </a:p>
        </p:txBody>
      </p:sp>
      <p:pic>
        <p:nvPicPr>
          <p:cNvPr id="11268" name="Slika 3">
            <a:extLst>
              <a:ext uri="{FF2B5EF4-FFF2-40B4-BE49-F238E27FC236}">
                <a16:creationId xmlns:a16="http://schemas.microsoft.com/office/drawing/2014/main" id="{EA98317D-40FE-4F08-AB48-1549316EC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500563"/>
            <a:ext cx="407193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6ADC20-AAC0-4E7B-9C89-27F07F6C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KJE SO CENTRI 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4EF6660-C6B7-4BEF-A114-395FBB63F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b="1" dirty="0"/>
              <a:t>CENTRI </a:t>
            </a:r>
            <a:r>
              <a:rPr lang="sl-SI" dirty="0"/>
              <a:t> SO V </a:t>
            </a:r>
            <a:r>
              <a:rPr lang="sl-SI" b="1" dirty="0"/>
              <a:t>MEDMOŽGANIH</a:t>
            </a:r>
            <a:r>
              <a:rPr lang="sl-SI" dirty="0"/>
              <a:t>, </a:t>
            </a:r>
            <a:r>
              <a:rPr lang="sl-SI" b="1" dirty="0"/>
              <a:t>PODALJŠANI HRBTENJAČI </a:t>
            </a:r>
            <a:r>
              <a:rPr lang="sl-SI" dirty="0"/>
              <a:t>IN</a:t>
            </a:r>
            <a:r>
              <a:rPr lang="sl-SI" b="1" dirty="0"/>
              <a:t> HRBTENJAČI</a:t>
            </a:r>
            <a:r>
              <a:rPr lang="sl-SI" dirty="0"/>
              <a:t>.</a:t>
            </a:r>
            <a:endParaRPr lang="en-US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VEGETATIVNI Ž.S. NIMA SAMOSTOJNOH ŽIVCEV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VLAKNASO PRIKLJUČENA K SOMATSKIM ŽIVCEM  IN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SE KASNEJE LOČIJO IN VODIJO DO NOTRANJIH ORGANOV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062891-ACD6-4AE9-88F3-09EF6AED4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KAKO GA DELIMO?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0BC4EC10-913F-4FBA-A2BD-8FD395E3F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1. </a:t>
            </a:r>
            <a:r>
              <a:rPr lang="sl-SI" altLang="sl-SI">
                <a:solidFill>
                  <a:srgbClr val="0070C0"/>
                </a:solidFill>
              </a:rPr>
              <a:t>SIMPATIČNI Ž.S.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en-US" altLang="sl-SI"/>
          </a:p>
          <a:p>
            <a:r>
              <a:rPr lang="sl-SI" altLang="sl-SI"/>
              <a:t> 2. </a:t>
            </a:r>
            <a:r>
              <a:rPr lang="sl-SI" altLang="sl-SI">
                <a:solidFill>
                  <a:srgbClr val="00B050"/>
                </a:solidFill>
              </a:rPr>
              <a:t>PARASIMPATIČNI Ž.S.</a:t>
            </a:r>
            <a:endParaRPr lang="en-US" altLang="sl-SI">
              <a:solidFill>
                <a:srgbClr val="00B050"/>
              </a:solidFill>
            </a:endParaRPr>
          </a:p>
          <a:p>
            <a:endParaRPr lang="en-US" alt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FEB2E2-7C42-43C4-A9A5-1723E1F3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96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00B0F0"/>
                </a:solidFill>
              </a:rPr>
              <a:t>SIMPATIČNI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9DF5B84-C902-481A-9102-D04227FD8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0" y="928688"/>
            <a:ext cx="7499350" cy="5319712"/>
          </a:xfrm>
        </p:spPr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solidFill>
                  <a:srgbClr val="00B0F0"/>
                </a:solidFill>
              </a:rPr>
              <a:t>POSPEŠUJE </a:t>
            </a:r>
            <a:r>
              <a:rPr lang="sl-SI" dirty="0"/>
              <a:t>DELOVANJE ORGANOV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PERIFERNI </a:t>
            </a:r>
            <a:r>
              <a:rPr lang="sl-SI" dirty="0">
                <a:solidFill>
                  <a:srgbClr val="00B0F0"/>
                </a:solidFill>
              </a:rPr>
              <a:t>GANGLIJI </a:t>
            </a:r>
            <a:r>
              <a:rPr lang="sl-SI" dirty="0"/>
              <a:t> SO </a:t>
            </a:r>
            <a:r>
              <a:rPr lang="sl-SI" dirty="0">
                <a:solidFill>
                  <a:srgbClr val="00B0F0"/>
                </a:solidFill>
              </a:rPr>
              <a:t>BLIZU HRBTENJAČE</a:t>
            </a:r>
            <a:r>
              <a:rPr lang="sl-SI" dirty="0"/>
              <a:t> IN TVORIJO NEKAKŠNO VERIGO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IZHAJAJO IZ </a:t>
            </a:r>
            <a:r>
              <a:rPr lang="sl-SI" dirty="0">
                <a:solidFill>
                  <a:srgbClr val="00B0F0"/>
                </a:solidFill>
              </a:rPr>
              <a:t>TORAKALNEG</a:t>
            </a:r>
            <a:r>
              <a:rPr lang="sl-SI" dirty="0"/>
              <a:t>A IN </a:t>
            </a:r>
            <a:r>
              <a:rPr lang="sl-SI" dirty="0">
                <a:solidFill>
                  <a:srgbClr val="00B0F0"/>
                </a:solidFill>
              </a:rPr>
              <a:t>LUMBANLNEGA </a:t>
            </a:r>
            <a:r>
              <a:rPr lang="sl-SI" dirty="0"/>
              <a:t>PREDELA</a:t>
            </a:r>
            <a:endParaRPr lang="en-US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NEVROTRANSMITER JE </a:t>
            </a:r>
            <a:r>
              <a:rPr lang="sl-SI" dirty="0">
                <a:solidFill>
                  <a:srgbClr val="7030A0"/>
                </a:solidFill>
              </a:rPr>
              <a:t>ACETILHOLIN</a:t>
            </a:r>
            <a:r>
              <a:rPr lang="sl-SI" dirty="0"/>
              <a:t>  IN </a:t>
            </a:r>
            <a:r>
              <a:rPr lang="sl-SI" dirty="0">
                <a:solidFill>
                  <a:srgbClr val="7030A0"/>
                </a:solidFill>
              </a:rPr>
              <a:t>NORADRENALIN </a:t>
            </a:r>
            <a:r>
              <a:rPr lang="sl-SI" dirty="0"/>
              <a:t>NA KONCIH POSTGANGLIJSKIH VLAKEN</a:t>
            </a:r>
            <a:endParaRPr lang="en-US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solidFill>
                  <a:srgbClr val="C00000"/>
                </a:solidFill>
              </a:rPr>
              <a:t>PRIPRAVI TELO ZA SPOPAD Z TEŽAVAMI –POVEČAN PULZ SRCA IN KRVNI TLAK</a:t>
            </a:r>
            <a:endParaRPr lang="en-US" dirty="0">
              <a:solidFill>
                <a:srgbClr val="C00000"/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FA0310-6160-48C1-BF26-77F3C2359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435100" y="214313"/>
            <a:ext cx="7499350" cy="603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5363" name="Ograda vsebine 3">
            <a:extLst>
              <a:ext uri="{FF2B5EF4-FFF2-40B4-BE49-F238E27FC236}">
                <a16:creationId xmlns:a16="http://schemas.microsoft.com/office/drawing/2014/main" id="{FD9E4B61-5FC9-4E7E-8D80-97256016002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357188"/>
            <a:ext cx="7929562" cy="65008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35AD7D-B9FC-4C36-9D45-793456A56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00B050"/>
                </a:solidFill>
              </a:rPr>
              <a:t>PARASIMPATIČNI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CA645EC-E0B1-4D54-9E65-9B839E039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solidFill>
                  <a:srgbClr val="00B050"/>
                </a:solidFill>
              </a:rPr>
              <a:t>ZAVIRA DELOVANJE ORGANOV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 PERIFERNI GANGLIJI SO </a:t>
            </a:r>
            <a:r>
              <a:rPr lang="sl-SI" dirty="0">
                <a:solidFill>
                  <a:srgbClr val="00B050"/>
                </a:solidFill>
              </a:rPr>
              <a:t>BLIZU ORGANA</a:t>
            </a:r>
            <a:r>
              <a:rPr lang="sl-SI" dirty="0"/>
              <a:t> , KI GA OŽIVČUJEJO ALI KAR </a:t>
            </a:r>
            <a:r>
              <a:rPr lang="sl-SI" dirty="0">
                <a:solidFill>
                  <a:srgbClr val="00B050"/>
                </a:solidFill>
              </a:rPr>
              <a:t>V NJEM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VLAKNA IZAJAJO IZ </a:t>
            </a:r>
            <a:r>
              <a:rPr lang="sl-SI" dirty="0">
                <a:solidFill>
                  <a:srgbClr val="00B050"/>
                </a:solidFill>
              </a:rPr>
              <a:t>MOŽGANSKEGA </a:t>
            </a:r>
            <a:r>
              <a:rPr lang="sl-SI" dirty="0"/>
              <a:t>DELA HRBTENJAČE ( III.,VII.,IX.,X.) IN K</a:t>
            </a:r>
            <a:r>
              <a:rPr lang="sl-SI" dirty="0">
                <a:solidFill>
                  <a:srgbClr val="00B050"/>
                </a:solidFill>
              </a:rPr>
              <a:t>RIŽNEGA </a:t>
            </a:r>
            <a:r>
              <a:rPr lang="sl-SI" dirty="0"/>
              <a:t>PREDELA.</a:t>
            </a:r>
            <a:endParaRPr lang="en-US" dirty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   NEVROTRANSMITER JE </a:t>
            </a:r>
            <a:r>
              <a:rPr lang="sl-SI" dirty="0">
                <a:solidFill>
                  <a:srgbClr val="00B050"/>
                </a:solidFill>
              </a:rPr>
              <a:t>ACETILHOLIN</a:t>
            </a:r>
            <a:endParaRPr lang="en-US" dirty="0">
              <a:solidFill>
                <a:srgbClr val="00B050"/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 </a:t>
            </a:r>
            <a:endParaRPr lang="en-US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217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Gill Sans MT</vt:lpstr>
      <vt:lpstr>Verdana</vt:lpstr>
      <vt:lpstr>Wingdings 2</vt:lpstr>
      <vt:lpstr>Solsticij</vt:lpstr>
      <vt:lpstr>PowerPoint Presentation</vt:lpstr>
      <vt:lpstr>KAM GA UVRŠČAMO</vt:lpstr>
      <vt:lpstr>KAJ GA GRADI?</vt:lpstr>
      <vt:lpstr>V ČEM SE RAZLIKUJEJO OD SOMATSKIH VLAKEN ?</vt:lpstr>
      <vt:lpstr>KJE SO CENTRI ?</vt:lpstr>
      <vt:lpstr>KAKO GA DELIMO?</vt:lpstr>
      <vt:lpstr>SIMPATIČNI</vt:lpstr>
      <vt:lpstr>PowerPoint Presentation</vt:lpstr>
      <vt:lpstr>PARASIMPATIČNI</vt:lpstr>
      <vt:lpstr>NE POZABI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2019-05-30T09:17:25Z</dcterms:created>
  <dcterms:modified xsi:type="dcterms:W3CDTF">2019-05-30T09:17:25Z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