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22" autoAdjust="0"/>
  </p:normalViewPr>
  <p:slideViewPr>
    <p:cSldViewPr snapToObjects="1">
      <p:cViewPr varScale="1">
        <p:scale>
          <a:sx n="106" d="100"/>
          <a:sy n="106" d="100"/>
        </p:scale>
        <p:origin x="16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7F54B452-8068-4957-BAC7-296AF33C5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Click to edit Master subtitle style</a:t>
            </a:r>
            <a:endParaRPr lang="en-US"/>
          </a:p>
        </p:txBody>
      </p:sp>
      <p:sp>
        <p:nvSpPr>
          <p:cNvPr id="5" name="Date Placeholder 15">
            <a:extLst>
              <a:ext uri="{FF2B5EF4-FFF2-40B4-BE49-F238E27FC236}">
                <a16:creationId xmlns:a16="http://schemas.microsoft.com/office/drawing/2014/main" id="{C05CFF39-47E7-4DA0-A654-443739E3B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476E1-AFB7-4A88-A150-42B05A4CCE7A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8F7131A0-58B2-4031-83C9-EAA6EB168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05601C87-846E-4D76-99D5-CA7177681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B2566A12-88D3-4C44-8781-26A9E7368D2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37920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0F086-C462-4918-B29B-867D61C4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86C88-47AA-4A77-A732-7E19196DEB83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52EB3-51D8-4002-9C22-A75E5E0E4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1855E-ECB0-4532-BCC8-7E9E4F590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4B689-E702-4334-A033-452F0580F399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901013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ED463-367C-46C9-9794-F89E7E796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51BA8-71BC-48DE-AB29-4C69089F3303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D835D-51EE-43F9-B202-DADB8A83A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17835-9D55-4615-ABFA-03368BCF8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D0D2E-EAAF-4A93-A70E-957BBED5205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59227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Date Placeholder 24">
            <a:extLst>
              <a:ext uri="{FF2B5EF4-FFF2-40B4-BE49-F238E27FC236}">
                <a16:creationId xmlns:a16="http://schemas.microsoft.com/office/drawing/2014/main" id="{1BCA4CF0-8C96-4AA3-A754-64FEA9FD4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0EC37-DBE4-444A-A8D2-767774F0B2BF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5874C5CA-0DCC-457D-8FD4-F0FD43F9F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5522B811-79E7-4ED7-BBF1-724A6CC4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AAF96506-F977-44CA-ABA3-A5DBBE951526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86807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50914287-0BD3-496B-A82D-AFB6C68A90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5" name="Date Placeholder 18">
            <a:extLst>
              <a:ext uri="{FF2B5EF4-FFF2-40B4-BE49-F238E27FC236}">
                <a16:creationId xmlns:a16="http://schemas.microsoft.com/office/drawing/2014/main" id="{223C5A5D-8A4D-40FB-962F-05E0C16DC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B85E7-003B-4406-9F02-E77E31245A6A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615D55AF-06D8-4937-BC22-51C0B84C5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2B33E61F-A363-4B0E-867C-EFF8029C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7EF12-2AAB-4983-8166-D1D563C6FBF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056574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5" name="Date Placeholder 20">
            <a:extLst>
              <a:ext uri="{FF2B5EF4-FFF2-40B4-BE49-F238E27FC236}">
                <a16:creationId xmlns:a16="http://schemas.microsoft.com/office/drawing/2014/main" id="{12F9D965-8C49-407C-A032-7A1CA2772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1140D-907B-48BA-8122-41667B17A4E4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8641DA60-8834-44C7-BDAF-D46699498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>
            <a:extLst>
              <a:ext uri="{FF2B5EF4-FFF2-40B4-BE49-F238E27FC236}">
                <a16:creationId xmlns:a16="http://schemas.microsoft.com/office/drawing/2014/main" id="{B06B2FA0-B7E0-4DB6-AF38-50794CBD3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34EE9-C165-4947-AF72-BA1147F50C7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290071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09BBA49D-7EFC-4125-AE1E-DC242DD1CD1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8" name="Date Placeholder 9">
            <a:extLst>
              <a:ext uri="{FF2B5EF4-FFF2-40B4-BE49-F238E27FC236}">
                <a16:creationId xmlns:a16="http://schemas.microsoft.com/office/drawing/2014/main" id="{5BFDAF11-1C0D-4A20-94BD-6B177533F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B7189-8170-4F25-8D83-69EBEE7A9685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A5F4CB9C-81EF-4229-AE51-B420792E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D8627480-0CDD-4C12-A604-A5A0B7226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BD656F6A-EF51-46CE-ACE1-0B7E3F7DCFE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316087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Date Placeholder 11">
            <a:extLst>
              <a:ext uri="{FF2B5EF4-FFF2-40B4-BE49-F238E27FC236}">
                <a16:creationId xmlns:a16="http://schemas.microsoft.com/office/drawing/2014/main" id="{096B1A1A-02D3-436E-9359-FD480B67F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BA2C9-7489-4B2E-B67D-1A09E260203F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4" name="Footer Placeholder 20">
            <a:extLst>
              <a:ext uri="{FF2B5EF4-FFF2-40B4-BE49-F238E27FC236}">
                <a16:creationId xmlns:a16="http://schemas.microsoft.com/office/drawing/2014/main" id="{EA0A47D6-BCEB-4993-B3A2-3CE7C1E2A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1D8D8EF-36A2-46AD-9892-E945C78ED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9DF3A-EB81-4AF2-AE20-DB08F798891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72355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AA4E321B-E4DC-4FCA-BD2A-26CA9775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77D53-A46B-471D-A6D2-0BD108E0BBC6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3" name="Footer Placeholder 23">
            <a:extLst>
              <a:ext uri="{FF2B5EF4-FFF2-40B4-BE49-F238E27FC236}">
                <a16:creationId xmlns:a16="http://schemas.microsoft.com/office/drawing/2014/main" id="{357E7A8A-0BE4-422E-88F3-CE16B70FB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357817F2-DDE2-48B1-B062-BAA726B55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6F98A-263E-461B-BB2B-324C0645DBD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55876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762DFB39-9D2A-4341-A2C3-8F90D779A7A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6" name="Date Placeholder 24">
            <a:extLst>
              <a:ext uri="{FF2B5EF4-FFF2-40B4-BE49-F238E27FC236}">
                <a16:creationId xmlns:a16="http://schemas.microsoft.com/office/drawing/2014/main" id="{ECB68B3B-93BD-4EF9-9240-52A198DE3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7F481-112C-456A-8833-C73A2A321F02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7" name="Footer Placeholder 28">
            <a:extLst>
              <a:ext uri="{FF2B5EF4-FFF2-40B4-BE49-F238E27FC236}">
                <a16:creationId xmlns:a16="http://schemas.microsoft.com/office/drawing/2014/main" id="{6B9C2C05-AD7B-4F0C-BC39-FB6AF3139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D5150D8-C787-4A5A-A0ED-5A5307170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A9B0A-AC8E-4971-AEBE-72E43A475C8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20624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6F24E7C9-9C85-49CD-B63A-04E522160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591F5-3E3E-4869-A36A-A6D509808939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783A22-C707-4DE8-A6FA-2781896BD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>
            <a:extLst>
              <a:ext uri="{FF2B5EF4-FFF2-40B4-BE49-F238E27FC236}">
                <a16:creationId xmlns:a16="http://schemas.microsoft.com/office/drawing/2014/main" id="{A8D7FDC4-ED86-414C-85EE-F70889D63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1BE06-058C-4993-A149-5B4BE365AD1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92113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20EF4FBA-78F4-4FEB-8FE2-954FF1AF27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Text Placeholder 7">
            <a:extLst>
              <a:ext uri="{FF2B5EF4-FFF2-40B4-BE49-F238E27FC236}">
                <a16:creationId xmlns:a16="http://schemas.microsoft.com/office/drawing/2014/main" id="{E4DDB3AE-39A4-42F5-A73B-4DA62F70CA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text styles</a:t>
            </a:r>
          </a:p>
          <a:p>
            <a:pPr lvl="1"/>
            <a:r>
              <a:rPr lang="sl-SI" altLang="sl-SI"/>
              <a:t>Second level</a:t>
            </a:r>
          </a:p>
          <a:p>
            <a:pPr lvl="2"/>
            <a:r>
              <a:rPr lang="sl-SI" altLang="sl-SI"/>
              <a:t>Third level</a:t>
            </a:r>
          </a:p>
          <a:p>
            <a:pPr lvl="3"/>
            <a:r>
              <a:rPr lang="sl-SI" altLang="sl-SI"/>
              <a:t>Fourth level</a:t>
            </a:r>
          </a:p>
          <a:p>
            <a:pPr lvl="4"/>
            <a:r>
              <a:rPr lang="sl-SI" altLang="sl-SI"/>
              <a:t>Fifth level</a:t>
            </a:r>
            <a:endParaRPr lang="en-US" altLang="sl-SI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BDA9D8A2-86FB-46BB-9FC2-BBC246DBF6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9F51B5-363C-4B5C-AA5A-62B0B21391C9}" type="datetimeFigureOut">
              <a:rPr lang="en-US"/>
              <a:pPr>
                <a:defRPr/>
              </a:pPr>
              <a:t>5/30/2019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6EB7325D-6DAB-4A52-96CF-71EB314535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6B1914-EBFC-485A-8108-D50F63427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fld id="{3FEA27E8-B650-497D-98D9-05D3265A564E}" type="slidenum">
              <a:rPr lang="en-US" altLang="sl-SI"/>
              <a:pPr/>
              <a:t>‹#›</a:t>
            </a:fld>
            <a:endParaRPr lang="en-US" altLang="sl-SI">
              <a:solidFill>
                <a:srgbClr val="000000"/>
              </a:solidFill>
            </a:endParaRP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F83D7480-A059-47F3-B895-675D4B1FF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99F1F47F-6B9E-4551-909E-B3798EB476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EF377953-92A0-4E70-A7E9-D168C97762D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" panose="020B0503020204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" panose="020B0503020204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" panose="020B0503020204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" panose="020B05030202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" panose="020B05030202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" panose="020B05030202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" panose="020B05030202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" panose="020B0503020204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EB6C8-5127-4B24-B95D-E5BFC17E5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4675933"/>
            <a:ext cx="6906679" cy="218206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dirty="0">
                <a:latin typeface="Abadi MT Condensed Light"/>
                <a:cs typeface="Abadi MT Condensed Light"/>
              </a:rPr>
              <a:t>ABORIGINAL MEDICINE</a:t>
            </a:r>
          </a:p>
        </p:txBody>
      </p:sp>
      <p:pic>
        <p:nvPicPr>
          <p:cNvPr id="13315" name="Picture 4" descr="032_100_bushtucker02.jpg">
            <a:extLst>
              <a:ext uri="{FF2B5EF4-FFF2-40B4-BE49-F238E27FC236}">
                <a16:creationId xmlns:a16="http://schemas.microsoft.com/office/drawing/2014/main" id="{A48F267C-0ED8-4E7D-893B-A4CCCDECE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9600"/>
            <a:ext cx="5343525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338F9-CE77-40DB-A483-D5E2763F5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Abadi MT Condensed Light"/>
                <a:cs typeface="Abadi MT Condensed Light"/>
              </a:rPr>
              <a:t>sources</a:t>
            </a:r>
          </a:p>
        </p:txBody>
      </p:sp>
      <p:sp>
        <p:nvSpPr>
          <p:cNvPr id="22531" name="Content Placeholder 5">
            <a:extLst>
              <a:ext uri="{FF2B5EF4-FFF2-40B4-BE49-F238E27FC236}">
                <a16:creationId xmlns:a16="http://schemas.microsoft.com/office/drawing/2014/main" id="{F52FEE78-5C71-4204-A798-B43A46C2D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1625" y="1600200"/>
            <a:ext cx="7699375" cy="4724400"/>
          </a:xfrm>
        </p:spPr>
        <p:txBody>
          <a:bodyPr/>
          <a:lstStyle/>
          <a:p>
            <a:r>
              <a:rPr lang="en-US" altLang="sl-SI">
                <a:latin typeface="Abadi MT Condensed Light"/>
                <a:ea typeface="Abadi MT Condensed Light"/>
                <a:cs typeface="Abadi MT Condensed Light"/>
              </a:rPr>
              <a:t>Aboriginal bush medicine (online). Accessible &lt;http://www.bri.net.au/medicine.html&gt;</a:t>
            </a:r>
          </a:p>
          <a:p>
            <a:r>
              <a:rPr lang="en-US" altLang="sl-SI">
                <a:latin typeface="Abadi MT Condensed Light"/>
                <a:ea typeface="Abadi MT Condensed Light"/>
                <a:cs typeface="Abadi MT Condensed Light"/>
              </a:rPr>
              <a:t>Aboriginal bush medicine (online). Accessible &lt;http://www.bri.net.au/medicine.html&gt;</a:t>
            </a:r>
          </a:p>
          <a:p>
            <a:r>
              <a:rPr lang="en-US" altLang="sl-SI">
                <a:latin typeface="Abadi MT Condensed Light"/>
                <a:ea typeface="Abadi MT Condensed Light"/>
                <a:cs typeface="Abadi MT Condensed Light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0">
            <a:extLst>
              <a:ext uri="{FF2B5EF4-FFF2-40B4-BE49-F238E27FC236}">
                <a16:creationId xmlns:a16="http://schemas.microsoft.com/office/drawing/2014/main" id="{B09D9ABD-901C-4698-9881-630AF0FB28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0600" y="838200"/>
            <a:ext cx="4343400" cy="4572000"/>
          </a:xfrm>
        </p:spPr>
        <p:txBody>
          <a:bodyPr/>
          <a:lstStyle/>
          <a:p>
            <a:r>
              <a:rPr lang="en-US" altLang="sl-SI">
                <a:latin typeface="Abadi MT Condensed Light"/>
                <a:ea typeface="Abadi MT Condensed Light"/>
                <a:cs typeface="Abadi MT Condensed Light"/>
              </a:rPr>
              <a:t>less central</a:t>
            </a:r>
          </a:p>
          <a:p>
            <a:r>
              <a:rPr lang="en-US" altLang="sl-SI">
                <a:latin typeface="Abadi MT Condensed Light"/>
                <a:ea typeface="Abadi MT Condensed Light"/>
                <a:cs typeface="Abadi MT Condensed Light"/>
              </a:rPr>
              <a:t>emphasis on patient’s environment</a:t>
            </a:r>
          </a:p>
          <a:p>
            <a:r>
              <a:rPr lang="en-US" altLang="sl-SI">
                <a:latin typeface="Abadi MT Condensed Light"/>
                <a:ea typeface="Abadi MT Condensed Light"/>
                <a:cs typeface="Abadi MT Condensed Light"/>
              </a:rPr>
              <a:t>folk remedies</a:t>
            </a:r>
          </a:p>
          <a:p>
            <a:r>
              <a:rPr lang="en-US" altLang="sl-SI">
                <a:latin typeface="Abadi MT Condensed Light"/>
                <a:ea typeface="Abadi MT Condensed Light"/>
                <a:cs typeface="Abadi MT Condensed Light"/>
              </a:rPr>
              <a:t>holistic mind, body</a:t>
            </a:r>
          </a:p>
          <a:p>
            <a:r>
              <a:rPr lang="en-US" altLang="sl-SI">
                <a:latin typeface="Abadi MT Condensed Light"/>
                <a:ea typeface="Abadi MT Condensed Light"/>
                <a:cs typeface="Abadi MT Condensed Light"/>
              </a:rPr>
              <a:t>medicine distinguished from healing</a:t>
            </a:r>
          </a:p>
          <a:p>
            <a:r>
              <a:rPr lang="en-US" altLang="sl-SI">
                <a:latin typeface="Abadi MT Condensed Light"/>
                <a:ea typeface="Abadi MT Condensed Light"/>
                <a:cs typeface="Abadi MT Condensed Light"/>
              </a:rPr>
              <a:t>based on series of virtues</a:t>
            </a:r>
          </a:p>
          <a:p>
            <a:r>
              <a:rPr lang="en-US" altLang="sl-SI">
                <a:latin typeface="Abadi MT Condensed Light"/>
                <a:ea typeface="Abadi MT Condensed Light"/>
                <a:cs typeface="Abadi MT Condensed Light"/>
              </a:rPr>
              <a:t>more routes to healing</a:t>
            </a:r>
          </a:p>
          <a:p>
            <a:endParaRPr lang="en-US" altLang="sl-SI"/>
          </a:p>
        </p:txBody>
      </p:sp>
      <p:pic>
        <p:nvPicPr>
          <p:cNvPr id="14339" name="Content Placeholder 14" descr="Children_eating_roo_tails-900x0.jpg">
            <a:extLst>
              <a:ext uri="{FF2B5EF4-FFF2-40B4-BE49-F238E27FC236}">
                <a16:creationId xmlns:a16="http://schemas.microsoft.com/office/drawing/2014/main" id="{6891E59E-D143-45B9-9FFE-18A3944CCC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52600"/>
            <a:ext cx="3886200" cy="25908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2DEC3-500F-46C6-AE2E-2F9085AF3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Abadi MT Condensed Light"/>
                <a:cs typeface="Abadi MT Condensed Light"/>
              </a:rPr>
              <a:t>MEDICINE WHEEL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68501E3E-8F94-482C-9288-06F0B2E16F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sl-SI">
                <a:latin typeface="Abadi MT Condensed Light"/>
                <a:ea typeface="Abadi MT Condensed Light"/>
                <a:cs typeface="Abadi MT Condensed Light"/>
              </a:rPr>
              <a:t>interconnection of life cycles</a:t>
            </a:r>
          </a:p>
          <a:p>
            <a:r>
              <a:rPr lang="en-US" altLang="sl-SI">
                <a:latin typeface="Abadi MT Condensed Light"/>
                <a:ea typeface="Abadi MT Condensed Light"/>
                <a:cs typeface="Abadi MT Condensed Light"/>
              </a:rPr>
              <a:t>sacred number four</a:t>
            </a:r>
          </a:p>
          <a:p>
            <a:r>
              <a:rPr lang="en-US" altLang="sl-SI">
                <a:latin typeface="Abadi MT Condensed Light"/>
                <a:ea typeface="Abadi MT Condensed Light"/>
                <a:cs typeface="Abadi MT Condensed Light"/>
              </a:rPr>
              <a:t>4 parts of a person</a:t>
            </a:r>
          </a:p>
          <a:p>
            <a:r>
              <a:rPr lang="en-US" altLang="sl-SI">
                <a:latin typeface="Abadi MT Condensed Light"/>
                <a:ea typeface="Abadi MT Condensed Light"/>
                <a:cs typeface="Abadi MT Condensed Light"/>
              </a:rPr>
              <a:t>4 seasons</a:t>
            </a:r>
          </a:p>
          <a:p>
            <a:r>
              <a:rPr lang="en-US" altLang="sl-SI">
                <a:latin typeface="Abadi MT Condensed Light"/>
                <a:ea typeface="Abadi MT Condensed Light"/>
                <a:cs typeface="Abadi MT Condensed Light"/>
              </a:rPr>
              <a:t>4 medicines</a:t>
            </a:r>
          </a:p>
          <a:p>
            <a:r>
              <a:rPr lang="en-US" altLang="sl-SI">
                <a:latin typeface="Abadi MT Condensed Light"/>
                <a:ea typeface="Abadi MT Condensed Light"/>
                <a:cs typeface="Abadi MT Condensed Light"/>
              </a:rPr>
              <a:t>4 kingdoms</a:t>
            </a:r>
          </a:p>
          <a:p>
            <a:r>
              <a:rPr lang="en-US" altLang="sl-SI">
                <a:latin typeface="Abadi MT Condensed Light"/>
                <a:ea typeface="Abadi MT Condensed Light"/>
                <a:cs typeface="Abadi MT Condensed Light"/>
              </a:rPr>
              <a:t>values and decisions </a:t>
            </a:r>
          </a:p>
          <a:p>
            <a:r>
              <a:rPr lang="en-US" altLang="sl-SI">
                <a:latin typeface="Abadi MT Condensed Light"/>
                <a:ea typeface="Abadi MT Condensed Light"/>
                <a:cs typeface="Abadi MT Condensed Light"/>
              </a:rPr>
              <a:t>imbalance affects health</a:t>
            </a:r>
          </a:p>
          <a:p>
            <a:endParaRPr lang="en-US" altLang="sl-SI">
              <a:latin typeface="Abadi MT Condensed Light"/>
              <a:ea typeface="Abadi MT Condensed Light"/>
              <a:cs typeface="Abadi MT Condensed Light"/>
            </a:endParaRPr>
          </a:p>
          <a:p>
            <a:endParaRPr lang="en-US" altLang="sl-SI">
              <a:latin typeface="Abadi MT Condensed Light"/>
              <a:ea typeface="Abadi MT Condensed Light"/>
              <a:cs typeface="Abadi MT Condensed Light"/>
            </a:endParaRPr>
          </a:p>
        </p:txBody>
      </p:sp>
      <p:pic>
        <p:nvPicPr>
          <p:cNvPr id="5" name="Content Placeholder 4" descr="Medicine-Wheel-Balance.jpg">
            <a:extLst>
              <a:ext uri="{FF2B5EF4-FFF2-40B4-BE49-F238E27FC236}">
                <a16:creationId xmlns:a16="http://schemas.microsoft.com/office/drawing/2014/main" id="{1F99EB7F-988D-446E-AF05-7BA0B3CBE3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48200" y="2057400"/>
            <a:ext cx="4343400" cy="307295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CB57D-464D-4B59-BD04-E8CFBE50E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Abadi MT Condensed Light"/>
                <a:cs typeface="Abadi MT Condensed Light"/>
              </a:rPr>
              <a:t>THE FOUR SACRED MEDICINES</a:t>
            </a:r>
          </a:p>
        </p:txBody>
      </p:sp>
      <p:pic>
        <p:nvPicPr>
          <p:cNvPr id="16387" name="Content Placeholder 4" descr="Sacred Herb Medicine Wheel.jpg">
            <a:extLst>
              <a:ext uri="{FF2B5EF4-FFF2-40B4-BE49-F238E27FC236}">
                <a16:creationId xmlns:a16="http://schemas.microsoft.com/office/drawing/2014/main" id="{B180FA23-29DE-48F8-A817-BDD1598BB9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752600"/>
            <a:ext cx="4076700" cy="38100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D8C3A6-724A-4C47-8869-A3F945866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447800"/>
            <a:ext cx="3657600" cy="449580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u="sng" dirty="0">
                <a:latin typeface="Abadi MT Condensed Light"/>
                <a:cs typeface="Abadi MT Condensed Light"/>
              </a:rPr>
              <a:t>Sweet Grass</a:t>
            </a:r>
            <a:r>
              <a:rPr lang="en-US" dirty="0">
                <a:latin typeface="Abadi MT Condensed Light"/>
                <a:cs typeface="Abadi MT Condensed Light"/>
              </a:rPr>
              <a:t>; ritual cleansing, injustice can be returned by kindness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u="sng" dirty="0">
                <a:latin typeface="Abadi MT Condensed Light"/>
                <a:cs typeface="Abadi MT Condensed Light"/>
              </a:rPr>
              <a:t>Tobacco</a:t>
            </a:r>
            <a:r>
              <a:rPr lang="en-US" dirty="0">
                <a:latin typeface="Abadi MT Condensed Light"/>
                <a:cs typeface="Abadi MT Condensed Light"/>
              </a:rPr>
              <a:t>; connection to spirit world, used for thanking the Creator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u="sng" dirty="0">
                <a:latin typeface="Abadi MT Condensed Light"/>
                <a:cs typeface="Abadi MT Condensed Light"/>
              </a:rPr>
              <a:t>Cedar</a:t>
            </a:r>
            <a:r>
              <a:rPr lang="en-US" dirty="0">
                <a:latin typeface="Abadi MT Condensed Light"/>
                <a:cs typeface="Abadi MT Condensed Light"/>
              </a:rPr>
              <a:t>; purification, attracts positive energy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u="sng" dirty="0">
                <a:latin typeface="Abadi MT Condensed Light"/>
                <a:cs typeface="Abadi MT Condensed Light"/>
              </a:rPr>
              <a:t>Sage</a:t>
            </a:r>
            <a:r>
              <a:rPr lang="en-US" dirty="0">
                <a:latin typeface="Abadi MT Condensed Light"/>
                <a:cs typeface="Abadi MT Condensed Light"/>
              </a:rPr>
              <a:t>; purifying, repels negative energy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F2734-2F64-485B-B6BD-70B717ACB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Abadi MT Condensed Light"/>
                <a:cs typeface="Abadi MT Condensed Light"/>
              </a:rPr>
              <a:t>SMUDGING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4EA86689-67B4-4CE8-A3E5-3636A6EC0F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191000" cy="4724400"/>
          </a:xfrm>
        </p:spPr>
        <p:txBody>
          <a:bodyPr/>
          <a:lstStyle/>
          <a:p>
            <a:r>
              <a:rPr lang="en-US" altLang="sl-SI">
                <a:latin typeface="Abadi MT Condensed Light"/>
                <a:ea typeface="Abadi MT Condensed Light"/>
                <a:cs typeface="Abadi MT Condensed Light"/>
              </a:rPr>
              <a:t>ritual cleansing</a:t>
            </a:r>
          </a:p>
          <a:p>
            <a:r>
              <a:rPr lang="en-US" altLang="sl-SI">
                <a:latin typeface="Abadi MT Condensed Light"/>
                <a:ea typeface="Abadi MT Condensed Light"/>
                <a:cs typeface="Abadi MT Condensed Light"/>
              </a:rPr>
              <a:t>sacred medicines burned in shell</a:t>
            </a:r>
          </a:p>
          <a:p>
            <a:r>
              <a:rPr lang="en-US" altLang="sl-SI">
                <a:latin typeface="Abadi MT Condensed Light"/>
                <a:ea typeface="Abadi MT Condensed Light"/>
                <a:cs typeface="Abadi MT Condensed Light"/>
              </a:rPr>
              <a:t>person puts their hands in the smoke and carries it to their body</a:t>
            </a:r>
          </a:p>
          <a:p>
            <a:r>
              <a:rPr lang="en-US" altLang="sl-SI">
                <a:latin typeface="Abadi MT Condensed Light"/>
                <a:ea typeface="Abadi MT Condensed Light"/>
                <a:cs typeface="Abadi MT Condensed Light"/>
              </a:rPr>
              <a:t>possible production of beta-endorphins, promote healing </a:t>
            </a:r>
          </a:p>
          <a:p>
            <a:endParaRPr lang="en-US" altLang="sl-SI">
              <a:latin typeface="Abadi MT Condensed Light"/>
              <a:ea typeface="Abadi MT Condensed Light"/>
              <a:cs typeface="Abadi MT Condensed Light"/>
            </a:endParaRPr>
          </a:p>
          <a:p>
            <a:endParaRPr lang="en-US" altLang="sl-SI">
              <a:latin typeface="Abadi MT Condensed Light"/>
              <a:ea typeface="Abadi MT Condensed Light"/>
              <a:cs typeface="Abadi MT Condensed Light"/>
            </a:endParaRPr>
          </a:p>
          <a:p>
            <a:endParaRPr lang="en-US" altLang="sl-SI">
              <a:latin typeface="Abadi MT Condensed Light"/>
              <a:ea typeface="Abadi MT Condensed Light"/>
              <a:cs typeface="Abadi MT Condensed Light"/>
            </a:endParaRPr>
          </a:p>
        </p:txBody>
      </p:sp>
      <p:pic>
        <p:nvPicPr>
          <p:cNvPr id="17412" name="Content Placeholder 4" descr="3096864511_1_3_WXj5fUA3.jpg">
            <a:extLst>
              <a:ext uri="{FF2B5EF4-FFF2-40B4-BE49-F238E27FC236}">
                <a16:creationId xmlns:a16="http://schemas.microsoft.com/office/drawing/2014/main" id="{FAD1D25E-EFEA-459D-9C54-CF29F2E6B3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1"/>
          <a:stretch>
            <a:fillRect/>
          </a:stretch>
        </p:blipFill>
        <p:spPr>
          <a:xfrm>
            <a:off x="5245100" y="1687513"/>
            <a:ext cx="3060700" cy="408781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EF175-0104-4267-B8EE-932AD268C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Abadi MT Condensed Light"/>
                <a:cs typeface="Abadi MT Condensed Light"/>
              </a:rPr>
              <a:t>healing circles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5D18561C-9CB3-4E57-8615-FF127EADC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45025" y="1600200"/>
            <a:ext cx="4191000" cy="3657600"/>
          </a:xfrm>
        </p:spPr>
        <p:txBody>
          <a:bodyPr/>
          <a:lstStyle/>
          <a:p>
            <a:r>
              <a:rPr lang="en-US" altLang="sl-SI">
                <a:latin typeface="Abadi MT Condensed Light"/>
                <a:ea typeface="Abadi MT Condensed Light"/>
                <a:cs typeface="Abadi MT Condensed Light"/>
              </a:rPr>
              <a:t>meetings</a:t>
            </a:r>
          </a:p>
          <a:p>
            <a:r>
              <a:rPr lang="en-US" altLang="sl-SI">
                <a:latin typeface="Abadi MT Condensed Light"/>
                <a:ea typeface="Abadi MT Condensed Light"/>
                <a:cs typeface="Abadi MT Condensed Light"/>
              </a:rPr>
              <a:t>healing physical, emotional, spiritual wounds</a:t>
            </a:r>
          </a:p>
          <a:p>
            <a:r>
              <a:rPr lang="en-US" altLang="sl-SI">
                <a:latin typeface="Abadi MT Condensed Light"/>
                <a:ea typeface="Abadi MT Condensed Light"/>
                <a:cs typeface="Abadi MT Condensed Light"/>
              </a:rPr>
              <a:t>symbolic object given to the person who wishes to speak</a:t>
            </a:r>
          </a:p>
          <a:p>
            <a:r>
              <a:rPr lang="en-US" altLang="sl-SI">
                <a:latin typeface="Abadi MT Condensed Light"/>
                <a:ea typeface="Abadi MT Condensed Light"/>
                <a:cs typeface="Abadi MT Condensed Light"/>
              </a:rPr>
              <a:t>shamans conduct the ceremony </a:t>
            </a:r>
          </a:p>
        </p:txBody>
      </p:sp>
      <p:pic>
        <p:nvPicPr>
          <p:cNvPr id="18436" name="Content Placeholder 4" descr="Talking Circle.jpeg">
            <a:extLst>
              <a:ext uri="{FF2B5EF4-FFF2-40B4-BE49-F238E27FC236}">
                <a16:creationId xmlns:a16="http://schemas.microsoft.com/office/drawing/2014/main" id="{6138F978-32D1-4565-8C07-1349EC3D3A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3250" y="1600200"/>
            <a:ext cx="3816350" cy="37973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791E4-775A-47C3-AE40-D49C8610E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Abadi MT Condensed Light"/>
                <a:cs typeface="Abadi MT Condensed Light"/>
              </a:rPr>
              <a:t>sweat lodge</a:t>
            </a:r>
          </a:p>
        </p:txBody>
      </p:sp>
      <p:pic>
        <p:nvPicPr>
          <p:cNvPr id="19459" name="Content Placeholder 4" descr="pf026110.jpg">
            <a:extLst>
              <a:ext uri="{FF2B5EF4-FFF2-40B4-BE49-F238E27FC236}">
                <a16:creationId xmlns:a16="http://schemas.microsoft.com/office/drawing/2014/main" id="{BE27BB7D-2E1C-4DAA-9838-0EDE977DB5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1"/>
          <a:stretch>
            <a:fillRect/>
          </a:stretch>
        </p:blipFill>
        <p:spPr>
          <a:xfrm>
            <a:off x="4876800" y="2286000"/>
            <a:ext cx="3636963" cy="3117850"/>
          </a:xfrm>
        </p:spPr>
      </p:pic>
      <p:sp>
        <p:nvSpPr>
          <p:cNvPr id="19460" name="Content Placeholder 3">
            <a:extLst>
              <a:ext uri="{FF2B5EF4-FFF2-40B4-BE49-F238E27FC236}">
                <a16:creationId xmlns:a16="http://schemas.microsoft.com/office/drawing/2014/main" id="{DB043E11-ADB1-41A5-835C-0B3ABE79F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" y="1981200"/>
            <a:ext cx="4191000" cy="4343400"/>
          </a:xfrm>
        </p:spPr>
        <p:txBody>
          <a:bodyPr/>
          <a:lstStyle/>
          <a:p>
            <a:r>
              <a:rPr lang="en-US" altLang="sl-SI">
                <a:latin typeface="Abadi MT Condensed Light"/>
                <a:ea typeface="Abadi MT Condensed Light"/>
                <a:cs typeface="Abadi MT Condensed Light"/>
              </a:rPr>
              <a:t>ceremonial sauna</a:t>
            </a:r>
          </a:p>
          <a:p>
            <a:r>
              <a:rPr lang="en-US" altLang="sl-SI">
                <a:latin typeface="Abadi MT Condensed Light"/>
                <a:ea typeface="Abadi MT Condensed Light"/>
                <a:cs typeface="Abadi MT Condensed Light"/>
              </a:rPr>
              <a:t>healing and cleansing</a:t>
            </a:r>
          </a:p>
          <a:p>
            <a:r>
              <a:rPr lang="en-US" altLang="sl-SI">
                <a:latin typeface="Abadi MT Condensed Light"/>
                <a:ea typeface="Abadi MT Condensed Light"/>
                <a:cs typeface="Abadi MT Condensed Light"/>
              </a:rPr>
              <a:t>hot stones placed in the centre of the lodge poured with water</a:t>
            </a:r>
          </a:p>
          <a:p>
            <a:r>
              <a:rPr lang="en-US" altLang="sl-SI">
                <a:latin typeface="Abadi MT Condensed Light"/>
                <a:ea typeface="Abadi MT Condensed Light"/>
                <a:cs typeface="Abadi MT Condensed Light"/>
              </a:rPr>
              <a:t>offerings, prayers, reverence</a:t>
            </a:r>
          </a:p>
          <a:p>
            <a:r>
              <a:rPr lang="en-US" altLang="sl-SI">
                <a:latin typeface="Abadi MT Condensed Light"/>
                <a:ea typeface="Abadi MT Condensed Light"/>
                <a:cs typeface="Abadi MT Condensed Light"/>
              </a:rPr>
              <a:t>sometimes negative health effects appear</a:t>
            </a:r>
          </a:p>
          <a:p>
            <a:endParaRPr lang="en-US" altLang="sl-SI">
              <a:latin typeface="Abadi MT Condensed Light"/>
              <a:ea typeface="Abadi MT Condensed Light"/>
              <a:cs typeface="Abadi MT Condensed Light"/>
            </a:endParaRPr>
          </a:p>
          <a:p>
            <a:endParaRPr lang="en-US" altLang="sl-SI">
              <a:latin typeface="Abadi MT Condensed Light"/>
              <a:ea typeface="Abadi MT Condensed Light"/>
              <a:cs typeface="Abadi MT Condensed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90467-619F-4665-9309-404B83F20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Abadi MT Condensed Light"/>
                <a:cs typeface="Abadi MT Condensed Light"/>
              </a:rPr>
              <a:t>sun 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00636-DF25-4AE1-B30B-B4891C54FE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45025" y="1600200"/>
            <a:ext cx="4117975" cy="4419600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>
                <a:latin typeface="Abadi MT Condensed Light"/>
                <a:cs typeface="Abadi MT Condensed Light"/>
              </a:rPr>
              <a:t>celebration of the harmony between a man and nature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>
                <a:latin typeface="Abadi MT Condensed Light"/>
                <a:cs typeface="Abadi MT Condensed Light"/>
              </a:rPr>
              <a:t>practiced at sun solstice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>
                <a:latin typeface="Abadi MT Condensed Light"/>
                <a:cs typeface="Abadi MT Condensed Light"/>
              </a:rPr>
              <a:t>usually also a buffalo is involved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>
                <a:latin typeface="Abadi MT Condensed Light"/>
                <a:cs typeface="Abadi MT Condensed Light"/>
              </a:rPr>
              <a:t>preparations of dancers in sweat lodge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>
                <a:latin typeface="Abadi MT Condensed Light"/>
                <a:cs typeface="Abadi MT Condensed Light"/>
              </a:rPr>
              <a:t>dance lasts for 4 days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>
                <a:latin typeface="Abadi MT Condensed Light"/>
                <a:cs typeface="Abadi MT Condensed Light"/>
              </a:rPr>
              <a:t>drumming, singing, dancing, fasting, self inflicted pain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>
                <a:latin typeface="Abadi MT Condensed Light"/>
                <a:cs typeface="Abadi MT Condensed Light"/>
              </a:rPr>
              <a:t>symbolizes rebirth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>
              <a:latin typeface="Abadi MT Condensed Light"/>
              <a:cs typeface="Abadi MT Condensed Light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>
              <a:latin typeface="Abadi MT Condensed Light"/>
              <a:cs typeface="Abadi MT Condensed Light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>
              <a:latin typeface="Abadi MT Condensed Light"/>
              <a:cs typeface="Abadi MT Condensed Light"/>
            </a:endParaRPr>
          </a:p>
        </p:txBody>
      </p:sp>
      <p:pic>
        <p:nvPicPr>
          <p:cNvPr id="20484" name="Content Placeholder 8" descr="A0960365-Laura-Aboriginal-Festival.jpg">
            <a:extLst>
              <a:ext uri="{FF2B5EF4-FFF2-40B4-BE49-F238E27FC236}">
                <a16:creationId xmlns:a16="http://schemas.microsoft.com/office/drawing/2014/main" id="{952A0DDF-B9D3-4448-AB34-68D217CC5B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514600"/>
            <a:ext cx="3886200" cy="25908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C09C7-D98B-4FF2-8A8F-1C826E2F4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Abadi MT Condensed Light"/>
                <a:cs typeface="Abadi MT Condensed Light"/>
              </a:rPr>
              <a:t>pipe ceremony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7D80D-7DE2-4BD3-A197-7A8BE0F4DA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962400" cy="4419600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>
                <a:latin typeface="Abadi MT Condensed Light"/>
                <a:cs typeface="Abadi MT Condensed Light"/>
              </a:rPr>
              <a:t>used for prayer, ceremonial purposes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>
                <a:latin typeface="Abadi MT Condensed Light"/>
                <a:cs typeface="Abadi MT Condensed Light"/>
              </a:rPr>
              <a:t>burned braid of Sweet Grass used to purify the place and participants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>
                <a:latin typeface="Abadi MT Condensed Light"/>
                <a:cs typeface="Abadi MT Condensed Light"/>
              </a:rPr>
              <a:t>Tobacco is smoked, prayers can be made to the Great Spirit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>
                <a:latin typeface="Abadi MT Condensed Light"/>
                <a:cs typeface="Abadi MT Condensed Light"/>
              </a:rPr>
              <a:t>also smoked when opening other meetings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>
                <a:latin typeface="Abadi MT Condensed Light"/>
                <a:cs typeface="Abadi MT Condensed Light"/>
              </a:rPr>
              <a:t>pipe holder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>
              <a:latin typeface="Abadi MT Condensed Light"/>
              <a:cs typeface="Abadi MT Condensed Light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>
              <a:latin typeface="Abadi MT Condensed Light"/>
              <a:cs typeface="Abadi MT Condensed Light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>
              <a:latin typeface="Abadi MT Condensed Light"/>
              <a:cs typeface="Abadi MT Condensed Light"/>
            </a:endParaRPr>
          </a:p>
        </p:txBody>
      </p:sp>
      <p:pic>
        <p:nvPicPr>
          <p:cNvPr id="21508" name="Content Placeholder 6" descr="g_quill_pipe_side.JPG">
            <a:extLst>
              <a:ext uri="{FF2B5EF4-FFF2-40B4-BE49-F238E27FC236}">
                <a16:creationId xmlns:a16="http://schemas.microsoft.com/office/drawing/2014/main" id="{CDD45DAC-F058-42F7-934D-18835D1CDE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333625"/>
            <a:ext cx="3886200" cy="291465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Studio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Trek.thmx</Template>
  <TotalTime>0</TotalTime>
  <Words>307</Words>
  <Application>Microsoft Office PowerPoint</Application>
  <PresentationFormat>On-screen Show (4:3)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Abadi MT Condensed Light</vt:lpstr>
      <vt:lpstr>Corbel</vt:lpstr>
      <vt:lpstr>Wingdings 2</vt:lpstr>
      <vt:lpstr>Trek</vt:lpstr>
      <vt:lpstr>ABORIGINAL MEDICINE</vt:lpstr>
      <vt:lpstr>PowerPoint Presentation</vt:lpstr>
      <vt:lpstr>MEDICINE WHEEL</vt:lpstr>
      <vt:lpstr>THE FOUR SACRED MEDICINES</vt:lpstr>
      <vt:lpstr>SMUDGING</vt:lpstr>
      <vt:lpstr>healing circles</vt:lpstr>
      <vt:lpstr>sweat lodge</vt:lpstr>
      <vt:lpstr>sun dance</vt:lpstr>
      <vt:lpstr>pipe ceremony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2019-05-30T09:17:37Z</dcterms:created>
  <dcterms:modified xsi:type="dcterms:W3CDTF">2019-05-30T09:17:37Z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