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0D6DF0C-724C-472D-800D-420B6D283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361BA046-2E14-49C6-BF8E-67B28CE610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D3D1BC-C195-41C5-96C8-674E5E30B7A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B0E1F2CE-BD09-40C8-8C85-78B99F8B5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168F79DD-DD8B-4C47-B3E7-5DC49708B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B9438B5-9B59-4B69-B500-2C296DEC6A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3BA0859-EC31-442A-BECF-4E139B55C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C83226-6AAB-4C30-906F-D3373ABAFB7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93214137-36CA-4E86-977A-91F96EB59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E1A7BF62-32E9-47E1-8520-847C01B3D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B983FC11-D80E-47FB-992E-E8C608C05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5DDFFB8F-D78A-4314-B74A-154D62C4CEE2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2887F6D6-45C7-43FC-9EB8-7968AF90F78F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8C3437A6-BFD5-4CB2-B33E-3334D681861A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8375C19A-1898-4783-8185-6B5D4A9A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3D55-2F2A-4705-A6A6-6A0E3D60070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CA5AE6F3-A3AC-441E-92C2-C2B9DEC4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B5DB7BA7-FB05-45E4-87BC-D53C69D9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7F79C-C1BD-4B5B-AA29-F0431CD7AC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9389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D829059-12E9-4B48-818C-CA50AC7C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B9BC-349A-4380-B109-D768B98BEE4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46C2A6D-244A-4157-96CB-1494524E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B395410-DD55-493F-8C5B-8AAD33C7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BD478-8C02-45A6-A432-BB1D48886F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45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EEE4B974-7574-4C96-A3F2-8EB0958DF337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8B4C0515-7993-4D6F-90FA-858144F4F61D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C812FF92-FE2E-4CDF-8580-80292A64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81DB-E659-4640-9C64-B0279DE4E20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7DCAABC3-17F4-4056-8275-4F5503FF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AB571A0C-C07E-41B6-8F4C-84B0563E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3E816-04AE-47F9-9CB7-C7949B6BC7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226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DBBCF68-5721-4251-845D-D7296E2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56E6-4450-4B42-B279-5E87725DC52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BCC2C9-14EE-4C30-94D2-034FBDB3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4E37DBD-5D0D-45CB-B663-79131EEB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B8510-16B5-4F89-9262-5E0DB5A143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65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2A72CB2E-B26A-44D4-B6C8-588137854309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AF66E6CC-1B81-4A50-B637-E3E9DF84C8E0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482B8693-83B1-4BDA-BF77-511CE337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AFD4-D427-41D2-B5D0-C40818F0A18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66874AA5-628F-4209-8AD7-3B30D7BB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42A8C73E-6579-48C0-995C-1E59B8E9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102049-C2D6-452D-AB00-4A33C1531F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3019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519BEB5-0143-4D9B-BDDF-20A71795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7122-A74C-46C6-BF15-0C06D954C1C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ED48CB4-C7D5-47D8-899B-3A7CD434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B7B8573-2CA5-4709-B1E1-D5E92A77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9F3E-7E8E-4CE2-9E07-3ADD135272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69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00A976A-D5A7-4FEE-B0DD-BF753B2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2BAF-2548-493D-9FCF-3BAA0A5B32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EA4C3E73-9020-405A-9E7C-6584838A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F298574E-3AB2-4351-92A4-F6D65AB7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63DA2-93E9-42E0-AA62-345C7C50DB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83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4FD127DF-C2B3-4DD6-AA97-1C823720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5A81-9205-4CE4-9B1B-D4647F32E9A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0F2A4A6-944A-4BED-8295-1D9D9864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9725CEB-E9A1-410A-B213-9F7E30DE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E21B-B60E-4EC9-9251-E872DA8ACB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9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FD68B13E-1777-471A-AEE4-B4AC4F29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6DD6-FC7B-46FA-94AD-FC1CF36359E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1255CCE-8BB3-4D97-BA2C-B3800367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7E7959D5-50D2-4E46-9FD0-1441A55C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FF3F-0045-4550-965E-E446A8E023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639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1">
            <a:extLst>
              <a:ext uri="{FF2B5EF4-FFF2-40B4-BE49-F238E27FC236}">
                <a16:creationId xmlns:a16="http://schemas.microsoft.com/office/drawing/2014/main" id="{36882EBD-A4C7-4C52-AE3F-C8C87F1F157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284AFDA9-3835-42E7-AA71-02281B1228D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1128A83C-1738-4ED8-B21A-2F6C4E06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4542-0123-4067-8656-387C0D96A4B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6C79EF31-2257-4B1F-805F-101F6DE5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798F3884-AE64-45D7-BEAC-88760DE9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0CF89-4EBF-4ABB-B084-8D36F9D386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477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0">
            <a:extLst>
              <a:ext uri="{FF2B5EF4-FFF2-40B4-BE49-F238E27FC236}">
                <a16:creationId xmlns:a16="http://schemas.microsoft.com/office/drawing/2014/main" id="{4BADED5E-F7D1-47BE-B21E-B4C708677502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CCDCED91-F424-4320-A14A-91DA7F79B3EA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4">
            <a:extLst>
              <a:ext uri="{FF2B5EF4-FFF2-40B4-BE49-F238E27FC236}">
                <a16:creationId xmlns:a16="http://schemas.microsoft.com/office/drawing/2014/main" id="{3FE41986-726A-4021-ADE9-CDEE3D08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55E8-7F66-4292-B718-9A2B24910A9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5">
            <a:extLst>
              <a:ext uri="{FF2B5EF4-FFF2-40B4-BE49-F238E27FC236}">
                <a16:creationId xmlns:a16="http://schemas.microsoft.com/office/drawing/2014/main" id="{27989D21-4188-4628-B756-8BABB523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6">
            <a:extLst>
              <a:ext uri="{FF2B5EF4-FFF2-40B4-BE49-F238E27FC236}">
                <a16:creationId xmlns:a16="http://schemas.microsoft.com/office/drawing/2014/main" id="{AD31B188-85D4-4180-8B1B-2CC4027F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5D31D2-D2EB-4221-AEC7-B077BFB7A6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746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9B0527C-D70E-463F-83C6-852619725D82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5D5A83B4-B34E-4F67-9341-FAEFB8E83B48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grada naslova 1">
            <a:extLst>
              <a:ext uri="{FF2B5EF4-FFF2-40B4-BE49-F238E27FC236}">
                <a16:creationId xmlns:a16="http://schemas.microsoft.com/office/drawing/2014/main" id="{2C3D1BBE-37EB-4C9F-B54D-E105EE19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9" name="Ograda besedila 2">
            <a:extLst>
              <a:ext uri="{FF2B5EF4-FFF2-40B4-BE49-F238E27FC236}">
                <a16:creationId xmlns:a16="http://schemas.microsoft.com/office/drawing/2014/main" id="{BEA00E00-EF5D-48ED-88BE-AD9C169436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C0CA3E-D4AD-495E-BA90-E3DCAF00D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6CE0B09-5A5C-4BB8-8ADC-0FD4F41A19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EF87184-524D-4BCE-9E21-8CEDAB24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B65A9FA-0362-4CA2-A319-E96941973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E8A74050-7C43-4438-B8B5-8AF532363F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7" r:id="rId7"/>
    <p:sldLayoutId id="2147483698" r:id="rId8"/>
    <p:sldLayoutId id="2147483699" r:id="rId9"/>
    <p:sldLayoutId id="2147483694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6A2BB-2C02-445B-979D-230C371E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8077200" cy="25003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0" dirty="0">
                <a:solidFill>
                  <a:srgbClr val="C00000"/>
                </a:solidFill>
              </a:rPr>
              <a:t>&amp;</a:t>
            </a:r>
            <a:br>
              <a:rPr lang="sl-SI" sz="6000" dirty="0">
                <a:solidFill>
                  <a:srgbClr val="C00000"/>
                </a:solidFill>
              </a:rPr>
            </a:br>
            <a:r>
              <a:rPr lang="sl-SI" sz="8800" b="0" dirty="0">
                <a:solidFill>
                  <a:srgbClr val="C00000"/>
                </a:solidFill>
                <a:latin typeface="Lucida Fax" pitchFamily="18" charset="0"/>
              </a:rPr>
              <a:t>HIV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3C60C0-7F56-47F6-B985-9494435A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928688"/>
            <a:ext cx="6400800" cy="1500187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sz="8600" dirty="0">
                <a:solidFill>
                  <a:srgbClr val="C00000"/>
                </a:solidFill>
                <a:effectLst>
                  <a:outerShdw blurRad="127000" dist="200660" dir="2700000" algn="tl">
                    <a:srgbClr val="000000">
                      <a:alpha val="30000"/>
                    </a:srgbClr>
                  </a:outerShdw>
                </a:effectLst>
                <a:latin typeface="Lucida Fax" pitchFamily="18" charset="0"/>
              </a:rPr>
              <a:t>AIDS</a:t>
            </a:r>
          </a:p>
        </p:txBody>
      </p:sp>
      <p:sp>
        <p:nvSpPr>
          <p:cNvPr id="7" name="Ograda noge 6">
            <a:extLst>
              <a:ext uri="{FF2B5EF4-FFF2-40B4-BE49-F238E27FC236}">
                <a16:creationId xmlns:a16="http://schemas.microsoft.com/office/drawing/2014/main" id="{A325F403-1953-455B-9E0C-EFF2B9F3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9250" y="6286500"/>
            <a:ext cx="2000250" cy="365125"/>
          </a:xfrm>
        </p:spPr>
        <p:txBody>
          <a:bodyPr/>
          <a:lstStyle/>
          <a:p>
            <a:pPr>
              <a:defRPr/>
            </a:pPr>
            <a:endParaRPr lang="sl-SI" sz="1600" dirty="0"/>
          </a:p>
          <a:p>
            <a:pPr>
              <a:defRPr/>
            </a:pPr>
            <a:endParaRPr lang="sl-SI" sz="1600" dirty="0"/>
          </a:p>
        </p:txBody>
      </p:sp>
      <p:pic>
        <p:nvPicPr>
          <p:cNvPr id="8197" name="Picture 4" descr="C:\Documents and Settings\U&amp;I\My Documents\aids_ribbon.jpg">
            <a:extLst>
              <a:ext uri="{FF2B5EF4-FFF2-40B4-BE49-F238E27FC236}">
                <a16:creationId xmlns:a16="http://schemas.microsoft.com/office/drawing/2014/main" id="{9B298DB9-FF2E-4AFB-AD2D-995D04F8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5182">
            <a:off x="533400" y="828675"/>
            <a:ext cx="22542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F381B2-E563-4969-8866-62C4F82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Statistics</a:t>
            </a:r>
            <a:r>
              <a:rPr lang="sl-SI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F604675B-ED04-497D-B46C-7BA7109F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GB" altLang="sl-SI"/>
              <a:t>36,1 million people living with AIDS </a:t>
            </a:r>
            <a:endParaRPr lang="sl-SI" altLang="sl-SI"/>
          </a:p>
          <a:p>
            <a:pPr>
              <a:buClr>
                <a:srgbClr val="C00000"/>
              </a:buClr>
            </a:pPr>
            <a:endParaRPr lang="sl-SI" altLang="sl-SI"/>
          </a:p>
          <a:p>
            <a:pPr>
              <a:buClr>
                <a:srgbClr val="C00000"/>
              </a:buClr>
            </a:pPr>
            <a:r>
              <a:rPr lang="en-GB" altLang="sl-SI"/>
              <a:t>AIDS has killed 21,8 million people </a:t>
            </a:r>
            <a:endParaRPr lang="sl-SI" altLang="sl-SI"/>
          </a:p>
          <a:p>
            <a:pPr>
              <a:buClr>
                <a:srgbClr val="C00000"/>
              </a:buClr>
            </a:pPr>
            <a:endParaRPr lang="sl-SI" altLang="sl-SI"/>
          </a:p>
          <a:p>
            <a:pPr>
              <a:buClr>
                <a:srgbClr val="C00000"/>
              </a:buClr>
            </a:pPr>
            <a:r>
              <a:rPr lang="sl-SI" altLang="sl-SI"/>
              <a:t>I</a:t>
            </a:r>
            <a:r>
              <a:rPr lang="en-GB" altLang="sl-SI"/>
              <a:t>n Slovenia we have</a:t>
            </a:r>
            <a:endParaRPr lang="sl-SI" altLang="sl-SI"/>
          </a:p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sl-SI" altLang="sl-SI"/>
              <a:t>more than 200 known cases</a:t>
            </a:r>
          </a:p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r>
              <a:rPr lang="sl-SI" altLang="sl-SI"/>
              <a:t>of AIDS</a:t>
            </a:r>
          </a:p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7412" name="Slika 3" descr="AIDS-6.gif">
            <a:extLst>
              <a:ext uri="{FF2B5EF4-FFF2-40B4-BE49-F238E27FC236}">
                <a16:creationId xmlns:a16="http://schemas.microsoft.com/office/drawing/2014/main" id="{835A6A38-29D0-4B65-ADF6-2494546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571875"/>
            <a:ext cx="37861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4" descr="aids ribbon2.jpg">
            <a:extLst>
              <a:ext uri="{FF2B5EF4-FFF2-40B4-BE49-F238E27FC236}">
                <a16:creationId xmlns:a16="http://schemas.microsoft.com/office/drawing/2014/main" id="{2A240D22-3C9D-4D17-AA55-B683D0F2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DD535-5340-471E-AF31-E03A8B44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Ograda vsebine 4">
            <a:extLst>
              <a:ext uri="{FF2B5EF4-FFF2-40B4-BE49-F238E27FC236}">
                <a16:creationId xmlns:a16="http://schemas.microsoft.com/office/drawing/2014/main" id="{3E4EE3FC-B9DA-480B-948F-3221B11F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  <a:r>
              <a:rPr lang="en-GB" altLang="sl-SI" b="1" i="1">
                <a:solidFill>
                  <a:srgbClr val="C00000"/>
                </a:solidFill>
              </a:rPr>
              <a:t>Open your eyes widely tomorrow might be too late. Don’t die of ignorance!</a:t>
            </a:r>
            <a:endParaRPr lang="sl-SI" altLang="sl-SI">
              <a:solidFill>
                <a:srgbClr val="C0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7" name="Slika 6" descr="AIDS7.jpg">
            <a:extLst>
              <a:ext uri="{FF2B5EF4-FFF2-40B4-BE49-F238E27FC236}">
                <a16:creationId xmlns:a16="http://schemas.microsoft.com/office/drawing/2014/main" id="{415E58ED-E7DF-4F50-B896-B930E8AA86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048000"/>
            <a:ext cx="364333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8927AA-4990-42E4-B641-687E0F0B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New </a:t>
            </a:r>
            <a:r>
              <a:rPr lang="sl-SI" dirty="0" err="1">
                <a:solidFill>
                  <a:srgbClr val="C00000"/>
                </a:solidFill>
              </a:rPr>
              <a:t>words</a:t>
            </a:r>
            <a:r>
              <a:rPr lang="sl-SI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FB0BE6E3-7EF7-4891-ABD0-4BB4075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GB" altLang="sl-SI"/>
              <a:t>Pneumonia</a:t>
            </a:r>
            <a:r>
              <a:rPr lang="sl-SI" altLang="sl-SI"/>
              <a:t> – pljučnica</a:t>
            </a:r>
          </a:p>
          <a:p>
            <a:pPr>
              <a:buClr>
                <a:srgbClr val="C00000"/>
              </a:buClr>
            </a:pPr>
            <a:r>
              <a:rPr lang="en-GB" altLang="sl-SI"/>
              <a:t>Vulnerable</a:t>
            </a:r>
            <a:r>
              <a:rPr lang="sl-SI" altLang="sl-SI"/>
              <a:t> – ranljiv (biti občutljiv na kaj)</a:t>
            </a:r>
          </a:p>
          <a:p>
            <a:pPr>
              <a:buClr>
                <a:srgbClr val="C00000"/>
              </a:buClr>
            </a:pPr>
            <a:r>
              <a:rPr lang="sl-SI" altLang="sl-SI"/>
              <a:t>Treatment – zdravljenje</a:t>
            </a:r>
          </a:p>
          <a:p>
            <a:pPr>
              <a:buClr>
                <a:srgbClr val="C00000"/>
              </a:buClr>
            </a:pPr>
            <a:r>
              <a:rPr lang="sl-SI" altLang="sl-SI"/>
              <a:t>Cure – zdraviti, zdravilo</a:t>
            </a:r>
          </a:p>
          <a:p>
            <a:pPr>
              <a:buClr>
                <a:srgbClr val="C00000"/>
              </a:buClr>
            </a:pPr>
            <a:r>
              <a:rPr lang="en-GB" altLang="sl-SI"/>
              <a:t>Disease</a:t>
            </a:r>
            <a:r>
              <a:rPr lang="sl-SI" altLang="sl-SI"/>
              <a:t> - bolezen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AA706-1FB1-49DC-8701-0DA183F2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What</a:t>
            </a:r>
            <a:r>
              <a:rPr lang="sl-SI" dirty="0">
                <a:solidFill>
                  <a:srgbClr val="C00000"/>
                </a:solidFill>
              </a:rPr>
              <a:t> is AIDS?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7A4DFB6-0AA7-4606-AE54-42F465AC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sl-SI" dirty="0"/>
              <a:t>It’s a</a:t>
            </a:r>
            <a:r>
              <a:rPr lang="en-US" dirty="0"/>
              <a:t> sexual transmitted disease which has spread all over the world</a:t>
            </a: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sl-SI" dirty="0"/>
              <a:t>T</a:t>
            </a:r>
            <a:r>
              <a:rPr lang="en-US" dirty="0"/>
              <a:t>here is no cure that could heal the infected people</a:t>
            </a: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en-US" dirty="0"/>
              <a:t>It has killed millions of people so far, that’s why it is also called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death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endParaRPr lang="sl-SI" dirty="0"/>
          </a:p>
        </p:txBody>
      </p:sp>
      <p:pic>
        <p:nvPicPr>
          <p:cNvPr id="9220" name="Slika 3" descr="aids ribbon2.jpg">
            <a:extLst>
              <a:ext uri="{FF2B5EF4-FFF2-40B4-BE49-F238E27FC236}">
                <a16:creationId xmlns:a16="http://schemas.microsoft.com/office/drawing/2014/main" id="{CF5A42DC-3DA2-41E6-8D88-C50142B8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 descr="Aids2.jpg">
            <a:extLst>
              <a:ext uri="{FF2B5EF4-FFF2-40B4-BE49-F238E27FC236}">
                <a16:creationId xmlns:a16="http://schemas.microsoft.com/office/drawing/2014/main" id="{1B598D24-B3A4-4A60-BB5D-F2DD02285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72125"/>
            <a:ext cx="1643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B49FC-E3C2-49F1-84E7-97D6DCDE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History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of</a:t>
            </a:r>
            <a:r>
              <a:rPr lang="sl-SI" dirty="0">
                <a:solidFill>
                  <a:srgbClr val="C00000"/>
                </a:solidFill>
              </a:rPr>
              <a:t> AIDS</a:t>
            </a:r>
          </a:p>
        </p:txBody>
      </p:sp>
      <p:pic>
        <p:nvPicPr>
          <p:cNvPr id="4" name="Ograda vsebine 3" descr="hiv_map_lg.gif">
            <a:extLst>
              <a:ext uri="{FF2B5EF4-FFF2-40B4-BE49-F238E27FC236}">
                <a16:creationId xmlns:a16="http://schemas.microsoft.com/office/drawing/2014/main" id="{CF3E0D57-35AB-4DD3-A0A5-727299B7E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963305" cy="433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Slika 4" descr="aids ribbon2.jpg">
            <a:extLst>
              <a:ext uri="{FF2B5EF4-FFF2-40B4-BE49-F238E27FC236}">
                <a16:creationId xmlns:a16="http://schemas.microsoft.com/office/drawing/2014/main" id="{C25F19D5-5072-49C1-81D9-5B0FDE06D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73050-8530-4953-8F95-07814F3B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What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does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the</a:t>
            </a:r>
            <a:r>
              <a:rPr lang="sl-SI" dirty="0">
                <a:solidFill>
                  <a:srgbClr val="C00000"/>
                </a:solidFill>
              </a:rPr>
              <a:t> name </a:t>
            </a:r>
            <a:r>
              <a:rPr lang="sl-SI" dirty="0" err="1">
                <a:solidFill>
                  <a:srgbClr val="C00000"/>
                </a:solidFill>
              </a:rPr>
              <a:t>mean</a:t>
            </a:r>
            <a:r>
              <a:rPr lang="sl-SI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773219EF-EBC8-4822-9815-ADC7BD9F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sl-SI">
                <a:solidFill>
                  <a:srgbClr val="C00000"/>
                </a:solidFill>
              </a:rPr>
              <a:t>A</a:t>
            </a:r>
            <a:r>
              <a:rPr lang="en-US" altLang="sl-SI"/>
              <a:t>cquired </a:t>
            </a:r>
            <a:r>
              <a:rPr lang="en-US" altLang="sl-SI">
                <a:solidFill>
                  <a:srgbClr val="C00000"/>
                </a:solidFill>
              </a:rPr>
              <a:t>I</a:t>
            </a:r>
            <a:r>
              <a:rPr lang="en-US" altLang="sl-SI"/>
              <a:t>mmune </a:t>
            </a:r>
            <a:r>
              <a:rPr lang="en-US" altLang="sl-SI">
                <a:solidFill>
                  <a:srgbClr val="C00000"/>
                </a:solidFill>
              </a:rPr>
              <a:t>D</a:t>
            </a:r>
            <a:r>
              <a:rPr lang="en-US" altLang="sl-SI"/>
              <a:t>eficiency</a:t>
            </a:r>
            <a:r>
              <a:rPr lang="sl-SI" altLang="sl-SI"/>
              <a:t> </a:t>
            </a:r>
            <a:r>
              <a:rPr lang="en-US" altLang="sl-SI">
                <a:solidFill>
                  <a:srgbClr val="C00000"/>
                </a:solidFill>
              </a:rPr>
              <a:t>S</a:t>
            </a:r>
            <a:r>
              <a:rPr lang="en-US" altLang="sl-SI"/>
              <a:t>yndrome</a:t>
            </a:r>
            <a:endParaRPr lang="sl-SI" altLang="sl-SI"/>
          </a:p>
        </p:txBody>
      </p:sp>
      <p:pic>
        <p:nvPicPr>
          <p:cNvPr id="11268" name="Slika 3" descr="AIDS-letters.jpg">
            <a:extLst>
              <a:ext uri="{FF2B5EF4-FFF2-40B4-BE49-F238E27FC236}">
                <a16:creationId xmlns:a16="http://schemas.microsoft.com/office/drawing/2014/main" id="{1BF7D691-A8BE-4534-9C3D-1A45B459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57438"/>
            <a:ext cx="3429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 descr="aids ribbon2.jpg">
            <a:extLst>
              <a:ext uri="{FF2B5EF4-FFF2-40B4-BE49-F238E27FC236}">
                <a16:creationId xmlns:a16="http://schemas.microsoft.com/office/drawing/2014/main" id="{1E2290F8-9059-413F-B9F6-9203BD764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9EF8A-A2BA-4E80-88FD-29424B3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What</a:t>
            </a:r>
            <a:r>
              <a:rPr lang="sl-SI" dirty="0">
                <a:solidFill>
                  <a:srgbClr val="C00000"/>
                </a:solidFill>
              </a:rPr>
              <a:t> is HIV?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039CF651-540F-4510-A766-62FEB5A77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sl-SI" altLang="sl-SI"/>
              <a:t>HIV stands for </a:t>
            </a:r>
            <a:r>
              <a:rPr lang="sl-SI" altLang="sl-SI">
                <a:solidFill>
                  <a:srgbClr val="C00000"/>
                </a:solidFill>
              </a:rPr>
              <a:t>H</a:t>
            </a:r>
            <a:r>
              <a:rPr lang="sl-SI" altLang="sl-SI"/>
              <a:t>uman </a:t>
            </a:r>
            <a:r>
              <a:rPr lang="sl-SI" altLang="sl-SI">
                <a:solidFill>
                  <a:srgbClr val="C00000"/>
                </a:solidFill>
              </a:rPr>
              <a:t>I</a:t>
            </a:r>
            <a:r>
              <a:rPr lang="sl-SI" altLang="sl-SI"/>
              <a:t>mmunodeficiency </a:t>
            </a:r>
            <a:r>
              <a:rPr lang="sl-SI" altLang="sl-SI">
                <a:solidFill>
                  <a:srgbClr val="C00000"/>
                </a:solidFill>
              </a:rPr>
              <a:t>V</a:t>
            </a:r>
            <a:r>
              <a:rPr lang="sl-SI" altLang="sl-SI"/>
              <a:t>irus and subsequently leads to </a:t>
            </a:r>
            <a:r>
              <a:rPr lang="sl-SI" altLang="sl-SI" b="1"/>
              <a:t>AIDS.</a:t>
            </a:r>
          </a:p>
          <a:p>
            <a:pPr>
              <a:buClr>
                <a:srgbClr val="C00000"/>
              </a:buClr>
            </a:pPr>
            <a:endParaRPr lang="sl-SI" altLang="sl-SI" b="1"/>
          </a:p>
          <a:p>
            <a:pPr>
              <a:buClr>
                <a:srgbClr val="C00000"/>
              </a:buClr>
            </a:pPr>
            <a:r>
              <a:rPr lang="sl-SI" altLang="sl-SI"/>
              <a:t>’’crossed over’’ into human population from a particular species of chimpanzee</a:t>
            </a:r>
            <a:endParaRPr lang="sl-SI" altLang="sl-SI" b="1"/>
          </a:p>
        </p:txBody>
      </p:sp>
      <p:pic>
        <p:nvPicPr>
          <p:cNvPr id="4" name="Slika 3" descr="iStock_CHIMP_JPEG.jpg">
            <a:extLst>
              <a:ext uri="{FF2B5EF4-FFF2-40B4-BE49-F238E27FC236}">
                <a16:creationId xmlns:a16="http://schemas.microsoft.com/office/drawing/2014/main" id="{EA3DF39D-0CBF-4303-9248-4D2D5D5C16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429132"/>
            <a:ext cx="385765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Slika 4" descr="aids ribbon2.jpg">
            <a:extLst>
              <a:ext uri="{FF2B5EF4-FFF2-40B4-BE49-F238E27FC236}">
                <a16:creationId xmlns:a16="http://schemas.microsoft.com/office/drawing/2014/main" id="{1E0448C0-42E7-475F-A484-62F649E2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10DF73-6968-46BB-AC1C-0AE6216B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</a:rPr>
              <a:t>How long does it take for HIV to become AIDS?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BF4BC0A-5129-491C-83E8-A9FBD9B4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sl-SI" altLang="sl-SI"/>
              <a:t>T</a:t>
            </a:r>
            <a:r>
              <a:rPr lang="en-GB" altLang="sl-SI"/>
              <a:t>he average time is 8 – 11 years</a:t>
            </a:r>
            <a:endParaRPr lang="sl-SI" altLang="sl-SI"/>
          </a:p>
          <a:p>
            <a:pPr>
              <a:buClr>
                <a:srgbClr val="C00000"/>
              </a:buClr>
            </a:pPr>
            <a:endParaRPr lang="sl-SI" altLang="sl-SI"/>
          </a:p>
          <a:p>
            <a:pPr>
              <a:buClr>
                <a:srgbClr val="C00000"/>
              </a:buClr>
            </a:pPr>
            <a:r>
              <a:rPr lang="sl-SI" altLang="sl-SI"/>
              <a:t>M</a:t>
            </a:r>
            <a:r>
              <a:rPr lang="en-GB" altLang="sl-SI"/>
              <a:t>edical treatments can slow down the rate at which HIV weakens the immune system</a:t>
            </a:r>
            <a:endParaRPr lang="sl-SI" altLang="sl-SI"/>
          </a:p>
        </p:txBody>
      </p:sp>
      <p:pic>
        <p:nvPicPr>
          <p:cNvPr id="13316" name="Slika 3" descr="aids_vaccine.jpg">
            <a:extLst>
              <a:ext uri="{FF2B5EF4-FFF2-40B4-BE49-F238E27FC236}">
                <a16:creationId xmlns:a16="http://schemas.microsoft.com/office/drawing/2014/main" id="{F5ACD70E-94B2-4138-9406-D8F0E978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4" descr="aids ribbon2.jpg">
            <a:extLst>
              <a:ext uri="{FF2B5EF4-FFF2-40B4-BE49-F238E27FC236}">
                <a16:creationId xmlns:a16="http://schemas.microsoft.com/office/drawing/2014/main" id="{90BD572B-E3BB-4701-98DD-AC9A7E983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20160-E03A-43AA-A8E0-F2298B99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</a:rPr>
              <a:t>What happens with HIV inside our body?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292206-C20F-4FC9-990D-B51570F8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sl-SI" dirty="0"/>
              <a:t>HIV </a:t>
            </a:r>
            <a:r>
              <a:rPr lang="en-GB" dirty="0"/>
              <a:t>is a retrovirus</a:t>
            </a: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endParaRPr lang="sl-SI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"/>
              <a:defRPr/>
            </a:pPr>
            <a:r>
              <a:rPr lang="en-GB" dirty="0"/>
              <a:t>Activities that </a:t>
            </a:r>
            <a:r>
              <a:rPr lang="en-GB" u="sng" dirty="0"/>
              <a:t>allow</a:t>
            </a:r>
            <a:r>
              <a:rPr lang="en-GB" dirty="0"/>
              <a:t> HIV transmission are</a:t>
            </a:r>
            <a:r>
              <a:rPr lang="sl-SI" dirty="0"/>
              <a:t>:</a:t>
            </a: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800" i="1" dirty="0">
                <a:solidFill>
                  <a:srgbClr val="C00000"/>
                </a:solidFill>
              </a:rPr>
              <a:t>unprotected sexual contacts </a:t>
            </a:r>
            <a:endParaRPr lang="sl-SI" sz="2800" i="1" dirty="0">
              <a:solidFill>
                <a:srgbClr val="C00000"/>
              </a:solidFill>
            </a:endParaRP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800" i="1" dirty="0">
                <a:solidFill>
                  <a:srgbClr val="C00000"/>
                </a:solidFill>
              </a:rPr>
              <a:t>direct blood contact with the infected person</a:t>
            </a:r>
            <a:endParaRPr lang="sl-SI" sz="2800" i="1" dirty="0">
              <a:solidFill>
                <a:srgbClr val="C00000"/>
              </a:solidFill>
            </a:endParaRP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800" i="1" dirty="0">
                <a:solidFill>
                  <a:srgbClr val="C00000"/>
                </a:solidFill>
              </a:rPr>
              <a:t>injection of drug needles</a:t>
            </a:r>
            <a:endParaRPr lang="sl-SI" sz="2800" i="1" dirty="0">
              <a:solidFill>
                <a:srgbClr val="C00000"/>
              </a:solidFill>
            </a:endParaRP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800" dirty="0"/>
              <a:t> </a:t>
            </a:r>
            <a:r>
              <a:rPr lang="en-GB" sz="2800" i="1" dirty="0">
                <a:solidFill>
                  <a:srgbClr val="C00000"/>
                </a:solidFill>
              </a:rPr>
              <a:t>blood transfusions </a:t>
            </a:r>
            <a:endParaRPr lang="sl-SI" sz="2800" i="1" dirty="0">
              <a:solidFill>
                <a:srgbClr val="C00000"/>
              </a:solidFill>
            </a:endParaRPr>
          </a:p>
          <a:p>
            <a:pPr marL="633222" indent="-5143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GB" sz="2800" i="1" dirty="0">
                <a:solidFill>
                  <a:srgbClr val="C00000"/>
                </a:solidFill>
              </a:rPr>
              <a:t>mother to a baby</a:t>
            </a:r>
            <a:endParaRPr lang="sl-SI" sz="2800" i="1" dirty="0">
              <a:solidFill>
                <a:srgbClr val="C00000"/>
              </a:solidFill>
            </a:endParaRPr>
          </a:p>
        </p:txBody>
      </p:sp>
      <p:pic>
        <p:nvPicPr>
          <p:cNvPr id="4" name="Slika 3" descr="2866703893_ee7e7ded9a.jpg">
            <a:extLst>
              <a:ext uri="{FF2B5EF4-FFF2-40B4-BE49-F238E27FC236}">
                <a16:creationId xmlns:a16="http://schemas.microsoft.com/office/drawing/2014/main" id="{840C0AFA-4F69-47EE-9C6C-4E91277F5E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810124"/>
            <a:ext cx="1500198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Slika 4" descr="aids ribbon2.jpg">
            <a:extLst>
              <a:ext uri="{FF2B5EF4-FFF2-40B4-BE49-F238E27FC236}">
                <a16:creationId xmlns:a16="http://schemas.microsoft.com/office/drawing/2014/main" id="{27742209-D2CD-4568-ADA0-48543371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14313"/>
            <a:ext cx="6858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aids-ads.jpg">
            <a:extLst>
              <a:ext uri="{FF2B5EF4-FFF2-40B4-BE49-F238E27FC236}">
                <a16:creationId xmlns:a16="http://schemas.microsoft.com/office/drawing/2014/main" id="{E176B25E-28F7-406D-9241-FE293F46B0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143380"/>
            <a:ext cx="163291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B0458-5498-4989-BE62-BC822A45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C00000"/>
                </a:solidFill>
              </a:rPr>
              <a:t>You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can</a:t>
            </a:r>
            <a:r>
              <a:rPr lang="sl-SI" dirty="0">
                <a:solidFill>
                  <a:srgbClr val="C00000"/>
                </a:solidFill>
              </a:rPr>
              <a:t>’t </a:t>
            </a:r>
            <a:r>
              <a:rPr lang="sl-SI" dirty="0" err="1">
                <a:solidFill>
                  <a:srgbClr val="C00000"/>
                </a:solidFill>
              </a:rPr>
              <a:t>get</a:t>
            </a:r>
            <a:r>
              <a:rPr lang="sl-SI" dirty="0">
                <a:solidFill>
                  <a:srgbClr val="C00000"/>
                </a:solidFill>
              </a:rPr>
              <a:t> AIDS </a:t>
            </a:r>
            <a:r>
              <a:rPr lang="sl-SI" dirty="0" err="1">
                <a:solidFill>
                  <a:srgbClr val="C00000"/>
                </a:solidFill>
              </a:rPr>
              <a:t>from</a:t>
            </a:r>
            <a:r>
              <a:rPr lang="sl-SI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D933C07-EEB8-4382-A333-0634E39E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kissing,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tears,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en-GB" altLang="sl-SI" sz="2800">
                <a:solidFill>
                  <a:srgbClr val="C00000"/>
                </a:solidFill>
              </a:rPr>
              <a:t>shaking hands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h</a:t>
            </a:r>
            <a:r>
              <a:rPr lang="en-GB" altLang="sl-SI" sz="2800">
                <a:solidFill>
                  <a:srgbClr val="C00000"/>
                </a:solidFill>
              </a:rPr>
              <a:t>ugging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en-GB" altLang="sl-SI" sz="2800">
                <a:solidFill>
                  <a:srgbClr val="C00000"/>
                </a:solidFill>
              </a:rPr>
              <a:t>using a toilet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s</a:t>
            </a:r>
            <a:r>
              <a:rPr lang="en-GB" altLang="sl-SI" sz="2800">
                <a:solidFill>
                  <a:srgbClr val="C00000"/>
                </a:solidFill>
              </a:rPr>
              <a:t>neezing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c</a:t>
            </a:r>
            <a:r>
              <a:rPr lang="en-GB" altLang="sl-SI" sz="2800">
                <a:solidFill>
                  <a:srgbClr val="C00000"/>
                </a:solidFill>
              </a:rPr>
              <a:t>oughing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en-GB" altLang="sl-SI" sz="2800">
                <a:solidFill>
                  <a:srgbClr val="C00000"/>
                </a:solidFill>
              </a:rPr>
              <a:t>urine</a:t>
            </a:r>
            <a:r>
              <a:rPr lang="sl-SI" altLang="sl-SI" sz="2800">
                <a:solidFill>
                  <a:srgbClr val="C00000"/>
                </a:solidFill>
              </a:rPr>
              <a:t>,</a:t>
            </a:r>
          </a:p>
          <a:p>
            <a:pPr marL="631825" indent="-514350">
              <a:buClr>
                <a:srgbClr val="C00000"/>
              </a:buClr>
              <a:buFont typeface="Corbel" panose="020B0503020204020204" pitchFamily="34" charset="0"/>
              <a:buAutoNum type="arabicPeriod"/>
            </a:pPr>
            <a:r>
              <a:rPr lang="sl-SI" altLang="sl-SI" sz="2800">
                <a:solidFill>
                  <a:srgbClr val="C00000"/>
                </a:solidFill>
              </a:rPr>
              <a:t>s</a:t>
            </a:r>
            <a:r>
              <a:rPr lang="en-GB" altLang="sl-SI" sz="2800">
                <a:solidFill>
                  <a:srgbClr val="C00000"/>
                </a:solidFill>
              </a:rPr>
              <a:t>weat</a:t>
            </a:r>
            <a:r>
              <a:rPr lang="sl-SI" altLang="sl-SI" sz="2800">
                <a:solidFill>
                  <a:srgbClr val="C00000"/>
                </a:solidFill>
              </a:rPr>
              <a:t> … </a:t>
            </a:r>
          </a:p>
        </p:txBody>
      </p:sp>
      <p:pic>
        <p:nvPicPr>
          <p:cNvPr id="4" name="Slika 3" descr="Adis3.jpg">
            <a:extLst>
              <a:ext uri="{FF2B5EF4-FFF2-40B4-BE49-F238E27FC236}">
                <a16:creationId xmlns:a16="http://schemas.microsoft.com/office/drawing/2014/main" id="{25F9E48C-06A6-49FA-B7B1-82AE397908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928802"/>
            <a:ext cx="392909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Slika 4" descr="aids ribbon2.jpg">
            <a:extLst>
              <a:ext uri="{FF2B5EF4-FFF2-40B4-BE49-F238E27FC236}">
                <a16:creationId xmlns:a16="http://schemas.microsoft.com/office/drawing/2014/main" id="{C45F5EB6-E05C-4596-B053-09DBDC38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91E62-4643-4AF5-A771-A8538B6F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C00000"/>
                </a:solidFill>
              </a:rPr>
              <a:t>The biggest problem with AIDS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FB998D20-79E0-45E5-9528-973BF6DE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sl-SI" altLang="sl-SI"/>
              <a:t>T</a:t>
            </a:r>
            <a:r>
              <a:rPr lang="en-GB" altLang="sl-SI"/>
              <a:t>he fact you can’t really know that you have it</a:t>
            </a:r>
            <a:r>
              <a:rPr lang="sl-SI" altLang="sl-SI"/>
              <a:t> until it’s too late</a:t>
            </a:r>
          </a:p>
          <a:p>
            <a:pPr>
              <a:buClr>
                <a:srgbClr val="C00000"/>
              </a:buClr>
            </a:pPr>
            <a:endParaRPr lang="sl-SI" altLang="sl-SI"/>
          </a:p>
          <a:p>
            <a:pPr>
              <a:buClr>
                <a:srgbClr val="C00000"/>
              </a:buClr>
            </a:pPr>
            <a:r>
              <a:rPr lang="en-GB" altLang="sl-SI"/>
              <a:t>Infected people are more vulnerable and exposed to other diseases.   </a:t>
            </a:r>
            <a:endParaRPr lang="sl-SI" altLang="sl-SI"/>
          </a:p>
          <a:p>
            <a:pPr>
              <a:buClr>
                <a:srgbClr val="C00000"/>
              </a:buCl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16388" name="Slika 3" descr="stop-aids.png">
            <a:extLst>
              <a:ext uri="{FF2B5EF4-FFF2-40B4-BE49-F238E27FC236}">
                <a16:creationId xmlns:a16="http://schemas.microsoft.com/office/drawing/2014/main" id="{DCA9ED3E-9F53-438E-A623-C8869C1B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2571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4" descr="aids ribbon2.jpg">
            <a:extLst>
              <a:ext uri="{FF2B5EF4-FFF2-40B4-BE49-F238E27FC236}">
                <a16:creationId xmlns:a16="http://schemas.microsoft.com/office/drawing/2014/main" id="{1A2B375B-8B22-4524-8C7D-8FE3E953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85750"/>
            <a:ext cx="6858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AIDS1.jpg">
            <a:extLst>
              <a:ext uri="{FF2B5EF4-FFF2-40B4-BE49-F238E27FC236}">
                <a16:creationId xmlns:a16="http://schemas.microsoft.com/office/drawing/2014/main" id="{D38E6791-D04F-41CA-9C68-92EAAD5F3C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429132"/>
            <a:ext cx="2905130" cy="214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296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Lucida Fax</vt:lpstr>
      <vt:lpstr>Wingdings</vt:lpstr>
      <vt:lpstr>Wingdings 2</vt:lpstr>
      <vt:lpstr>Wingdings 3</vt:lpstr>
      <vt:lpstr>Modul</vt:lpstr>
      <vt:lpstr>&amp; HIV</vt:lpstr>
      <vt:lpstr>What is AIDS?</vt:lpstr>
      <vt:lpstr>History of AIDS</vt:lpstr>
      <vt:lpstr>What does the name mean?</vt:lpstr>
      <vt:lpstr>What is HIV?</vt:lpstr>
      <vt:lpstr>How long does it take for HIV to become AIDS? </vt:lpstr>
      <vt:lpstr>What happens with HIV inside our body? </vt:lpstr>
      <vt:lpstr>You can’t get AIDS from:</vt:lpstr>
      <vt:lpstr>The biggest problem with AIDS</vt:lpstr>
      <vt:lpstr>Statistics:</vt:lpstr>
      <vt:lpstr>PowerPoint Presentation</vt:lpstr>
      <vt:lpstr>New words: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2019-05-30T09:17:43Z</dcterms:created>
  <dcterms:modified xsi:type="dcterms:W3CDTF">2019-05-30T09:17:43Z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