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FF9900"/>
    <a:srgbClr val="FFFF00"/>
    <a:srgbClr val="990099"/>
    <a:srgbClr val="00FF00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1F97BA7-A594-443D-B5D1-F2191A4CCB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DF6956F-3F4D-4809-A875-774BBD6A71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A43FDBF0-9EF3-45C4-A716-01770FD3FB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46A85F6-4227-4CC6-B6E6-453D41F7BDF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48C67B9-8FEE-489E-9324-5618E3A96C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8E8F985-1BA8-4F63-9CF8-514822D073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EF428-92D8-4967-A788-E6D8E4F5254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683E-C84C-4D86-8ECA-6D511186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0E6AF-F121-4C4B-9A95-E6E409305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A2A0D-4165-4986-BD82-6D01EB4B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42532-80D6-46B5-8E1F-FF13078A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449D6-A24B-48E8-846D-4251DF63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5A370-FF75-43D3-9016-E7FED37784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029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8350-B5BF-419B-8227-4463C02A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04C96-EE75-4818-AFBC-994967DC6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4255D-26B3-4B64-97AD-EB6872E6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72CD6-4BBE-4EBC-A036-DB4CC9CA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2B35B-3760-4153-BB1E-51113439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F9DE5-EC61-4B28-9290-5255F75C94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584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2744FE-FFB1-491E-A5D4-1659C187A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A4024-9D07-4C32-BD62-0E0851937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82372-4CE5-4E6C-B29E-B3D5EF60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20A9-EBAF-48FE-94E5-7EEE2D9F2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596A5-8979-41C5-996D-8DFB8B43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9392A-996D-4C88-AC48-F35AB58086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222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3DA1-CDF7-457E-A463-10EA9E66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16F9-0E71-4633-A1B5-7BF774F40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F082-7577-4E34-A562-B8093317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34EA1-18C5-41F0-A008-75DB7DF9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AB8C-8E5F-4A9B-A1C7-25D4D521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56CEA-CB78-4A56-9D0A-770D0A64CB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350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6482C-596C-4399-A940-C3774251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FB799-93B3-4991-BCC3-C45B28522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DFD75-8199-4F89-83B0-3D5FF930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1DF9C-4EF1-4C9E-AEC3-BE58E63F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9A7B4-1EC1-4172-AFCC-1F5C58BE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62DB6-8317-46D1-B166-2F9AA26490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946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37F7-1D55-4489-9BFE-5424E40D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36543-1CA1-42BE-A1E3-37F68C4ED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8A90C-FDC6-4895-B655-78867B906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AF6BE-42E7-4E70-9D33-BE33E34C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86A16-4E6F-4219-85BE-CCC52D8D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685A0-F660-4442-922F-CDF01AFF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B01C6-F8BC-4E2C-950F-096CDA2810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508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6468-9D75-4664-AEBA-1DA9AAA6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CE9CE-A09E-4D4F-829F-20309DADC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BA401-DFFF-4598-9EB6-4CDB455C5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B2C6F-20BE-4D80-ADE5-50E7C844A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31482-2713-4DBA-A13E-190685061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C066FF-8E7D-4BDF-B5E0-054BA246A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CA0C3-ABFF-4BB7-80DF-0CAA948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4218E-61E6-4951-AF1D-6D8377DD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A2AA3-6915-4DE7-B6F3-CB3264C42C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025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40BA-8DF5-43CD-B552-A7D51245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BCA49-1F54-4F7D-829B-E99C87060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6010D-BD40-4E00-B9CE-CDEFE6B7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47035-115F-42B5-85CA-83EC2DBA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62CA2-9261-4E78-A830-72D853FDBB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530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1A37F-3BC0-409D-8C32-85B01828A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66C478-FB65-4EB3-A5CB-9CA2DEC5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A539F-6E85-4E57-9E28-97DD7C2A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7D380-BB54-41EC-80A9-8A530BE6C2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566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ACD0-1E3E-4AB0-BBE9-03E87307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66AA7-672D-44E3-9381-13780B8BB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DEF59-C630-4DD1-8938-B2C1BE1AD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944C2-F481-4698-A74D-D23D8F51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A8361-E466-49E3-82AF-55B4AC60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90AE7-E0B0-48B0-A90E-B8715824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268CA-4CAD-4FC2-9931-BC8D32443E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9673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B275-2C0B-48F6-A527-11B2107D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DAD7A-81D3-4219-9CA1-419BF1DA7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DE595-F8B7-48E9-8262-EAB432B6D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39178-9B41-4882-8141-1D27F349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6DC4B-2824-40F6-BBD2-7E5BC376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FFA9C-8E45-4E99-9EAF-9A0E7C2B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3C7F3-B02C-414C-9A5A-21F64DBF43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609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9DE1B6-23BF-4990-B586-BEF672F7E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2F5707-4DD3-440A-B146-5A9D59887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54BE53-1144-4FEF-8F3D-5B1269193E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850609-A439-4CA0-98CE-C12B8C7810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350CA4-B7B6-495C-A88F-00666F06C3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78DC1C-AC1B-4769-A88A-A8D50CFD247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5AA0A6C-BD65-417D-BBFF-30CD87349D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2636838"/>
            <a:ext cx="8207375" cy="2089150"/>
          </a:xfrm>
        </p:spPr>
        <p:txBody>
          <a:bodyPr anchor="ctr"/>
          <a:lstStyle/>
          <a:p>
            <a:r>
              <a:rPr lang="sl-SI" altLang="sl-SI" sz="8800">
                <a:solidFill>
                  <a:srgbClr val="00FF00"/>
                </a:solidFill>
                <a:latin typeface="Comic Sans MS" panose="030F0702030302020204" pitchFamily="66" charset="0"/>
              </a:rPr>
              <a:t>Amsterdam :)</a:t>
            </a:r>
            <a:br>
              <a:rPr lang="sl-SI" altLang="sl-SI" sz="8000">
                <a:solidFill>
                  <a:srgbClr val="00FF00"/>
                </a:solidFill>
                <a:latin typeface="Comic Sans MS" panose="030F0702030302020204" pitchFamily="66" charset="0"/>
              </a:rPr>
            </a:br>
            <a:endParaRPr lang="sl-SI" altLang="sl-SI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5DB53FC-F0A6-493F-A215-D5F9C0249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8000"/>
                </a:solidFill>
                <a:latin typeface="Comic Sans MS" panose="030F0702030302020204" pitchFamily="66" charset="0"/>
              </a:rPr>
              <a:t>Festivals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1D721E9-BE0E-4B40-8EA1-35A25E8A9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8000"/>
                </a:solidFill>
                <a:latin typeface="Comic Sans MS" panose="030F0702030302020204" pitchFamily="66" charset="0"/>
              </a:rPr>
              <a:t>75 festivals every year</a:t>
            </a:r>
          </a:p>
          <a:p>
            <a:r>
              <a:rPr lang="sl-SI" altLang="sl-SI" b="1">
                <a:solidFill>
                  <a:srgbClr val="008000"/>
                </a:solidFill>
                <a:latin typeface="Comic Sans MS" panose="030F0702030302020204" pitchFamily="66" charset="0"/>
              </a:rPr>
              <a:t>Broad &amp; powerfull</a:t>
            </a:r>
          </a:p>
          <a:p>
            <a:r>
              <a:rPr lang="sl-SI" altLang="sl-SI" b="1">
                <a:solidFill>
                  <a:srgbClr val="008000"/>
                </a:solidFill>
                <a:latin typeface="Comic Sans MS" panose="030F0702030302020204" pitchFamily="66" charset="0"/>
              </a:rPr>
              <a:t>Grachtenfestival</a:t>
            </a:r>
          </a:p>
          <a:p>
            <a:r>
              <a:rPr lang="sl-SI" altLang="sl-SI" b="1">
                <a:solidFill>
                  <a:srgbClr val="008000"/>
                </a:solidFill>
                <a:latin typeface="Comic Sans MS" panose="030F0702030302020204" pitchFamily="66" charset="0"/>
              </a:rPr>
              <a:t>Uitmarkt</a:t>
            </a:r>
          </a:p>
          <a:p>
            <a:r>
              <a:rPr lang="sl-SI" altLang="sl-SI" b="1">
                <a:solidFill>
                  <a:srgbClr val="008000"/>
                </a:solidFill>
                <a:latin typeface="Comic Sans MS" panose="030F0702030302020204" pitchFamily="66" charset="0"/>
              </a:rPr>
              <a:t>Open Garden Days</a:t>
            </a:r>
          </a:p>
          <a:p>
            <a:r>
              <a:rPr lang="sl-SI" altLang="sl-SI" b="1">
                <a:solidFill>
                  <a:srgbClr val="008000"/>
                </a:solidFill>
                <a:latin typeface="Comic Sans MS" panose="030F0702030302020204" pitchFamily="66" charset="0"/>
              </a:rPr>
              <a:t>Amsterdam Roots Festival</a:t>
            </a:r>
          </a:p>
        </p:txBody>
      </p:sp>
      <p:pic>
        <p:nvPicPr>
          <p:cNvPr id="13316" name="Picture 4" descr="Grachtenfestival 21-8grfest164">
            <a:extLst>
              <a:ext uri="{FF2B5EF4-FFF2-40B4-BE49-F238E27FC236}">
                <a16:creationId xmlns:a16="http://schemas.microsoft.com/office/drawing/2014/main" id="{6169C858-714B-4D48-8190-EFB59588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723">
            <a:off x="1524000" y="1395413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To do Uitmarkt">
            <a:extLst>
              <a:ext uri="{FF2B5EF4-FFF2-40B4-BE49-F238E27FC236}">
                <a16:creationId xmlns:a16="http://schemas.microsoft.com/office/drawing/2014/main" id="{23A822D7-328D-48EC-9E46-DBD815B53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023">
            <a:off x="1763713" y="1700213"/>
            <a:ext cx="5443537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uitmarkt">
            <a:extLst>
              <a:ext uri="{FF2B5EF4-FFF2-40B4-BE49-F238E27FC236}">
                <a16:creationId xmlns:a16="http://schemas.microsoft.com/office/drawing/2014/main" id="{2E511076-D3A9-47F0-A7F0-7FBFA0FB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899">
            <a:off x="2051050" y="1844675"/>
            <a:ext cx="5473700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eth2">
            <a:extLst>
              <a:ext uri="{FF2B5EF4-FFF2-40B4-BE49-F238E27FC236}">
                <a16:creationId xmlns:a16="http://schemas.microsoft.com/office/drawing/2014/main" id="{FC89D308-5639-4E81-8132-81B9B4389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36004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university_amsterdam_02">
            <a:extLst>
              <a:ext uri="{FF2B5EF4-FFF2-40B4-BE49-F238E27FC236}">
                <a16:creationId xmlns:a16="http://schemas.microsoft.com/office/drawing/2014/main" id="{183C4DEE-8029-4A27-8B7E-F1C68AE4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4813"/>
            <a:ext cx="3690937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ogsmall_000">
            <a:extLst>
              <a:ext uri="{FF2B5EF4-FFF2-40B4-BE49-F238E27FC236}">
                <a16:creationId xmlns:a16="http://schemas.microsoft.com/office/drawing/2014/main" id="{ACEE8025-833F-4645-AF2F-73B4A461E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3600450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2076743-Delft_Oude_Kerk-Delft">
            <a:extLst>
              <a:ext uri="{FF2B5EF4-FFF2-40B4-BE49-F238E27FC236}">
                <a16:creationId xmlns:a16="http://schemas.microsoft.com/office/drawing/2014/main" id="{5D253391-3618-4171-8BA9-3924F70C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3817937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316D314-7726-4FCC-B486-DCB85E3DB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484313"/>
            <a:ext cx="8229600" cy="1143000"/>
          </a:xfrm>
        </p:spPr>
        <p:txBody>
          <a:bodyPr/>
          <a:lstStyle/>
          <a:p>
            <a:r>
              <a:rPr lang="sl-SI" altLang="sl-SI" sz="7200" b="1">
                <a:solidFill>
                  <a:srgbClr val="0099FF"/>
                </a:solidFill>
                <a:latin typeface="Comic Sans MS" panose="030F0702030302020204" pitchFamily="66" charset="0"/>
              </a:rPr>
              <a:t>The end :)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5EA295D-FF4D-4526-B57C-DC7062103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l-SI" altLang="sl-SI" b="1">
                <a:solidFill>
                  <a:srgbClr val="33CCFF"/>
                </a:solidFill>
                <a:latin typeface="Comic Sans MS" panose="030F0702030302020204" pitchFamily="66" charset="0"/>
              </a:rPr>
              <a:t>Description</a:t>
            </a:r>
            <a:br>
              <a:rPr lang="sl-SI" altLang="sl-SI" b="1">
                <a:solidFill>
                  <a:srgbClr val="33CCFF"/>
                </a:solidFill>
                <a:latin typeface="Comic Sans MS" panose="030F0702030302020204" pitchFamily="66" charset="0"/>
              </a:rPr>
            </a:br>
            <a:endParaRPr lang="sl-SI" altLang="sl-SI" b="1">
              <a:solidFill>
                <a:srgbClr val="33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283601B-D2D6-4795-BEB7-E671A7A4C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sl-SI" altLang="sl-SI" sz="3600" b="1">
                <a:solidFill>
                  <a:srgbClr val="33CCFF"/>
                </a:solidFill>
                <a:latin typeface="Comic Sans MS" panose="030F0702030302020204" pitchFamily="66" charset="0"/>
              </a:rPr>
              <a:t>The capital &amp; the largest city of     the Netherlands </a:t>
            </a:r>
          </a:p>
          <a:p>
            <a:r>
              <a:rPr lang="sl-SI" altLang="sl-SI" sz="3600" b="1">
                <a:solidFill>
                  <a:srgbClr val="33CCFF"/>
                </a:solidFill>
                <a:latin typeface="Comic Sans MS" panose="030F0702030302020204" pitchFamily="66" charset="0"/>
              </a:rPr>
              <a:t>Population ---&gt; 800,000</a:t>
            </a:r>
          </a:p>
          <a:p>
            <a:r>
              <a:rPr lang="sl-SI" altLang="sl-SI" sz="3600" b="1">
                <a:solidFill>
                  <a:srgbClr val="33CCFF"/>
                </a:solidFill>
                <a:latin typeface="Comic Sans MS" panose="030F0702030302020204" pitchFamily="66" charset="0"/>
              </a:rPr>
              <a:t>The most visited city – 3,5   milion visitors a year</a:t>
            </a:r>
          </a:p>
          <a:p>
            <a:r>
              <a:rPr lang="sl-SI" altLang="sl-SI" sz="3600" b="1">
                <a:solidFill>
                  <a:srgbClr val="33CCFF"/>
                </a:solidFill>
                <a:latin typeface="Comic Sans MS" panose="030F0702030302020204" pitchFamily="66" charset="0"/>
              </a:rPr>
              <a:t>Location – province of North Holland</a:t>
            </a:r>
          </a:p>
          <a:p>
            <a:endParaRPr lang="sl-SI" altLang="sl-SI" sz="3600" b="1">
              <a:solidFill>
                <a:srgbClr val="33CC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 descr="amsterdam-210-75-eur_14190813241">
            <a:extLst>
              <a:ext uri="{FF2B5EF4-FFF2-40B4-BE49-F238E27FC236}">
                <a16:creationId xmlns:a16="http://schemas.microsoft.com/office/drawing/2014/main" id="{3404C1AD-1AFA-4BF6-85A1-9D4593056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6247">
            <a:off x="1547813" y="692150"/>
            <a:ext cx="6610350" cy="4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Amsterdam">
            <a:extLst>
              <a:ext uri="{FF2B5EF4-FFF2-40B4-BE49-F238E27FC236}">
                <a16:creationId xmlns:a16="http://schemas.microsoft.com/office/drawing/2014/main" id="{5E937258-7985-487C-B354-BD919C3F6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516">
            <a:off x="1258888" y="1268413"/>
            <a:ext cx="6840537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5252029D-5CB8-4426-A540-D7DC7B964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4824412"/>
          </a:xfrm>
        </p:spPr>
        <p:txBody>
          <a:bodyPr/>
          <a:lstStyle/>
          <a:p>
            <a:r>
              <a:rPr lang="sl-SI" altLang="sl-SI" sz="3600" b="1">
                <a:solidFill>
                  <a:srgbClr val="FF33CC"/>
                </a:solidFill>
                <a:latin typeface="Comic Sans MS" panose="030F0702030302020204" pitchFamily="66" charset="0"/>
              </a:rPr>
              <a:t>Name comes from river Amstel</a:t>
            </a:r>
          </a:p>
          <a:p>
            <a:r>
              <a:rPr lang="sl-SI" altLang="sl-SI" sz="3600" b="1">
                <a:solidFill>
                  <a:srgbClr val="FF33CC"/>
                </a:solidFill>
                <a:latin typeface="Comic Sans MS" panose="030F0702030302020204" pitchFamily="66" charset="0"/>
              </a:rPr>
              <a:t>Channels ---&gt; UNESCO World heritage List in July</a:t>
            </a:r>
          </a:p>
          <a:p>
            <a:r>
              <a:rPr lang="sl-SI" altLang="sl-SI" sz="3600" b="1">
                <a:solidFill>
                  <a:srgbClr val="FF33CC"/>
                </a:solidFill>
                <a:latin typeface="Comic Sans MS" panose="030F0702030302020204" pitchFamily="66" charset="0"/>
              </a:rPr>
              <a:t>Financial and cultural capital of the Netherlands </a:t>
            </a:r>
          </a:p>
          <a:p>
            <a:r>
              <a:rPr lang="sl-SI" altLang="sl-SI" sz="3600" b="1">
                <a:solidFill>
                  <a:srgbClr val="FF33CC"/>
                </a:solidFill>
                <a:latin typeface="Comic Sans MS" panose="030F0702030302020204" pitchFamily="66" charset="0"/>
              </a:rPr>
              <a:t>Philips,ING</a:t>
            </a:r>
          </a:p>
        </p:txBody>
      </p:sp>
      <p:pic>
        <p:nvPicPr>
          <p:cNvPr id="5125" name="Picture 5" descr="Amstel River w moon tabhauser">
            <a:extLst>
              <a:ext uri="{FF2B5EF4-FFF2-40B4-BE49-F238E27FC236}">
                <a16:creationId xmlns:a16="http://schemas.microsoft.com/office/drawing/2014/main" id="{34099FE6-8E77-4AA9-BF84-75622F19A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856">
            <a:off x="900113" y="981075"/>
            <a:ext cx="7129462" cy="48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msterdam-canals">
            <a:extLst>
              <a:ext uri="{FF2B5EF4-FFF2-40B4-BE49-F238E27FC236}">
                <a16:creationId xmlns:a16="http://schemas.microsoft.com/office/drawing/2014/main" id="{6C01E54D-3337-4061-AE18-D4ABD3117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1412">
            <a:off x="1116013" y="1052513"/>
            <a:ext cx="6840537" cy="47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493107CD-E579-4ABF-929F-DCC4814EB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600" b="1">
                <a:solidFill>
                  <a:srgbClr val="FF0000"/>
                </a:solidFill>
                <a:latin typeface="Comic Sans MS" panose="030F0702030302020204" pitchFamily="66" charset="0"/>
              </a:rPr>
              <a:t>165 chanels</a:t>
            </a:r>
          </a:p>
          <a:p>
            <a:r>
              <a:rPr lang="sl-SI" altLang="sl-SI" sz="3600" b="1">
                <a:solidFill>
                  <a:srgbClr val="FF0000"/>
                </a:solidFill>
                <a:latin typeface="Comic Sans MS" panose="030F0702030302020204" pitchFamily="66" charset="0"/>
              </a:rPr>
              <a:t>1281 bridges and narrow streets</a:t>
            </a:r>
          </a:p>
          <a:p>
            <a:r>
              <a:rPr lang="sl-SI" altLang="sl-SI" sz="3600" b="1">
                <a:solidFill>
                  <a:srgbClr val="FF0000"/>
                </a:solidFill>
                <a:latin typeface="Comic Sans MS" panose="030F0702030302020204" pitchFamily="66" charset="0"/>
              </a:rPr>
              <a:t>Coloured houses from wood</a:t>
            </a:r>
          </a:p>
          <a:p>
            <a:r>
              <a:rPr lang="sl-SI" altLang="sl-SI" sz="3600" b="1">
                <a:solidFill>
                  <a:srgbClr val="FF0000"/>
                </a:solidFill>
                <a:latin typeface="Comic Sans MS" panose="030F0702030302020204" pitchFamily="66" charset="0"/>
              </a:rPr>
              <a:t>Small shops &amp; coffee shops</a:t>
            </a:r>
          </a:p>
          <a:p>
            <a:r>
              <a:rPr lang="sl-SI" altLang="sl-SI" sz="3600" b="1">
                <a:solidFill>
                  <a:srgbClr val="FF0000"/>
                </a:solidFill>
                <a:latin typeface="Comic Sans MS" panose="030F0702030302020204" pitchFamily="66" charset="0"/>
              </a:rPr>
              <a:t>Coffee shops ---&gt; cannabis</a:t>
            </a:r>
          </a:p>
          <a:p>
            <a:endParaRPr lang="sl-SI" altLang="sl-SI" sz="36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8" name="Picture 4" descr="amsterdam-coffee-shop1">
            <a:extLst>
              <a:ext uri="{FF2B5EF4-FFF2-40B4-BE49-F238E27FC236}">
                <a16:creationId xmlns:a16="http://schemas.microsoft.com/office/drawing/2014/main" id="{11A06B7B-562E-4BC6-938B-6CFE56DF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1615">
            <a:off x="1258888" y="1125538"/>
            <a:ext cx="6697662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ouses_along_the_amstel_river copy">
            <a:extLst>
              <a:ext uri="{FF2B5EF4-FFF2-40B4-BE49-F238E27FC236}">
                <a16:creationId xmlns:a16="http://schemas.microsoft.com/office/drawing/2014/main" id="{6AF06769-B7E1-45B2-ACF1-26BDB465A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733">
            <a:off x="1187450" y="1125538"/>
            <a:ext cx="7058025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98B06CEC-1336-4048-9592-957B71FF8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sl-SI" altLang="sl-SI" b="1">
                <a:solidFill>
                  <a:srgbClr val="00FF00"/>
                </a:solidFill>
                <a:latin typeface="Comic Sans MS" panose="030F0702030302020204" pitchFamily="66" charset="0"/>
              </a:rPr>
              <a:t>1.000.000 bicycels </a:t>
            </a:r>
          </a:p>
          <a:p>
            <a:r>
              <a:rPr lang="sl-SI" altLang="sl-SI" b="1">
                <a:solidFill>
                  <a:srgbClr val="00FF00"/>
                </a:solidFill>
                <a:latin typeface="Comic Sans MS" panose="030F0702030302020204" pitchFamily="66" charset="0"/>
              </a:rPr>
              <a:t>More bikes than cars</a:t>
            </a:r>
          </a:p>
          <a:p>
            <a:r>
              <a:rPr lang="sl-SI" altLang="sl-SI" b="1">
                <a:solidFill>
                  <a:srgbClr val="00FF00"/>
                </a:solidFill>
                <a:latin typeface="Comic Sans MS" panose="030F0702030302020204" pitchFamily="66" charset="0"/>
              </a:rPr>
              <a:t>Tulips,channels,museums,cannabis…</a:t>
            </a:r>
          </a:p>
          <a:p>
            <a:r>
              <a:rPr lang="sl-SI" altLang="sl-SI" b="1">
                <a:solidFill>
                  <a:srgbClr val="00FF00"/>
                </a:solidFill>
                <a:latin typeface="Comic Sans MS" panose="030F0702030302020204" pitchFamily="66" charset="0"/>
              </a:rPr>
              <a:t>Concerts at the channels</a:t>
            </a:r>
          </a:p>
          <a:p>
            <a:r>
              <a:rPr lang="sl-SI" altLang="sl-SI" b="1">
                <a:solidFill>
                  <a:srgbClr val="00FF00"/>
                </a:solidFill>
                <a:latin typeface="Comic Sans MS" panose="030F0702030302020204" pitchFamily="66" charset="0"/>
              </a:rPr>
              <a:t>Diamonds</a:t>
            </a:r>
          </a:p>
          <a:p>
            <a:r>
              <a:rPr lang="sl-SI" altLang="sl-SI" b="1">
                <a:solidFill>
                  <a:srgbClr val="00FF00"/>
                </a:solidFill>
                <a:latin typeface="Comic Sans MS" panose="030F0702030302020204" pitchFamily="66" charset="0"/>
              </a:rPr>
              <a:t>Amsterdam’s Hortus Botanicus</a:t>
            </a:r>
          </a:p>
        </p:txBody>
      </p:sp>
      <p:pic>
        <p:nvPicPr>
          <p:cNvPr id="7172" name="Picture 4" descr="amsterdam-bicycles">
            <a:extLst>
              <a:ext uri="{FF2B5EF4-FFF2-40B4-BE49-F238E27FC236}">
                <a16:creationId xmlns:a16="http://schemas.microsoft.com/office/drawing/2014/main" id="{FFD8A13E-C27F-47B9-A360-2BC99F9E5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851">
            <a:off x="1692275" y="908050"/>
            <a:ext cx="6605588" cy="45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6a00e009919ec1883300e5518176f98833-800wi">
            <a:extLst>
              <a:ext uri="{FF2B5EF4-FFF2-40B4-BE49-F238E27FC236}">
                <a16:creationId xmlns:a16="http://schemas.microsoft.com/office/drawing/2014/main" id="{77EA0C1E-423C-4956-B457-ACCF153A4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2040">
            <a:off x="971550" y="1052513"/>
            <a:ext cx="6985000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B95E7A-4430-4815-BC03-3BC346518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CC"/>
                </a:solidFill>
                <a:latin typeface="Comic Sans MS" panose="030F0702030302020204" pitchFamily="66" charset="0"/>
              </a:rPr>
              <a:t>History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7EC5448-6A22-43B2-93DA-820C6AF5D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CC"/>
                </a:solidFill>
                <a:latin typeface="Comic Sans MS" panose="030F0702030302020204" pitchFamily="66" charset="0"/>
              </a:rPr>
              <a:t>German tribes </a:t>
            </a:r>
          </a:p>
          <a:p>
            <a:r>
              <a:rPr lang="sl-SI" altLang="sl-SI" b="1">
                <a:solidFill>
                  <a:srgbClr val="0000CC"/>
                </a:solidFill>
                <a:latin typeface="Comic Sans MS" panose="030F0702030302020204" pitchFamily="66" charset="0"/>
              </a:rPr>
              <a:t>Merchants,possesors,shipowners, bankers</a:t>
            </a:r>
          </a:p>
          <a:p>
            <a:r>
              <a:rPr lang="sl-SI" altLang="sl-SI" b="1">
                <a:solidFill>
                  <a:srgbClr val="0000CC"/>
                </a:solidFill>
                <a:latin typeface="Comic Sans MS" panose="030F0702030302020204" pitchFamily="66" charset="0"/>
              </a:rPr>
              <a:t>Farming &amp; fishing</a:t>
            </a:r>
          </a:p>
          <a:p>
            <a:r>
              <a:rPr lang="sl-SI" altLang="sl-SI" b="1">
                <a:solidFill>
                  <a:srgbClr val="0000CC"/>
                </a:solidFill>
                <a:latin typeface="Comic Sans MS" panose="030F0702030302020204" pitchFamily="66" charset="0"/>
              </a:rPr>
              <a:t>Fishing village</a:t>
            </a:r>
          </a:p>
          <a:p>
            <a:r>
              <a:rPr lang="sl-SI" altLang="sl-SI" b="1">
                <a:solidFill>
                  <a:srgbClr val="0000CC"/>
                </a:solidFill>
                <a:latin typeface="Comic Sans MS" panose="030F0702030302020204" pitchFamily="66" charset="0"/>
              </a:rPr>
              <a:t>1928 olympic games</a:t>
            </a:r>
          </a:p>
          <a:p>
            <a:r>
              <a:rPr lang="sl-SI" altLang="sl-SI" b="1">
                <a:solidFill>
                  <a:srgbClr val="0000CC"/>
                </a:solidFill>
                <a:latin typeface="Comic Sans MS" panose="030F0702030302020204" pitchFamily="66" charset="0"/>
              </a:rPr>
              <a:t>1980 become the capital city</a:t>
            </a:r>
          </a:p>
        </p:txBody>
      </p:sp>
      <p:pic>
        <p:nvPicPr>
          <p:cNvPr id="9220" name="Picture 4" descr="historie">
            <a:extLst>
              <a:ext uri="{FF2B5EF4-FFF2-40B4-BE49-F238E27FC236}">
                <a16:creationId xmlns:a16="http://schemas.microsoft.com/office/drawing/2014/main" id="{62A838F9-9D13-4A4B-835F-D39B467FB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646">
            <a:off x="2700338" y="692150"/>
            <a:ext cx="3671887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Oude stad">
            <a:extLst>
              <a:ext uri="{FF2B5EF4-FFF2-40B4-BE49-F238E27FC236}">
                <a16:creationId xmlns:a16="http://schemas.microsoft.com/office/drawing/2014/main" id="{8A3896F5-E4F7-4206-8E45-16C92CCF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87334">
            <a:off x="1547813" y="1412875"/>
            <a:ext cx="5903912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A722E3A-596C-4694-918C-A2522B416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990099"/>
                </a:solidFill>
                <a:latin typeface="Comic Sans MS" panose="030F0702030302020204" pitchFamily="66" charset="0"/>
              </a:rPr>
              <a:t>Sport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F80CF4A-C644-4A1E-B9BB-5007A98D1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990099"/>
                </a:solidFill>
                <a:latin typeface="Comic Sans MS" panose="030F0702030302020204" pitchFamily="66" charset="0"/>
              </a:rPr>
              <a:t>The most popular sport ---&gt; football</a:t>
            </a:r>
          </a:p>
          <a:p>
            <a:r>
              <a:rPr lang="sl-SI" altLang="sl-SI" b="1">
                <a:solidFill>
                  <a:srgbClr val="990099"/>
                </a:solidFill>
                <a:latin typeface="Comic Sans MS" panose="030F0702030302020204" pitchFamily="66" charset="0"/>
              </a:rPr>
              <a:t>Ajax</a:t>
            </a:r>
          </a:p>
          <a:p>
            <a:r>
              <a:rPr lang="sl-SI" altLang="sl-SI" b="1">
                <a:solidFill>
                  <a:srgbClr val="990099"/>
                </a:solidFill>
                <a:latin typeface="Comic Sans MS" panose="030F0702030302020204" pitchFamily="66" charset="0"/>
              </a:rPr>
              <a:t>Football legends</a:t>
            </a:r>
          </a:p>
        </p:txBody>
      </p:sp>
      <p:pic>
        <p:nvPicPr>
          <p:cNvPr id="10244" name="Picture 4" descr="stadion_groen_04">
            <a:extLst>
              <a:ext uri="{FF2B5EF4-FFF2-40B4-BE49-F238E27FC236}">
                <a16:creationId xmlns:a16="http://schemas.microsoft.com/office/drawing/2014/main" id="{D7BF9349-F077-49E5-A01B-9A6D9726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187">
            <a:off x="1187450" y="1125538"/>
            <a:ext cx="6553200" cy="448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Ajax-Amsterdam-logo">
            <a:extLst>
              <a:ext uri="{FF2B5EF4-FFF2-40B4-BE49-F238E27FC236}">
                <a16:creationId xmlns:a16="http://schemas.microsoft.com/office/drawing/2014/main" id="{75B39FB5-6C6C-4685-A3ED-85E7D1F0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476">
            <a:off x="1476375" y="1412875"/>
            <a:ext cx="6408738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37B532B-9558-4231-97C8-E5CABB9C8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FF00"/>
                </a:solidFill>
                <a:latin typeface="Comic Sans MS" panose="030F0702030302020204" pitchFamily="66" charset="0"/>
              </a:rPr>
              <a:t>Atractions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91486C2-F31E-4EDA-A99A-84312927E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FF00"/>
                </a:solidFill>
                <a:latin typeface="Comic Sans MS" panose="030F0702030302020204" pitchFamily="66" charset="0"/>
              </a:rPr>
              <a:t>Rijksmuseum</a:t>
            </a:r>
          </a:p>
          <a:p>
            <a:r>
              <a:rPr lang="sl-SI" altLang="sl-SI" b="1">
                <a:solidFill>
                  <a:srgbClr val="FFFF00"/>
                </a:solidFill>
                <a:latin typeface="Comic Sans MS" panose="030F0702030302020204" pitchFamily="66" charset="0"/>
              </a:rPr>
              <a:t>Amsterdam canal ring</a:t>
            </a:r>
          </a:p>
          <a:p>
            <a:r>
              <a:rPr lang="sl-SI" altLang="sl-SI" b="1">
                <a:solidFill>
                  <a:srgbClr val="FFFF00"/>
                </a:solidFill>
                <a:latin typeface="Comic Sans MS" panose="030F0702030302020204" pitchFamily="66" charset="0"/>
              </a:rPr>
              <a:t>Van Gogh Museum</a:t>
            </a:r>
          </a:p>
          <a:p>
            <a:r>
              <a:rPr lang="sl-SI" altLang="sl-SI" b="1">
                <a:solidFill>
                  <a:srgbClr val="FFFF00"/>
                </a:solidFill>
                <a:latin typeface="Comic Sans MS" panose="030F0702030302020204" pitchFamily="66" charset="0"/>
              </a:rPr>
              <a:t>Anne Frank House</a:t>
            </a:r>
          </a:p>
          <a:p>
            <a:r>
              <a:rPr lang="sl-SI" altLang="sl-SI" b="1">
                <a:solidFill>
                  <a:srgbClr val="FFFF00"/>
                </a:solidFill>
                <a:latin typeface="Comic Sans MS" panose="030F0702030302020204" pitchFamily="66" charset="0"/>
              </a:rPr>
              <a:t>Oude Kerk</a:t>
            </a:r>
          </a:p>
          <a:p>
            <a:r>
              <a:rPr lang="sl-SI" altLang="sl-SI" b="1">
                <a:solidFill>
                  <a:srgbClr val="FFFF00"/>
                </a:solidFill>
                <a:latin typeface="Comic Sans MS" panose="030F0702030302020204" pitchFamily="66" charset="0"/>
              </a:rPr>
              <a:t>Amsterdam Brown Cafe</a:t>
            </a:r>
          </a:p>
          <a:p>
            <a:endParaRPr lang="sl-SI" altLang="sl-SI" b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sl-SI" altLang="sl-SI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8" name="Picture 4" descr="rijksmuseum">
            <a:extLst>
              <a:ext uri="{FF2B5EF4-FFF2-40B4-BE49-F238E27FC236}">
                <a16:creationId xmlns:a16="http://schemas.microsoft.com/office/drawing/2014/main" id="{5B5D85B3-5E8F-4211-BEC5-EEFAEE425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6584">
            <a:off x="1763713" y="1854200"/>
            <a:ext cx="5903912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van-gogh-museum-amsterdam">
            <a:extLst>
              <a:ext uri="{FF2B5EF4-FFF2-40B4-BE49-F238E27FC236}">
                <a16:creationId xmlns:a16="http://schemas.microsoft.com/office/drawing/2014/main" id="{04D632E3-77D4-4014-9B54-F58CFD06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5737">
            <a:off x="1763713" y="1471613"/>
            <a:ext cx="5545137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he-anne-frank-house">
            <a:extLst>
              <a:ext uri="{FF2B5EF4-FFF2-40B4-BE49-F238E27FC236}">
                <a16:creationId xmlns:a16="http://schemas.microsoft.com/office/drawing/2014/main" id="{07DEACF4-181F-4AA2-ADC9-E3433696D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734">
            <a:off x="2411413" y="981075"/>
            <a:ext cx="3960812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FADAEBD-877A-450D-9F5A-F7700CCD4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9900"/>
                </a:solidFill>
                <a:latin typeface="Comic Sans MS" panose="030F0702030302020204" pitchFamily="66" charset="0"/>
              </a:rPr>
              <a:t>Shopping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4B9CE18-D888-493E-966F-B502B7E9A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9900"/>
                </a:solidFill>
                <a:latin typeface="Comic Sans MS" panose="030F0702030302020204" pitchFamily="66" charset="0"/>
              </a:rPr>
              <a:t>Best shopping streets</a:t>
            </a:r>
          </a:p>
          <a:p>
            <a:r>
              <a:rPr lang="sl-SI" altLang="sl-SI" b="1">
                <a:solidFill>
                  <a:srgbClr val="FF9900"/>
                </a:solidFill>
                <a:latin typeface="Comic Sans MS" panose="030F0702030302020204" pitchFamily="66" charset="0"/>
              </a:rPr>
              <a:t>Kalverstraat</a:t>
            </a:r>
          </a:p>
          <a:p>
            <a:r>
              <a:rPr lang="sl-SI" altLang="sl-SI" b="1">
                <a:solidFill>
                  <a:srgbClr val="FF9900"/>
                </a:solidFill>
                <a:latin typeface="Comic Sans MS" panose="030F0702030302020204" pitchFamily="66" charset="0"/>
              </a:rPr>
              <a:t>Cornelis Schutstraat</a:t>
            </a:r>
          </a:p>
          <a:p>
            <a:r>
              <a:rPr lang="sl-SI" altLang="sl-SI" b="1">
                <a:solidFill>
                  <a:srgbClr val="FF9900"/>
                </a:solidFill>
                <a:latin typeface="Comic Sans MS" panose="030F0702030302020204" pitchFamily="66" charset="0"/>
              </a:rPr>
              <a:t>Utrechtsestraat</a:t>
            </a:r>
          </a:p>
          <a:p>
            <a:r>
              <a:rPr lang="sl-SI" altLang="sl-SI" b="1">
                <a:solidFill>
                  <a:srgbClr val="FF9900"/>
                </a:solidFill>
                <a:latin typeface="Comic Sans MS" panose="030F0702030302020204" pitchFamily="66" charset="0"/>
              </a:rPr>
              <a:t>Beethovenstraat</a:t>
            </a:r>
          </a:p>
          <a:p>
            <a:r>
              <a:rPr lang="sl-SI" altLang="sl-SI" b="1">
                <a:solidFill>
                  <a:srgbClr val="FF9900"/>
                </a:solidFill>
                <a:latin typeface="Comic Sans MS" panose="030F0702030302020204" pitchFamily="66" charset="0"/>
              </a:rPr>
              <a:t>Haarlemmerstraat</a:t>
            </a:r>
          </a:p>
        </p:txBody>
      </p:sp>
      <p:pic>
        <p:nvPicPr>
          <p:cNvPr id="12292" name="Picture 4" descr="TenneT">
            <a:extLst>
              <a:ext uri="{FF2B5EF4-FFF2-40B4-BE49-F238E27FC236}">
                <a16:creationId xmlns:a16="http://schemas.microsoft.com/office/drawing/2014/main" id="{23E35B0F-E6BF-4C15-8FCF-8C3A52C3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69714">
            <a:off x="1116013" y="1052513"/>
            <a:ext cx="6564312" cy="42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The-Beethovenstraat-Amsterdam-400x267">
            <a:extLst>
              <a:ext uri="{FF2B5EF4-FFF2-40B4-BE49-F238E27FC236}">
                <a16:creationId xmlns:a16="http://schemas.microsoft.com/office/drawing/2014/main" id="{9742EB89-1CF9-4515-8DA5-CFA8201D6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699">
            <a:off x="1331913" y="1341438"/>
            <a:ext cx="6335712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Privzeti načrt</vt:lpstr>
      <vt:lpstr>Amsterdam :) </vt:lpstr>
      <vt:lpstr>Description </vt:lpstr>
      <vt:lpstr>PowerPoint Presentation</vt:lpstr>
      <vt:lpstr>PowerPoint Presentation</vt:lpstr>
      <vt:lpstr>PowerPoint Presentation</vt:lpstr>
      <vt:lpstr>History</vt:lpstr>
      <vt:lpstr>Sport</vt:lpstr>
      <vt:lpstr>Atractions</vt:lpstr>
      <vt:lpstr>Shopping</vt:lpstr>
      <vt:lpstr>Festivals</vt:lpstr>
      <vt:lpstr>PowerPoint Presentation</vt:lpstr>
      <vt:lpstr>The end 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2019-05-30T09:17:50Z</dcterms:created>
  <dcterms:modified xsi:type="dcterms:W3CDTF">2019-05-30T09:17:51Z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