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3" r:id="rId17"/>
    <p:sldId id="272" r:id="rId18"/>
    <p:sldId id="262" r:id="rId19"/>
    <p:sldId id="274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4FFBC7C-4FCB-416E-9DD6-9DD504E2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9ED6-7DB3-49A2-B0FD-66F606C9F135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B5FD79D-8156-4D8F-83A1-07D6681A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AD1451E-78C1-43C1-81F1-AA70FA8F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04903-FA5A-4B73-AD14-6D32371E1F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971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657EB87-665C-402F-A8C6-7657E451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0E1D-2B77-4A91-8F2F-73DF854831C4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F515A45-1327-49F0-9956-8F92C08D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9A093E8-8E86-4316-8C03-52E42291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9BCAD-C11D-4CCF-9479-9FFE541EAC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8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8CAF5C8-1265-4376-84A1-57D06D65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81CD-5913-42C2-909F-ABBA4C8F820E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94BC8AC-CA62-4CDA-B378-C3BCFEC3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3189AEB-8BF9-4AA7-A84C-225F2D32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2EFAE-2465-46CD-B485-04F0AC4E89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592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0EFC47D-A739-457C-AA3A-C0CF4DE0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DC48-CE7C-4965-845A-A41748385B3B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AEFCF6A-DC5E-4E63-83B7-ABE8A698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7DCE764-282A-458B-8865-0585EAEB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AD32D-8CDD-4C13-8BE7-3DC6E8A342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769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DE70FED-F72C-4EA5-A831-4F06D4F2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E0C7-56AC-484D-B5B0-B5F36B0338D1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77AE923-3E50-432C-B71B-6B41D5AC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436BE9B-4C15-4C17-B64F-B8347F76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0C6E-AFB4-422A-B9A6-981897ABFC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994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60BC70D-4B0A-4E91-8C93-93D6A26B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17D3E-97B5-469B-A942-EB5DDB8D90FE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991DB61-A724-402C-93C6-59689370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50BD3AE-E219-4D51-925E-4484F673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251C-96BA-47A1-9474-407E882A28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95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E8878DEE-44A1-4DE8-8C7D-6AACF1C2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40F82-582C-4565-B406-887E78F71755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B1A6274-0DC7-4548-8B25-7BA388F21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DBBCD8E9-4280-448B-A9CF-6AEF3648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54DB5-7C41-4A49-90AD-880A25C34B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240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3F3FD77B-9088-49B3-BFB1-7650E5C9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64AE-5801-4638-84A4-46A2E3DAA237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D2D4790-35FF-4270-BA3B-18C51535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36ABA66C-6EB3-493C-B9DA-892298EA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AD64D-B758-4183-A599-E9E8BF6367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47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18EE4D9-5652-413F-98A7-CBECA0883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0EC4-D30D-4390-A863-84545048A80E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5C9D7E25-AAEF-4ED2-B11E-E6EA4F8B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0CDD83A-EF01-4F4C-8895-A63E9BDB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E0E2F-09E9-4C57-B2C6-A0EC3D3DF4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861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836EB82-06BB-433C-8175-088BE39C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C13F-0E98-4003-805A-6E40F584546A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FEE0067-8F49-4E1C-971E-78561ADAF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F0B997F-3A52-4572-AF69-DD5BB358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86740-E547-466A-965A-89C8F3B1CE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368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84F66DB-A909-445C-B5E5-93FD1D7D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BE32-88A5-4856-9A04-504193DF5FE8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BE78374C-7282-4B46-B719-B7A48F6C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5671925-AE33-4BBB-B8FC-F6C0AD00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8BAA-A10E-4B66-A1EC-B02CD3C8AB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293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98C1874B-5A96-409F-A00F-0D29D7935A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8CAFBC10-A5E8-4EDD-B814-9D1B01CD8E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89D7AEA-A526-4927-8A64-090768BFD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45E7B7-0AD5-4724-A27E-1A820D362E71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8AE08CC-5A84-427F-82BC-E6EEC0E60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67F18F3-5992-4696-AD41-2614FE4ED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9E89D27-90F6-45C3-ABF9-94164F32A61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537DE4A3-F6D2-4D99-BF3D-189CBEC68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/>
          <a:lstStyle/>
          <a:p>
            <a:r>
              <a:rPr lang="sl-SI" altLang="sl-SI" sz="6600">
                <a:latin typeface="Bodoni MT" panose="02070603080606020203" pitchFamily="18" charset="0"/>
                <a:cs typeface="Arial" panose="020B0604020202020204" pitchFamily="34" charset="0"/>
              </a:rPr>
              <a:t>MERILNE URE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AC1A9164-6281-48E7-A70A-64C3DFCE5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3429000"/>
            <a:ext cx="7593012" cy="3217863"/>
          </a:xfrm>
        </p:spPr>
        <p:txBody>
          <a:bodyPr/>
          <a:lstStyle/>
          <a:p>
            <a:pPr algn="l"/>
            <a:r>
              <a:rPr lang="sl-SI" altLang="sl-SI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l"/>
            <a:r>
              <a:rPr lang="sl-SI" altLang="sl-SI" dirty="0">
                <a:solidFill>
                  <a:schemeClr val="tx1"/>
                </a:solidFill>
                <a:cs typeface="Arial" panose="020B0604020202020204" pitchFamily="34" charset="0"/>
              </a:rPr>
              <a:t>Predmet: M4 – Obdelava gradiv</a:t>
            </a:r>
          </a:p>
          <a:p>
            <a:pPr algn="l"/>
            <a:endParaRPr lang="sl-SI" altLang="sl-SI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jeZBesedilom 3">
            <a:extLst>
              <a:ext uri="{FF2B5EF4-FFF2-40B4-BE49-F238E27FC236}">
                <a16:creationId xmlns:a16="http://schemas.microsoft.com/office/drawing/2014/main" id="{AA91DA8C-9B8F-45CD-AF70-4F8626AF4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ANALOGNA MERILNA URA ZA MERJENJE DEBELIN Z GLOBINSKIM MOSTIČKOM</a:t>
            </a:r>
          </a:p>
        </p:txBody>
      </p:sp>
      <p:sp>
        <p:nvSpPr>
          <p:cNvPr id="11267" name="PoljeZBesedilom 7">
            <a:extLst>
              <a:ext uri="{FF2B5EF4-FFF2-40B4-BE49-F238E27FC236}">
                <a16:creationId xmlns:a16="http://schemas.microsoft.com/office/drawing/2014/main" id="{453F4E12-2AF6-4B42-9BDA-FD0D61460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39592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10 mm</a:t>
            </a:r>
          </a:p>
          <a:p>
            <a:r>
              <a:rPr lang="sl-SI" altLang="sl-SI" sz="2400" b="1"/>
              <a:t>Mejna napaka:  /</a:t>
            </a:r>
          </a:p>
          <a:p>
            <a:r>
              <a:rPr lang="sl-SI" altLang="sl-SI" sz="2400" b="1"/>
              <a:t>Cena:  200€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127AB705-E5CB-4B6D-9D97-8CED1D737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3024187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jeZBesedilom 3">
            <a:extLst>
              <a:ext uri="{FF2B5EF4-FFF2-40B4-BE49-F238E27FC236}">
                <a16:creationId xmlns:a16="http://schemas.microsoft.com/office/drawing/2014/main" id="{D76CE236-AEA8-4CA8-8940-6F6E2A497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ANALOGNA MERILNA URA ZA MERJENJE UTOROV</a:t>
            </a:r>
          </a:p>
        </p:txBody>
      </p:sp>
      <p:sp>
        <p:nvSpPr>
          <p:cNvPr id="12291" name="PoljeZBesedilom 7">
            <a:extLst>
              <a:ext uri="{FF2B5EF4-FFF2-40B4-BE49-F238E27FC236}">
                <a16:creationId xmlns:a16="http://schemas.microsoft.com/office/drawing/2014/main" id="{CA90410A-23EA-410B-9CDE-C6D5921D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89363"/>
            <a:ext cx="3960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10 mm</a:t>
            </a:r>
          </a:p>
          <a:p>
            <a:r>
              <a:rPr lang="sl-SI" altLang="sl-SI" sz="2400" b="1"/>
              <a:t>Mejna napaka:  0.02 mm</a:t>
            </a:r>
          </a:p>
          <a:p>
            <a:r>
              <a:rPr lang="sl-SI" altLang="sl-SI" sz="2400" b="1"/>
              <a:t>Cena:  420€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EC1CFC50-F420-41E5-84A6-489B8FD1E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276475"/>
            <a:ext cx="48355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jeZBesedilom 3">
            <a:extLst>
              <a:ext uri="{FF2B5EF4-FFF2-40B4-BE49-F238E27FC236}">
                <a16:creationId xmlns:a16="http://schemas.microsoft.com/office/drawing/2014/main" id="{B145CFA3-1989-4B72-87A3-53B7ED2A9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DIGITALNA MERILNA URA ZA MERJENJE UTOROV Z</a:t>
            </a:r>
          </a:p>
          <a:p>
            <a:r>
              <a:rPr lang="sl-SI" altLang="sl-SI" sz="2800" b="1"/>
              <a:t>PODATKOVNIM IZHODOM</a:t>
            </a:r>
          </a:p>
        </p:txBody>
      </p:sp>
      <p:sp>
        <p:nvSpPr>
          <p:cNvPr id="13315" name="PoljeZBesedilom 7">
            <a:extLst>
              <a:ext uri="{FF2B5EF4-FFF2-40B4-BE49-F238E27FC236}">
                <a16:creationId xmlns:a16="http://schemas.microsoft.com/office/drawing/2014/main" id="{1113FC9C-A4EE-48C6-A58B-488F3117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3960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30 mm</a:t>
            </a:r>
          </a:p>
          <a:p>
            <a:r>
              <a:rPr lang="sl-SI" altLang="sl-SI" sz="2400" b="1"/>
              <a:t>Mejna napaka:  0.01 mm</a:t>
            </a:r>
          </a:p>
          <a:p>
            <a:r>
              <a:rPr lang="sl-SI" altLang="sl-SI" sz="2400" b="1"/>
              <a:t>Cena:  430€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464212FE-40E3-4224-A04E-A6966955E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349500"/>
            <a:ext cx="46116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jeZBesedilom 3">
            <a:extLst>
              <a:ext uri="{FF2B5EF4-FFF2-40B4-BE49-F238E27FC236}">
                <a16:creationId xmlns:a16="http://schemas.microsoft.com/office/drawing/2014/main" id="{434910AB-0951-4E8A-AC65-B59603FFB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991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ANALOGNA MERILNA URA ZA NOTRANJE MERJENJE</a:t>
            </a:r>
          </a:p>
        </p:txBody>
      </p:sp>
      <p:sp>
        <p:nvSpPr>
          <p:cNvPr id="14339" name="PoljeZBesedilom 7">
            <a:extLst>
              <a:ext uri="{FF2B5EF4-FFF2-40B4-BE49-F238E27FC236}">
                <a16:creationId xmlns:a16="http://schemas.microsoft.com/office/drawing/2014/main" id="{D218BB92-627A-41A3-B915-F0F07DB4C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3960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3 - 125 mm</a:t>
            </a:r>
          </a:p>
          <a:p>
            <a:r>
              <a:rPr lang="sl-SI" altLang="sl-SI" sz="2400" b="1"/>
              <a:t>Mejna napaka:  0.003 mm</a:t>
            </a:r>
          </a:p>
          <a:p>
            <a:r>
              <a:rPr lang="sl-SI" altLang="sl-SI" sz="2400" b="1"/>
              <a:t>Cena:  340€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393AC34F-7426-49C9-BDE0-7B06F1E01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2208212" cy="48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jeZBesedilom 3">
            <a:extLst>
              <a:ext uri="{FF2B5EF4-FFF2-40B4-BE49-F238E27FC236}">
                <a16:creationId xmlns:a16="http://schemas.microsoft.com/office/drawing/2014/main" id="{F7EBFE8F-87E6-46B0-B681-C737AA0D0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DRŽALO ZA MERILNE URE</a:t>
            </a:r>
          </a:p>
        </p:txBody>
      </p:sp>
      <p:sp>
        <p:nvSpPr>
          <p:cNvPr id="15363" name="PoljeZBesedilom 7">
            <a:extLst>
              <a:ext uri="{FF2B5EF4-FFF2-40B4-BE49-F238E27FC236}">
                <a16:creationId xmlns:a16="http://schemas.microsoft.com/office/drawing/2014/main" id="{9BF2F0E2-49A2-411B-98BD-F520E07B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437063"/>
            <a:ext cx="3960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Cena:  17€</a:t>
            </a:r>
          </a:p>
          <a:p>
            <a:r>
              <a:rPr lang="sl-SI" altLang="sl-SI" sz="2400"/>
              <a:t>Držalo 6x12x80mm, vpenjalna izvrtina 4mm in 8mm.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E377CF08-9475-4961-BC79-7062F6023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16113"/>
            <a:ext cx="52927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jeZBesedilom 3">
            <a:extLst>
              <a:ext uri="{FF2B5EF4-FFF2-40B4-BE49-F238E27FC236}">
                <a16:creationId xmlns:a16="http://schemas.microsoft.com/office/drawing/2014/main" id="{F4B298CE-7245-4E13-95CC-1AC56953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STOJALO ZA MERILNE URE</a:t>
            </a:r>
          </a:p>
        </p:txBody>
      </p:sp>
      <p:sp>
        <p:nvSpPr>
          <p:cNvPr id="16387" name="PoljeZBesedilom 7">
            <a:extLst>
              <a:ext uri="{FF2B5EF4-FFF2-40B4-BE49-F238E27FC236}">
                <a16:creationId xmlns:a16="http://schemas.microsoft.com/office/drawing/2014/main" id="{CA526D1B-F88B-403E-9222-48819D33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437063"/>
            <a:ext cx="396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Cena:  85€</a:t>
            </a:r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2DB47939-3C6B-4226-AE20-2C9FBCFE6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125538"/>
            <a:ext cx="2808288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jeZBesedilom 3">
            <a:extLst>
              <a:ext uri="{FF2B5EF4-FFF2-40B4-BE49-F238E27FC236}">
                <a16:creationId xmlns:a16="http://schemas.microsoft.com/office/drawing/2014/main" id="{AD000409-9A48-4DC5-88F8-95991F8DC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775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STOJALO ZA MERILNE URE Z HORIZONTALNO ROKO</a:t>
            </a:r>
          </a:p>
        </p:txBody>
      </p:sp>
      <p:sp>
        <p:nvSpPr>
          <p:cNvPr id="17411" name="PoljeZBesedilom 7">
            <a:extLst>
              <a:ext uri="{FF2B5EF4-FFF2-40B4-BE49-F238E27FC236}">
                <a16:creationId xmlns:a16="http://schemas.microsoft.com/office/drawing/2014/main" id="{4996A580-2171-4346-B4DA-B8B6A8C09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437063"/>
            <a:ext cx="396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Cena:  205€</a:t>
            </a: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0EF53B09-3B14-4700-9C52-4876AB176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3471862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jeZBesedilom 3">
            <a:extLst>
              <a:ext uri="{FF2B5EF4-FFF2-40B4-BE49-F238E27FC236}">
                <a16:creationId xmlns:a16="http://schemas.microsoft.com/office/drawing/2014/main" id="{E8852D7F-3776-4EA8-9079-645CDB68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76250"/>
            <a:ext cx="504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KONTROLNA NAPRAVA</a:t>
            </a:r>
          </a:p>
        </p:txBody>
      </p:sp>
      <p:sp>
        <p:nvSpPr>
          <p:cNvPr id="18435" name="PoljeZBesedilom 7">
            <a:extLst>
              <a:ext uri="{FF2B5EF4-FFF2-40B4-BE49-F238E27FC236}">
                <a16:creationId xmlns:a16="http://schemas.microsoft.com/office/drawing/2014/main" id="{7D3A1301-5F11-4F01-AE48-DE7A8234A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508500"/>
            <a:ext cx="3960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Mejna napaka:  0.002 mm</a:t>
            </a:r>
          </a:p>
          <a:p>
            <a:r>
              <a:rPr lang="sl-SI" altLang="sl-SI" sz="2400" b="1"/>
              <a:t>Cena:  1.450€</a:t>
            </a:r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68DD1713-7F95-4E89-A515-08F133416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628775"/>
            <a:ext cx="259238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jeZBesedilom 5">
            <a:extLst>
              <a:ext uri="{FF2B5EF4-FFF2-40B4-BE49-F238E27FC236}">
                <a16:creationId xmlns:a16="http://schemas.microsoft.com/office/drawing/2014/main" id="{FA530ACB-DD36-49B1-BC91-0203CBAD7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3889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000"/>
              <a:t>Univerzalna merilna naprava  za kontrolo vseh vrst merilnih ur in tipal.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jeZBesedilom 3">
            <a:extLst>
              <a:ext uri="{FF2B5EF4-FFF2-40B4-BE49-F238E27FC236}">
                <a16:creationId xmlns:a16="http://schemas.microsoft.com/office/drawing/2014/main" id="{6C1B420F-F5AD-4534-8CA6-ADD7DC2DD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20713"/>
            <a:ext cx="4392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POSEBNI MERILNI NASTAVKI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2269A4FE-79FB-4DF5-AE1C-F8B28CD6C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208756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>
            <a:extLst>
              <a:ext uri="{FF2B5EF4-FFF2-40B4-BE49-F238E27FC236}">
                <a16:creationId xmlns:a16="http://schemas.microsoft.com/office/drawing/2014/main" id="{309C9466-CC9A-4C74-9829-FE03ADD3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73238"/>
            <a:ext cx="1700213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>
            <a:extLst>
              <a:ext uri="{FF2B5EF4-FFF2-40B4-BE49-F238E27FC236}">
                <a16:creationId xmlns:a16="http://schemas.microsoft.com/office/drawing/2014/main" id="{C1DB4B17-2225-4677-8BAA-4E03F24AD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484313"/>
            <a:ext cx="27082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PoljeZBesedilom 7">
            <a:extLst>
              <a:ext uri="{FF2B5EF4-FFF2-40B4-BE49-F238E27FC236}">
                <a16:creationId xmlns:a16="http://schemas.microsoft.com/office/drawing/2014/main" id="{5FAA82D3-4F83-45F2-9C1E-F04354C9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445125"/>
            <a:ext cx="388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Cena: 7.5€ - 17€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33D2ED45-ACAE-49DE-9E15-78022A5D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/>
              <a:t>VIRI IN LITERATURA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A8751F71-103D-4162-A10B-1CB5601E7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http://www.stroji.com/katalogi/05_001.pdf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CCA05940-CB57-448F-862C-48501C13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/>
              <a:t>OPIS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0D340A61-99EC-449B-9CB7-BC0F468E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Merilna ura je merilno orodje, z katerim merimo razliko v centričnosti valjastih površin.</a:t>
            </a:r>
          </a:p>
          <a:p>
            <a:r>
              <a:rPr lang="sl-SI" altLang="sl-SI"/>
              <a:t>Poznamo tudi ostale merilne ure, ki si jih lahko uporablja tudi za merjenje: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- Debelin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- Globin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- Utorov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7D3BE079-E4BA-46F4-81D7-356F0A72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/>
              <a:t>MERILNA NAPAKA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E016DD64-CC60-4A40-AC80-B33232925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Merilna napaka ali natančnost, je odstopek mere oziroma razlika dobljene mere od realne mere.</a:t>
            </a:r>
          </a:p>
          <a:p>
            <a:r>
              <a:rPr lang="sl-SI" altLang="sl-SI"/>
              <a:t>Velikost merilne napake, je odvisna od tovarniške napake, točnosti odčitavanja, temperature merjenca, temperatura prostora kjer se meri, natančnost merilca…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622BAD82-55BF-474C-83FF-63D22B6E1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VRSTE MERILNIH UR</a:t>
            </a:r>
          </a:p>
        </p:txBody>
      </p:sp>
      <p:sp>
        <p:nvSpPr>
          <p:cNvPr id="5123" name="PoljeZBesedilom 4">
            <a:extLst>
              <a:ext uri="{FF2B5EF4-FFF2-40B4-BE49-F238E27FC236}">
                <a16:creationId xmlns:a16="http://schemas.microsoft.com/office/drawing/2014/main" id="{8696B0C9-6CE2-4279-998C-A1FA3DA6C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12875"/>
            <a:ext cx="4679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ANALOGNA MERILNA URA</a:t>
            </a: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5CD417A2-F244-4D8A-B0DC-72BE9F061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1773238"/>
            <a:ext cx="2592387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>
            <a:extLst>
              <a:ext uri="{FF2B5EF4-FFF2-40B4-BE49-F238E27FC236}">
                <a16:creationId xmlns:a16="http://schemas.microsoft.com/office/drawing/2014/main" id="{AACB9E63-E4E9-4FF7-9573-F1A37E500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24479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PoljeZBesedilom 8">
            <a:extLst>
              <a:ext uri="{FF2B5EF4-FFF2-40B4-BE49-F238E27FC236}">
                <a16:creationId xmlns:a16="http://schemas.microsoft.com/office/drawing/2014/main" id="{94FEA2E7-4655-42B1-BDB0-C5FA01180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7200"/>
            <a:ext cx="3671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 mm</a:t>
            </a:r>
          </a:p>
          <a:p>
            <a:r>
              <a:rPr lang="sl-SI" altLang="sl-SI" sz="2400" b="1"/>
              <a:t>Mejna napaka:  -</a:t>
            </a:r>
          </a:p>
          <a:p>
            <a:r>
              <a:rPr lang="sl-SI" altLang="sl-SI" sz="2400" b="1"/>
              <a:t>Cena:  80€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ljeZBesedilom 3">
            <a:extLst>
              <a:ext uri="{FF2B5EF4-FFF2-40B4-BE49-F238E27FC236}">
                <a16:creationId xmlns:a16="http://schemas.microsoft.com/office/drawing/2014/main" id="{5D9EDCCF-25E9-40CF-879F-9580F0A1F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DIGITALNA MERILNA URA</a:t>
            </a:r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2354B4F4-785D-4721-AA21-002FCCEFD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00213"/>
            <a:ext cx="2325687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PoljeZBesedilom 7">
            <a:extLst>
              <a:ext uri="{FF2B5EF4-FFF2-40B4-BE49-F238E27FC236}">
                <a16:creationId xmlns:a16="http://schemas.microsoft.com/office/drawing/2014/main" id="{DC204074-0C52-485C-9A21-2A60108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39592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12.7 mm</a:t>
            </a:r>
          </a:p>
          <a:p>
            <a:r>
              <a:rPr lang="sl-SI" altLang="sl-SI" sz="2400" b="1"/>
              <a:t>Mejna napaka:  0.03 mm</a:t>
            </a:r>
          </a:p>
          <a:p>
            <a:r>
              <a:rPr lang="sl-SI" altLang="sl-SI" sz="2400" b="1"/>
              <a:t>Cena:  130€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ED9E3BD0-E806-4DC8-AA1A-18444EE65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2439987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ljeZBesedilom 4">
            <a:extLst>
              <a:ext uri="{FF2B5EF4-FFF2-40B4-BE49-F238E27FC236}">
                <a16:creationId xmlns:a16="http://schemas.microsoft.com/office/drawing/2014/main" id="{BBEAF03A-B6A5-4246-996A-A8C8AE662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924175"/>
            <a:ext cx="38877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12 mm</a:t>
            </a:r>
          </a:p>
          <a:p>
            <a:r>
              <a:rPr lang="sl-SI" altLang="sl-SI" sz="2400" b="1"/>
              <a:t>Mejna napaka:  0.003 mm</a:t>
            </a:r>
          </a:p>
          <a:p>
            <a:r>
              <a:rPr lang="sl-SI" altLang="sl-SI" sz="2400" b="1"/>
              <a:t>Cena:  250€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ljeZBesedilom 4">
            <a:extLst>
              <a:ext uri="{FF2B5EF4-FFF2-40B4-BE49-F238E27FC236}">
                <a16:creationId xmlns:a16="http://schemas.microsoft.com/office/drawing/2014/main" id="{3420E0F0-E499-4ACC-B480-C9C637AA2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3887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60 mm</a:t>
            </a:r>
          </a:p>
          <a:p>
            <a:r>
              <a:rPr lang="sl-SI" altLang="sl-SI" sz="2400" b="1"/>
              <a:t>Mejna napaka:  0.0025 mm</a:t>
            </a:r>
          </a:p>
          <a:p>
            <a:r>
              <a:rPr lang="sl-SI" altLang="sl-SI" sz="2400" b="1"/>
              <a:t>Cena:  600€</a:t>
            </a: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C9F2726E-E592-40C2-9754-A9378583C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92150"/>
            <a:ext cx="1728788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jeZBesedilom 5">
            <a:extLst>
              <a:ext uri="{FF2B5EF4-FFF2-40B4-BE49-F238E27FC236}">
                <a16:creationId xmlns:a16="http://schemas.microsoft.com/office/drawing/2014/main" id="{DB504B37-D9B6-4C1E-959F-4EBB66D84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20713"/>
            <a:ext cx="43926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DIGITALNA MERILNA URA Z</a:t>
            </a:r>
          </a:p>
          <a:p>
            <a:r>
              <a:rPr lang="sl-SI" altLang="sl-SI" sz="2800" b="1"/>
              <a:t>PODATKOVNIM IZHODOM</a:t>
            </a:r>
          </a:p>
        </p:txBody>
      </p:sp>
      <p:pic>
        <p:nvPicPr>
          <p:cNvPr id="8197" name="Picture 3">
            <a:extLst>
              <a:ext uri="{FF2B5EF4-FFF2-40B4-BE49-F238E27FC236}">
                <a16:creationId xmlns:a16="http://schemas.microsoft.com/office/drawing/2014/main" id="{BEAD8A8A-2122-46C0-9137-3CAA12307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300663"/>
            <a:ext cx="288131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Pravokotnik 6">
            <a:extLst>
              <a:ext uri="{FF2B5EF4-FFF2-40B4-BE49-F238E27FC236}">
                <a16:creationId xmlns:a16="http://schemas.microsoft.com/office/drawing/2014/main" id="{F3453464-27D8-45E0-AB65-73403BF71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933825"/>
            <a:ext cx="4572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sl-SI" sz="2000" b="1"/>
              <a:t>Pri</a:t>
            </a:r>
            <a:r>
              <a:rPr lang="sl-SI" altLang="sl-SI" sz="2000" b="1"/>
              <a:t> vklopu nadzora tolerančnosti, </a:t>
            </a:r>
            <a:r>
              <a:rPr lang="it-IT" altLang="sl-SI" sz="2000" b="1"/>
              <a:t>se</a:t>
            </a:r>
          </a:p>
          <a:p>
            <a:r>
              <a:rPr lang="sl-SI" altLang="sl-SI" sz="2000" b="1"/>
              <a:t>pri prekoračitvi tolerančnih mej</a:t>
            </a:r>
          </a:p>
          <a:p>
            <a:r>
              <a:rPr lang="sl-SI" altLang="sl-SI" sz="2000" b="1"/>
              <a:t>zaslon samodejno preklopi iz</a:t>
            </a:r>
          </a:p>
          <a:p>
            <a:r>
              <a:rPr lang="sl-SI" altLang="sl-SI" sz="2000" b="1"/>
              <a:t>zelene osvetlitve na rdečo.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3">
            <a:extLst>
              <a:ext uri="{FF2B5EF4-FFF2-40B4-BE49-F238E27FC236}">
                <a16:creationId xmlns:a16="http://schemas.microsoft.com/office/drawing/2014/main" id="{B695F01A-C80A-4DA4-809A-6DDB8AC79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488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/>
              <a:t>DIGITALNA MERILNA URA ZA MERJENJE DEBELIN</a:t>
            </a:r>
          </a:p>
        </p:txBody>
      </p:sp>
      <p:sp>
        <p:nvSpPr>
          <p:cNvPr id="9219" name="PoljeZBesedilom 7">
            <a:extLst>
              <a:ext uri="{FF2B5EF4-FFF2-40B4-BE49-F238E27FC236}">
                <a16:creationId xmlns:a16="http://schemas.microsoft.com/office/drawing/2014/main" id="{FC05E21B-2FF7-4EA2-B3BE-C0A36792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39592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10 mm</a:t>
            </a:r>
          </a:p>
          <a:p>
            <a:r>
              <a:rPr lang="sl-SI" altLang="sl-SI" sz="2400" b="1"/>
              <a:t>Mejna napaka:  0.02 mm</a:t>
            </a:r>
          </a:p>
          <a:p>
            <a:r>
              <a:rPr lang="sl-SI" altLang="sl-SI" sz="2400" b="1"/>
              <a:t>Cena:  400€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6E53CD8A-BDF7-4180-9993-EEEDA1420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700213"/>
            <a:ext cx="331152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ljeZBesedilom 7">
            <a:extLst>
              <a:ext uri="{FF2B5EF4-FFF2-40B4-BE49-F238E27FC236}">
                <a16:creationId xmlns:a16="http://schemas.microsoft.com/office/drawing/2014/main" id="{458D4B0A-423D-4E62-93C6-436B5D3E4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35988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 b="1"/>
              <a:t>Merilno območje: 12 mm</a:t>
            </a:r>
          </a:p>
          <a:p>
            <a:r>
              <a:rPr lang="sl-SI" altLang="sl-SI" sz="2400" b="1"/>
              <a:t>Mejna napaka:  0.01 mm</a:t>
            </a:r>
          </a:p>
          <a:p>
            <a:r>
              <a:rPr lang="sl-SI" altLang="sl-SI" sz="2400" b="1"/>
              <a:t>Cena:  100€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1187D85F-D2A5-4725-ABB1-8DE4C7D4B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276475"/>
            <a:ext cx="4176712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Bodoni MT</vt:lpstr>
      <vt:lpstr>Calibri</vt:lpstr>
      <vt:lpstr>Officeova tema</vt:lpstr>
      <vt:lpstr>MERILNE URE</vt:lpstr>
      <vt:lpstr>OPIS</vt:lpstr>
      <vt:lpstr>MERILNA NAPAKA</vt:lpstr>
      <vt:lpstr>VRSTE MERILNIH 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2019-05-30T09:18:26Z</dcterms:created>
  <dcterms:modified xsi:type="dcterms:W3CDTF">2019-05-30T09:18:27Z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