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8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670" autoAdjust="0"/>
  </p:normalViewPr>
  <p:slideViewPr>
    <p:cSldViewPr>
      <p:cViewPr varScale="1">
        <p:scale>
          <a:sx n="106" d="100"/>
          <a:sy n="106" d="100"/>
        </p:scale>
        <p:origin x="16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EBDB-830D-448D-8F45-3E2D21A07AE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A365610A-05F6-493B-BFAE-DD60854AAB7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B24FA448-693E-4637-BB96-3E28AB2D2AB4}"/>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3AC5BD68-5927-464B-9E0C-AA96C51D556B}"/>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2BBAE5DB-3BDE-4E3C-A430-44AA1C47EA28}"/>
              </a:ext>
            </a:extLst>
          </p:cNvPr>
          <p:cNvSpPr>
            <a:spLocks noGrp="1"/>
          </p:cNvSpPr>
          <p:nvPr>
            <p:ph type="sldNum" sz="quarter" idx="12"/>
          </p:nvPr>
        </p:nvSpPr>
        <p:spPr/>
        <p:txBody>
          <a:bodyPr/>
          <a:lstStyle>
            <a:lvl1pPr>
              <a:defRPr/>
            </a:lvl1pPr>
          </a:lstStyle>
          <a:p>
            <a:fld id="{923202EA-C9FF-4339-B2D5-57A144717D40}" type="slidenum">
              <a:rPr lang="en-US" altLang="sl-SI"/>
              <a:pPr/>
              <a:t>‹#›</a:t>
            </a:fld>
            <a:endParaRPr lang="en-US" altLang="sl-SI"/>
          </a:p>
        </p:txBody>
      </p:sp>
    </p:spTree>
    <p:extLst>
      <p:ext uri="{BB962C8B-B14F-4D97-AF65-F5344CB8AC3E}">
        <p14:creationId xmlns:p14="http://schemas.microsoft.com/office/powerpoint/2010/main" val="49408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9C0B-F8DC-4B23-A5D6-974F47FE148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9614B23-E0A9-4EE9-BDD7-56168AF3F5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CC62382-6C4E-48F5-A19B-507264824F91}"/>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5F00A825-9111-44DD-9E90-07D62DFA333F}"/>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6480794C-A473-48D2-B7FD-CAD47E693063}"/>
              </a:ext>
            </a:extLst>
          </p:cNvPr>
          <p:cNvSpPr>
            <a:spLocks noGrp="1"/>
          </p:cNvSpPr>
          <p:nvPr>
            <p:ph type="sldNum" sz="quarter" idx="12"/>
          </p:nvPr>
        </p:nvSpPr>
        <p:spPr/>
        <p:txBody>
          <a:bodyPr/>
          <a:lstStyle>
            <a:lvl1pPr>
              <a:defRPr/>
            </a:lvl1pPr>
          </a:lstStyle>
          <a:p>
            <a:fld id="{E2335529-7189-4FC7-9B8E-00F56CFBB1F7}" type="slidenum">
              <a:rPr lang="en-US" altLang="sl-SI"/>
              <a:pPr/>
              <a:t>‹#›</a:t>
            </a:fld>
            <a:endParaRPr lang="en-US" altLang="sl-SI"/>
          </a:p>
        </p:txBody>
      </p:sp>
    </p:spTree>
    <p:extLst>
      <p:ext uri="{BB962C8B-B14F-4D97-AF65-F5344CB8AC3E}">
        <p14:creationId xmlns:p14="http://schemas.microsoft.com/office/powerpoint/2010/main" val="346236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58714B-A405-4558-87C6-29D98295699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418167D-032E-41ED-9904-30E4A96E401D}"/>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E7EB755-CC63-4CF4-A0AA-BC383DE676B7}"/>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7CEABE75-1C76-4A2E-B272-DCA442ADF923}"/>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A5D0D9AD-BA94-48D7-9CCF-74F912883019}"/>
              </a:ext>
            </a:extLst>
          </p:cNvPr>
          <p:cNvSpPr>
            <a:spLocks noGrp="1"/>
          </p:cNvSpPr>
          <p:nvPr>
            <p:ph type="sldNum" sz="quarter" idx="12"/>
          </p:nvPr>
        </p:nvSpPr>
        <p:spPr/>
        <p:txBody>
          <a:bodyPr/>
          <a:lstStyle>
            <a:lvl1pPr>
              <a:defRPr/>
            </a:lvl1pPr>
          </a:lstStyle>
          <a:p>
            <a:fld id="{FF6E124A-6CC4-4A22-AD90-3997C22628EB}" type="slidenum">
              <a:rPr lang="en-US" altLang="sl-SI"/>
              <a:pPr/>
              <a:t>‹#›</a:t>
            </a:fld>
            <a:endParaRPr lang="en-US" altLang="sl-SI"/>
          </a:p>
        </p:txBody>
      </p:sp>
    </p:spTree>
    <p:extLst>
      <p:ext uri="{BB962C8B-B14F-4D97-AF65-F5344CB8AC3E}">
        <p14:creationId xmlns:p14="http://schemas.microsoft.com/office/powerpoint/2010/main" val="34470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F679-BADC-4C4D-B6A1-439556FFF0DC}"/>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A1C9D3A-82BC-452D-8C2A-69032DD4AE7F}"/>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07AEB81E-7DE2-4E3F-A4AC-E54A367D6F4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F9AD438F-023C-4EF7-8D5D-28F20EC8F981}"/>
              </a:ext>
            </a:extLst>
          </p:cNvPr>
          <p:cNvSpPr>
            <a:spLocks noGrp="1"/>
          </p:cNvSpPr>
          <p:nvPr>
            <p:ph type="dt" sz="half" idx="10"/>
          </p:nvPr>
        </p:nvSpPr>
        <p:spPr>
          <a:xfrm>
            <a:off x="457200" y="6245225"/>
            <a:ext cx="2133600" cy="476250"/>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FADCCC50-F3F1-4A27-92D8-14C4C406C7C0}"/>
              </a:ext>
            </a:extLst>
          </p:cNvPr>
          <p:cNvSpPr>
            <a:spLocks noGrp="1"/>
          </p:cNvSpPr>
          <p:nvPr>
            <p:ph type="ftr" sz="quarter" idx="11"/>
          </p:nvPr>
        </p:nvSpPr>
        <p:spPr>
          <a:xfrm>
            <a:off x="3124200" y="6245225"/>
            <a:ext cx="2895600" cy="476250"/>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18949756-B420-4C42-8E1C-1DB6510438B9}"/>
              </a:ext>
            </a:extLst>
          </p:cNvPr>
          <p:cNvSpPr>
            <a:spLocks noGrp="1"/>
          </p:cNvSpPr>
          <p:nvPr>
            <p:ph type="sldNum" sz="quarter" idx="12"/>
          </p:nvPr>
        </p:nvSpPr>
        <p:spPr>
          <a:xfrm>
            <a:off x="6553200" y="6245225"/>
            <a:ext cx="2133600" cy="476250"/>
          </a:xfrm>
        </p:spPr>
        <p:txBody>
          <a:bodyPr/>
          <a:lstStyle>
            <a:lvl1pPr>
              <a:defRPr/>
            </a:lvl1pPr>
          </a:lstStyle>
          <a:p>
            <a:fld id="{5AAF5AE7-5577-4823-93F3-EC4C10692BE5}" type="slidenum">
              <a:rPr lang="en-US" altLang="sl-SI"/>
              <a:pPr/>
              <a:t>‹#›</a:t>
            </a:fld>
            <a:endParaRPr lang="en-US" altLang="sl-SI"/>
          </a:p>
        </p:txBody>
      </p:sp>
    </p:spTree>
    <p:extLst>
      <p:ext uri="{BB962C8B-B14F-4D97-AF65-F5344CB8AC3E}">
        <p14:creationId xmlns:p14="http://schemas.microsoft.com/office/powerpoint/2010/main" val="224956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6536-2A70-44BA-A971-B975F48EA1A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FAD7069-D113-4FA4-8084-B80D8C6B78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9076C87-FB29-4778-B05D-2512BCD4A14B}"/>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4D8DC6B9-E1CF-43C3-AC37-CB737ED68708}"/>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82C8E9C4-86BE-4A61-B890-3C1516309C14}"/>
              </a:ext>
            </a:extLst>
          </p:cNvPr>
          <p:cNvSpPr>
            <a:spLocks noGrp="1"/>
          </p:cNvSpPr>
          <p:nvPr>
            <p:ph type="sldNum" sz="quarter" idx="12"/>
          </p:nvPr>
        </p:nvSpPr>
        <p:spPr/>
        <p:txBody>
          <a:bodyPr/>
          <a:lstStyle>
            <a:lvl1pPr>
              <a:defRPr/>
            </a:lvl1pPr>
          </a:lstStyle>
          <a:p>
            <a:fld id="{D364E9B9-2492-45D1-9FB1-958F50F27AA0}" type="slidenum">
              <a:rPr lang="en-US" altLang="sl-SI"/>
              <a:pPr/>
              <a:t>‹#›</a:t>
            </a:fld>
            <a:endParaRPr lang="en-US" altLang="sl-SI"/>
          </a:p>
        </p:txBody>
      </p:sp>
    </p:spTree>
    <p:extLst>
      <p:ext uri="{BB962C8B-B14F-4D97-AF65-F5344CB8AC3E}">
        <p14:creationId xmlns:p14="http://schemas.microsoft.com/office/powerpoint/2010/main" val="242260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8EA35-531A-4406-B6A5-9DF775D05EF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7F6A5944-1FD9-49AC-AE76-297517BE88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F016B18-2FB3-470C-9156-09DC5FECF925}"/>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30C5A274-0A82-4CAB-B127-D5384157DBE9}"/>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5F910BED-C2CC-43E5-9879-C2C76A836920}"/>
              </a:ext>
            </a:extLst>
          </p:cNvPr>
          <p:cNvSpPr>
            <a:spLocks noGrp="1"/>
          </p:cNvSpPr>
          <p:nvPr>
            <p:ph type="sldNum" sz="quarter" idx="12"/>
          </p:nvPr>
        </p:nvSpPr>
        <p:spPr/>
        <p:txBody>
          <a:bodyPr/>
          <a:lstStyle>
            <a:lvl1pPr>
              <a:defRPr/>
            </a:lvl1pPr>
          </a:lstStyle>
          <a:p>
            <a:fld id="{F41D1D38-B8F7-4E24-B3EC-3F7D8B9415DD}" type="slidenum">
              <a:rPr lang="en-US" altLang="sl-SI"/>
              <a:pPr/>
              <a:t>‹#›</a:t>
            </a:fld>
            <a:endParaRPr lang="en-US" altLang="sl-SI"/>
          </a:p>
        </p:txBody>
      </p:sp>
    </p:spTree>
    <p:extLst>
      <p:ext uri="{BB962C8B-B14F-4D97-AF65-F5344CB8AC3E}">
        <p14:creationId xmlns:p14="http://schemas.microsoft.com/office/powerpoint/2010/main" val="377943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DDE6-05E0-4E64-9D83-FECB4DBAB09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9706EE9-6105-4EE4-ACDA-E67B97945FB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06D4FD6-E4E2-4126-BC54-61B373186B4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CD214E5B-D520-4326-9253-509FD4858877}"/>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ACA4E511-2A99-4FBA-8DC3-941F2A92762D}"/>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01476C25-010E-4794-AF7D-8BEC054C903A}"/>
              </a:ext>
            </a:extLst>
          </p:cNvPr>
          <p:cNvSpPr>
            <a:spLocks noGrp="1"/>
          </p:cNvSpPr>
          <p:nvPr>
            <p:ph type="sldNum" sz="quarter" idx="12"/>
          </p:nvPr>
        </p:nvSpPr>
        <p:spPr/>
        <p:txBody>
          <a:bodyPr/>
          <a:lstStyle>
            <a:lvl1pPr>
              <a:defRPr/>
            </a:lvl1pPr>
          </a:lstStyle>
          <a:p>
            <a:fld id="{DACCEF64-A00C-4CC6-97A4-FFD7A2E107D1}" type="slidenum">
              <a:rPr lang="en-US" altLang="sl-SI"/>
              <a:pPr/>
              <a:t>‹#›</a:t>
            </a:fld>
            <a:endParaRPr lang="en-US" altLang="sl-SI"/>
          </a:p>
        </p:txBody>
      </p:sp>
    </p:spTree>
    <p:extLst>
      <p:ext uri="{BB962C8B-B14F-4D97-AF65-F5344CB8AC3E}">
        <p14:creationId xmlns:p14="http://schemas.microsoft.com/office/powerpoint/2010/main" val="384328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2727-DF24-4ABC-8C55-FA20E67E5CB3}"/>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0A554185-74E8-4FB8-ACB9-6D748588A3E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5826BC-404E-4FED-B98B-CBAE2434296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16ABF72-014E-4971-9FC2-6AB9B01083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1EE41-1DBD-448A-96C9-3A081CCAD2C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D49FF941-3618-4D12-99DC-BB7A9ED325B7}"/>
              </a:ext>
            </a:extLst>
          </p:cNvPr>
          <p:cNvSpPr>
            <a:spLocks noGrp="1"/>
          </p:cNvSpPr>
          <p:nvPr>
            <p:ph type="dt" sz="half" idx="10"/>
          </p:nvPr>
        </p:nvSpPr>
        <p:spPr/>
        <p:txBody>
          <a:bodyPr/>
          <a:lstStyle>
            <a:lvl1pPr>
              <a:defRPr/>
            </a:lvl1pPr>
          </a:lstStyle>
          <a:p>
            <a:endParaRPr lang="en-US" altLang="sl-SI"/>
          </a:p>
        </p:txBody>
      </p:sp>
      <p:sp>
        <p:nvSpPr>
          <p:cNvPr id="8" name="Footer Placeholder 7">
            <a:extLst>
              <a:ext uri="{FF2B5EF4-FFF2-40B4-BE49-F238E27FC236}">
                <a16:creationId xmlns:a16="http://schemas.microsoft.com/office/drawing/2014/main" id="{3B8F6C87-1B91-4BE6-9E27-7331806BBB55}"/>
              </a:ext>
            </a:extLst>
          </p:cNvPr>
          <p:cNvSpPr>
            <a:spLocks noGrp="1"/>
          </p:cNvSpPr>
          <p:nvPr>
            <p:ph type="ftr" sz="quarter" idx="11"/>
          </p:nvPr>
        </p:nvSpPr>
        <p:spPr/>
        <p:txBody>
          <a:bodyPr/>
          <a:lstStyle>
            <a:lvl1pPr>
              <a:defRPr/>
            </a:lvl1pPr>
          </a:lstStyle>
          <a:p>
            <a:endParaRPr lang="en-US" altLang="sl-SI"/>
          </a:p>
        </p:txBody>
      </p:sp>
      <p:sp>
        <p:nvSpPr>
          <p:cNvPr id="9" name="Slide Number Placeholder 8">
            <a:extLst>
              <a:ext uri="{FF2B5EF4-FFF2-40B4-BE49-F238E27FC236}">
                <a16:creationId xmlns:a16="http://schemas.microsoft.com/office/drawing/2014/main" id="{D130C8BB-E692-49AC-AF6C-5EF15DC1A2B8}"/>
              </a:ext>
            </a:extLst>
          </p:cNvPr>
          <p:cNvSpPr>
            <a:spLocks noGrp="1"/>
          </p:cNvSpPr>
          <p:nvPr>
            <p:ph type="sldNum" sz="quarter" idx="12"/>
          </p:nvPr>
        </p:nvSpPr>
        <p:spPr/>
        <p:txBody>
          <a:bodyPr/>
          <a:lstStyle>
            <a:lvl1pPr>
              <a:defRPr/>
            </a:lvl1pPr>
          </a:lstStyle>
          <a:p>
            <a:fld id="{9F7EE2D7-3FDC-44E0-A970-CE740FE75DCF}" type="slidenum">
              <a:rPr lang="en-US" altLang="sl-SI"/>
              <a:pPr/>
              <a:t>‹#›</a:t>
            </a:fld>
            <a:endParaRPr lang="en-US" altLang="sl-SI"/>
          </a:p>
        </p:txBody>
      </p:sp>
    </p:spTree>
    <p:extLst>
      <p:ext uri="{BB962C8B-B14F-4D97-AF65-F5344CB8AC3E}">
        <p14:creationId xmlns:p14="http://schemas.microsoft.com/office/powerpoint/2010/main" val="180551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FBC2-B7E9-4608-9536-4989B0511E5B}"/>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F17F487A-AD5F-4A7B-BAAF-8F1C6E51ED46}"/>
              </a:ext>
            </a:extLst>
          </p:cNvPr>
          <p:cNvSpPr>
            <a:spLocks noGrp="1"/>
          </p:cNvSpPr>
          <p:nvPr>
            <p:ph type="dt" sz="half" idx="10"/>
          </p:nvPr>
        </p:nvSpPr>
        <p:spPr/>
        <p:txBody>
          <a:bodyPr/>
          <a:lstStyle>
            <a:lvl1pPr>
              <a:defRPr/>
            </a:lvl1pPr>
          </a:lstStyle>
          <a:p>
            <a:endParaRPr lang="en-US" altLang="sl-SI"/>
          </a:p>
        </p:txBody>
      </p:sp>
      <p:sp>
        <p:nvSpPr>
          <p:cNvPr id="4" name="Footer Placeholder 3">
            <a:extLst>
              <a:ext uri="{FF2B5EF4-FFF2-40B4-BE49-F238E27FC236}">
                <a16:creationId xmlns:a16="http://schemas.microsoft.com/office/drawing/2014/main" id="{95A718FE-277F-40C5-BE7F-F3F1ED68F77B}"/>
              </a:ext>
            </a:extLst>
          </p:cNvPr>
          <p:cNvSpPr>
            <a:spLocks noGrp="1"/>
          </p:cNvSpPr>
          <p:nvPr>
            <p:ph type="ftr" sz="quarter" idx="11"/>
          </p:nvPr>
        </p:nvSpPr>
        <p:spPr/>
        <p:txBody>
          <a:bodyPr/>
          <a:lstStyle>
            <a:lvl1pPr>
              <a:defRPr/>
            </a:lvl1pPr>
          </a:lstStyle>
          <a:p>
            <a:endParaRPr lang="en-US" altLang="sl-SI"/>
          </a:p>
        </p:txBody>
      </p:sp>
      <p:sp>
        <p:nvSpPr>
          <p:cNvPr id="5" name="Slide Number Placeholder 4">
            <a:extLst>
              <a:ext uri="{FF2B5EF4-FFF2-40B4-BE49-F238E27FC236}">
                <a16:creationId xmlns:a16="http://schemas.microsoft.com/office/drawing/2014/main" id="{791BBE10-1518-4690-8D74-0D50E818CD65}"/>
              </a:ext>
            </a:extLst>
          </p:cNvPr>
          <p:cNvSpPr>
            <a:spLocks noGrp="1"/>
          </p:cNvSpPr>
          <p:nvPr>
            <p:ph type="sldNum" sz="quarter" idx="12"/>
          </p:nvPr>
        </p:nvSpPr>
        <p:spPr/>
        <p:txBody>
          <a:bodyPr/>
          <a:lstStyle>
            <a:lvl1pPr>
              <a:defRPr/>
            </a:lvl1pPr>
          </a:lstStyle>
          <a:p>
            <a:fld id="{8D582161-8613-4365-919E-7C67D2A69046}" type="slidenum">
              <a:rPr lang="en-US" altLang="sl-SI"/>
              <a:pPr/>
              <a:t>‹#›</a:t>
            </a:fld>
            <a:endParaRPr lang="en-US" altLang="sl-SI"/>
          </a:p>
        </p:txBody>
      </p:sp>
    </p:spTree>
    <p:extLst>
      <p:ext uri="{BB962C8B-B14F-4D97-AF65-F5344CB8AC3E}">
        <p14:creationId xmlns:p14="http://schemas.microsoft.com/office/powerpoint/2010/main" val="16556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11962-D180-475A-8BA8-02DF1BBE32A1}"/>
              </a:ext>
            </a:extLst>
          </p:cNvPr>
          <p:cNvSpPr>
            <a:spLocks noGrp="1"/>
          </p:cNvSpPr>
          <p:nvPr>
            <p:ph type="dt" sz="half" idx="10"/>
          </p:nvPr>
        </p:nvSpPr>
        <p:spPr/>
        <p:txBody>
          <a:bodyPr/>
          <a:lstStyle>
            <a:lvl1pPr>
              <a:defRPr/>
            </a:lvl1pPr>
          </a:lstStyle>
          <a:p>
            <a:endParaRPr lang="en-US" altLang="sl-SI"/>
          </a:p>
        </p:txBody>
      </p:sp>
      <p:sp>
        <p:nvSpPr>
          <p:cNvPr id="3" name="Footer Placeholder 2">
            <a:extLst>
              <a:ext uri="{FF2B5EF4-FFF2-40B4-BE49-F238E27FC236}">
                <a16:creationId xmlns:a16="http://schemas.microsoft.com/office/drawing/2014/main" id="{473D20B0-3AC6-4B74-B9C0-8C629FAFC1F9}"/>
              </a:ext>
            </a:extLst>
          </p:cNvPr>
          <p:cNvSpPr>
            <a:spLocks noGrp="1"/>
          </p:cNvSpPr>
          <p:nvPr>
            <p:ph type="ftr" sz="quarter" idx="11"/>
          </p:nvPr>
        </p:nvSpPr>
        <p:spPr/>
        <p:txBody>
          <a:bodyPr/>
          <a:lstStyle>
            <a:lvl1pPr>
              <a:defRPr/>
            </a:lvl1pPr>
          </a:lstStyle>
          <a:p>
            <a:endParaRPr lang="en-US" altLang="sl-SI"/>
          </a:p>
        </p:txBody>
      </p:sp>
      <p:sp>
        <p:nvSpPr>
          <p:cNvPr id="4" name="Slide Number Placeholder 3">
            <a:extLst>
              <a:ext uri="{FF2B5EF4-FFF2-40B4-BE49-F238E27FC236}">
                <a16:creationId xmlns:a16="http://schemas.microsoft.com/office/drawing/2014/main" id="{ED21B38F-33A8-40BA-8B05-E79D42C7BD27}"/>
              </a:ext>
            </a:extLst>
          </p:cNvPr>
          <p:cNvSpPr>
            <a:spLocks noGrp="1"/>
          </p:cNvSpPr>
          <p:nvPr>
            <p:ph type="sldNum" sz="quarter" idx="12"/>
          </p:nvPr>
        </p:nvSpPr>
        <p:spPr/>
        <p:txBody>
          <a:bodyPr/>
          <a:lstStyle>
            <a:lvl1pPr>
              <a:defRPr/>
            </a:lvl1pPr>
          </a:lstStyle>
          <a:p>
            <a:fld id="{4B8FF170-8322-441A-82A6-182DF74BDCA9}" type="slidenum">
              <a:rPr lang="en-US" altLang="sl-SI"/>
              <a:pPr/>
              <a:t>‹#›</a:t>
            </a:fld>
            <a:endParaRPr lang="en-US" altLang="sl-SI"/>
          </a:p>
        </p:txBody>
      </p:sp>
    </p:spTree>
    <p:extLst>
      <p:ext uri="{BB962C8B-B14F-4D97-AF65-F5344CB8AC3E}">
        <p14:creationId xmlns:p14="http://schemas.microsoft.com/office/powerpoint/2010/main" val="44861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3687A-7615-455A-AD75-7BD099C8CB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96A2D25-B94C-4A28-A0B0-B4CE58FDDDD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35A3D7BD-7F28-4BD1-AFB5-90409EC7ED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167AB-FA44-440F-BEBA-8E2136869A57}"/>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BDB74C52-B8E2-44F8-959C-CF6740903065}"/>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3FB05CF1-B86C-4A45-9226-05DE4217002F}"/>
              </a:ext>
            </a:extLst>
          </p:cNvPr>
          <p:cNvSpPr>
            <a:spLocks noGrp="1"/>
          </p:cNvSpPr>
          <p:nvPr>
            <p:ph type="sldNum" sz="quarter" idx="12"/>
          </p:nvPr>
        </p:nvSpPr>
        <p:spPr/>
        <p:txBody>
          <a:bodyPr/>
          <a:lstStyle>
            <a:lvl1pPr>
              <a:defRPr/>
            </a:lvl1pPr>
          </a:lstStyle>
          <a:p>
            <a:fld id="{201FABD8-F101-46A8-923C-8C2A7D13EFC2}" type="slidenum">
              <a:rPr lang="en-US" altLang="sl-SI"/>
              <a:pPr/>
              <a:t>‹#›</a:t>
            </a:fld>
            <a:endParaRPr lang="en-US" altLang="sl-SI"/>
          </a:p>
        </p:txBody>
      </p:sp>
    </p:spTree>
    <p:extLst>
      <p:ext uri="{BB962C8B-B14F-4D97-AF65-F5344CB8AC3E}">
        <p14:creationId xmlns:p14="http://schemas.microsoft.com/office/powerpoint/2010/main" val="178877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A002-B088-4478-9C5D-9DB486B04C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410FA47A-FC69-4D81-99EE-810F4172776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B07DE5C9-D99F-4781-9018-13A934BFBE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AFE446-D52A-4731-9B05-E8D2ADD7EF3A}"/>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D04F923A-2768-4134-84F1-395F3BE0ABA6}"/>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68B91DC1-0CA7-4732-A7DB-914A1BCB9CE5}"/>
              </a:ext>
            </a:extLst>
          </p:cNvPr>
          <p:cNvSpPr>
            <a:spLocks noGrp="1"/>
          </p:cNvSpPr>
          <p:nvPr>
            <p:ph type="sldNum" sz="quarter" idx="12"/>
          </p:nvPr>
        </p:nvSpPr>
        <p:spPr/>
        <p:txBody>
          <a:bodyPr/>
          <a:lstStyle>
            <a:lvl1pPr>
              <a:defRPr/>
            </a:lvl1pPr>
          </a:lstStyle>
          <a:p>
            <a:fld id="{0DC2B14F-5609-4CF0-AD92-CE01C931A64E}" type="slidenum">
              <a:rPr lang="en-US" altLang="sl-SI"/>
              <a:pPr/>
              <a:t>‹#›</a:t>
            </a:fld>
            <a:endParaRPr lang="en-US" altLang="sl-SI"/>
          </a:p>
        </p:txBody>
      </p:sp>
    </p:spTree>
    <p:extLst>
      <p:ext uri="{BB962C8B-B14F-4D97-AF65-F5344CB8AC3E}">
        <p14:creationId xmlns:p14="http://schemas.microsoft.com/office/powerpoint/2010/main" val="162774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9D3C73-EACA-4DA7-97B0-03CA6BEF098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a:t>Kliknite, če želite urediti slog naslova matrice</a:t>
            </a:r>
          </a:p>
        </p:txBody>
      </p:sp>
      <p:sp>
        <p:nvSpPr>
          <p:cNvPr id="1027" name="Rectangle 3">
            <a:extLst>
              <a:ext uri="{FF2B5EF4-FFF2-40B4-BE49-F238E27FC236}">
                <a16:creationId xmlns:a16="http://schemas.microsoft.com/office/drawing/2014/main" id="{074E1DA6-E282-4C9A-8691-4F981196D8A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a:t>Kliknite, če želite urediti sloge besedila matrice</a:t>
            </a:r>
          </a:p>
          <a:p>
            <a:pPr lvl="1"/>
            <a:r>
              <a:rPr lang="en-US" altLang="sl-SI"/>
              <a:t>Druga raven</a:t>
            </a:r>
          </a:p>
          <a:p>
            <a:pPr lvl="2"/>
            <a:r>
              <a:rPr lang="en-US" altLang="sl-SI"/>
              <a:t>Tretja raven</a:t>
            </a:r>
          </a:p>
          <a:p>
            <a:pPr lvl="3"/>
            <a:r>
              <a:rPr lang="en-US" altLang="sl-SI"/>
              <a:t>Četrta raven</a:t>
            </a:r>
          </a:p>
          <a:p>
            <a:pPr lvl="4"/>
            <a:r>
              <a:rPr lang="en-US" altLang="sl-SI"/>
              <a:t>Peta raven</a:t>
            </a:r>
          </a:p>
        </p:txBody>
      </p:sp>
      <p:sp>
        <p:nvSpPr>
          <p:cNvPr id="1028" name="Rectangle 4">
            <a:extLst>
              <a:ext uri="{FF2B5EF4-FFF2-40B4-BE49-F238E27FC236}">
                <a16:creationId xmlns:a16="http://schemas.microsoft.com/office/drawing/2014/main" id="{20C22010-4D25-4924-9B82-9ADB3096F21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sl-SI"/>
          </a:p>
        </p:txBody>
      </p:sp>
      <p:sp>
        <p:nvSpPr>
          <p:cNvPr id="1029" name="Rectangle 5">
            <a:extLst>
              <a:ext uri="{FF2B5EF4-FFF2-40B4-BE49-F238E27FC236}">
                <a16:creationId xmlns:a16="http://schemas.microsoft.com/office/drawing/2014/main" id="{63D22750-532F-429B-AD35-7B52FD71FAC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sl-SI"/>
          </a:p>
        </p:txBody>
      </p:sp>
      <p:sp>
        <p:nvSpPr>
          <p:cNvPr id="1030" name="Rectangle 6">
            <a:extLst>
              <a:ext uri="{FF2B5EF4-FFF2-40B4-BE49-F238E27FC236}">
                <a16:creationId xmlns:a16="http://schemas.microsoft.com/office/drawing/2014/main" id="{667DC482-31DD-4CC8-B027-2C48E25EADD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BCC4D31-9160-4941-9F8D-E8AF0FF7508D}"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n.wikipedia.org/wiki/File:Flag_of_Catalonia.sv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red2000.com/spain/region/r-catal.html" TargetMode="External"/><Relationship Id="rId2" Type="http://schemas.openxmlformats.org/officeDocument/2006/relationships/hyperlink" Target="http://en.wikipedia.org/wiki/Catalon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5D25CE6-9C0B-45AE-968F-495A3055373E}"/>
              </a:ext>
            </a:extLst>
          </p:cNvPr>
          <p:cNvSpPr>
            <a:spLocks noGrp="1" noChangeArrowheads="1"/>
          </p:cNvSpPr>
          <p:nvPr>
            <p:ph type="ctrTitle" idx="4294967295"/>
          </p:nvPr>
        </p:nvSpPr>
        <p:spPr>
          <a:xfrm>
            <a:off x="533400" y="609600"/>
            <a:ext cx="7772400" cy="1470025"/>
          </a:xfrm>
        </p:spPr>
        <p:txBody>
          <a:bodyPr/>
          <a:lstStyle/>
          <a:p>
            <a:r>
              <a:rPr lang="sl-SI" altLang="sl-SI" b="1" i="1">
                <a:latin typeface="Arial Black" panose="020B0A04020102020204" pitchFamily="34" charset="0"/>
              </a:rPr>
              <a:t>Catalunya</a:t>
            </a:r>
            <a:endParaRPr lang="en-US" altLang="sl-SI" b="1" i="1">
              <a:latin typeface="Arial Black" panose="020B0A04020102020204" pitchFamily="34" charset="0"/>
            </a:endParaRPr>
          </a:p>
        </p:txBody>
      </p:sp>
      <p:pic>
        <p:nvPicPr>
          <p:cNvPr id="2053" name="Picture 5" descr="Flag of Catalonia">
            <a:hlinkClick r:id="rId2" tooltip="Flag of Catalonia"/>
            <a:extLst>
              <a:ext uri="{FF2B5EF4-FFF2-40B4-BE49-F238E27FC236}">
                <a16:creationId xmlns:a16="http://schemas.microsoft.com/office/drawing/2014/main" id="{E9C28837-C498-40B6-8D8A-0F388CDB0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14600"/>
            <a:ext cx="3733800" cy="24971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D153778-8C5D-409E-8043-46C1148C7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514600"/>
            <a:ext cx="1676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5" name="Rectangle 7">
            <a:extLst>
              <a:ext uri="{FF2B5EF4-FFF2-40B4-BE49-F238E27FC236}">
                <a16:creationId xmlns:a16="http://schemas.microsoft.com/office/drawing/2014/main" id="{125860A9-A35F-4CFF-BA2C-240E7DE36B7D}"/>
              </a:ext>
            </a:extLst>
          </p:cNvPr>
          <p:cNvSpPr>
            <a:spLocks noChangeArrowheads="1"/>
          </p:cNvSpPr>
          <p:nvPr/>
        </p:nvSpPr>
        <p:spPr bwMode="auto">
          <a:xfrm>
            <a:off x="2209800" y="5486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sl-SI" altLang="sl-S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4EDF6FC-E67F-4534-A682-52A9A37718F9}"/>
              </a:ext>
            </a:extLst>
          </p:cNvPr>
          <p:cNvSpPr>
            <a:spLocks noGrp="1" noChangeArrowheads="1"/>
          </p:cNvSpPr>
          <p:nvPr>
            <p:ph type="title"/>
          </p:nvPr>
        </p:nvSpPr>
        <p:spPr/>
        <p:txBody>
          <a:bodyPr/>
          <a:lstStyle/>
          <a:p>
            <a:r>
              <a:rPr lang="sl-SI" altLang="sl-SI"/>
              <a:t>famous Catalan scientists</a:t>
            </a:r>
            <a:endParaRPr lang="en-US" altLang="sl-SI"/>
          </a:p>
        </p:txBody>
      </p:sp>
      <p:pic>
        <p:nvPicPr>
          <p:cNvPr id="16387" name="Picture 3">
            <a:extLst>
              <a:ext uri="{FF2B5EF4-FFF2-40B4-BE49-F238E27FC236}">
                <a16:creationId xmlns:a16="http://schemas.microsoft.com/office/drawing/2014/main" id="{EE61563A-E52B-4CBB-A5CC-B071C6AEF4F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524000"/>
            <a:ext cx="1981200" cy="1927225"/>
          </a:xfrm>
        </p:spPr>
      </p:pic>
      <p:sp>
        <p:nvSpPr>
          <p:cNvPr id="16388" name="Rectangle 4">
            <a:extLst>
              <a:ext uri="{FF2B5EF4-FFF2-40B4-BE49-F238E27FC236}">
                <a16:creationId xmlns:a16="http://schemas.microsoft.com/office/drawing/2014/main" id="{77BA20E4-6349-4BA0-BB9D-6C9E6B2FF400}"/>
              </a:ext>
            </a:extLst>
          </p:cNvPr>
          <p:cNvSpPr>
            <a:spLocks noChangeArrowheads="1"/>
          </p:cNvSpPr>
          <p:nvPr/>
        </p:nvSpPr>
        <p:spPr bwMode="auto">
          <a:xfrm>
            <a:off x="0" y="3505200"/>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Narcís Monturiol</a:t>
            </a:r>
          </a:p>
        </p:txBody>
      </p:sp>
      <p:pic>
        <p:nvPicPr>
          <p:cNvPr id="16389" name="Picture 5">
            <a:extLst>
              <a:ext uri="{FF2B5EF4-FFF2-40B4-BE49-F238E27FC236}">
                <a16:creationId xmlns:a16="http://schemas.microsoft.com/office/drawing/2014/main" id="{F6B6635A-7644-47EE-98B1-4EC1E0300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478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Rectangle 7">
            <a:extLst>
              <a:ext uri="{FF2B5EF4-FFF2-40B4-BE49-F238E27FC236}">
                <a16:creationId xmlns:a16="http://schemas.microsoft.com/office/drawing/2014/main" id="{B1B626C7-BADB-4FAB-85DF-CBDD151E0A0C}"/>
              </a:ext>
            </a:extLst>
          </p:cNvPr>
          <p:cNvSpPr>
            <a:spLocks noChangeArrowheads="1"/>
          </p:cNvSpPr>
          <p:nvPr/>
        </p:nvSpPr>
        <p:spPr bwMode="auto">
          <a:xfrm>
            <a:off x="2209800" y="3505200"/>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José Comas y Solá</a:t>
            </a:r>
          </a:p>
        </p:txBody>
      </p:sp>
      <p:pic>
        <p:nvPicPr>
          <p:cNvPr id="16392" name="Picture 8">
            <a:extLst>
              <a:ext uri="{FF2B5EF4-FFF2-40B4-BE49-F238E27FC236}">
                <a16:creationId xmlns:a16="http://schemas.microsoft.com/office/drawing/2014/main" id="{866AD7D1-3402-47DC-9012-39344A2FD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7800"/>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3" name="Rectangle 9">
            <a:extLst>
              <a:ext uri="{FF2B5EF4-FFF2-40B4-BE49-F238E27FC236}">
                <a16:creationId xmlns:a16="http://schemas.microsoft.com/office/drawing/2014/main" id="{E26AB381-EB3B-42DE-A5D4-CC5581E7078E}"/>
              </a:ext>
            </a:extLst>
          </p:cNvPr>
          <p:cNvSpPr>
            <a:spLocks noChangeArrowheads="1"/>
          </p:cNvSpPr>
          <p:nvPr/>
        </p:nvSpPr>
        <p:spPr bwMode="auto">
          <a:xfrm>
            <a:off x="4800600" y="3581400"/>
            <a:ext cx="188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Eduard Fontserè</a:t>
            </a:r>
          </a:p>
        </p:txBody>
      </p:sp>
      <p:pic>
        <p:nvPicPr>
          <p:cNvPr id="16394" name="Picture 10">
            <a:extLst>
              <a:ext uri="{FF2B5EF4-FFF2-40B4-BE49-F238E27FC236}">
                <a16:creationId xmlns:a16="http://schemas.microsoft.com/office/drawing/2014/main" id="{8181E126-999E-4066-AC96-D6BB30A180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447800"/>
            <a:ext cx="1905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5" name="Rectangle 11">
            <a:extLst>
              <a:ext uri="{FF2B5EF4-FFF2-40B4-BE49-F238E27FC236}">
                <a16:creationId xmlns:a16="http://schemas.microsoft.com/office/drawing/2014/main" id="{319C6005-4011-4616-93B5-5AA3F6A3B862}"/>
              </a:ext>
            </a:extLst>
          </p:cNvPr>
          <p:cNvSpPr>
            <a:spLocks noChangeArrowheads="1"/>
          </p:cNvSpPr>
          <p:nvPr/>
        </p:nvSpPr>
        <p:spPr bwMode="auto">
          <a:xfrm>
            <a:off x="7010400" y="3581400"/>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Joan Oró</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C234645-3010-4738-A5BE-524F03669D35}"/>
              </a:ext>
            </a:extLst>
          </p:cNvPr>
          <p:cNvSpPr>
            <a:spLocks noGrp="1" noChangeArrowheads="1"/>
          </p:cNvSpPr>
          <p:nvPr>
            <p:ph type="title"/>
          </p:nvPr>
        </p:nvSpPr>
        <p:spPr/>
        <p:txBody>
          <a:bodyPr/>
          <a:lstStyle/>
          <a:p>
            <a:r>
              <a:rPr lang="sl-SI" altLang="sl-SI"/>
              <a:t>Painting</a:t>
            </a:r>
            <a:r>
              <a:rPr lang="en-US" altLang="sl-SI"/>
              <a:t> </a:t>
            </a:r>
          </a:p>
        </p:txBody>
      </p:sp>
      <p:sp>
        <p:nvSpPr>
          <p:cNvPr id="17411" name="Rectangle 3">
            <a:extLst>
              <a:ext uri="{FF2B5EF4-FFF2-40B4-BE49-F238E27FC236}">
                <a16:creationId xmlns:a16="http://schemas.microsoft.com/office/drawing/2014/main" id="{057638EA-AAB2-4038-BA08-D71C68918935}"/>
              </a:ext>
            </a:extLst>
          </p:cNvPr>
          <p:cNvSpPr>
            <a:spLocks noGrp="1" noChangeArrowheads="1"/>
          </p:cNvSpPr>
          <p:nvPr>
            <p:ph type="body" idx="1"/>
          </p:nvPr>
        </p:nvSpPr>
        <p:spPr/>
        <p:txBody>
          <a:bodyPr/>
          <a:lstStyle/>
          <a:p>
            <a:r>
              <a:rPr lang="en-US" altLang="sl-SI"/>
              <a:t>Catalan painters are</a:t>
            </a:r>
            <a:r>
              <a:rPr lang="sl-SI" altLang="sl-SI"/>
              <a:t>:</a:t>
            </a:r>
          </a:p>
          <a:p>
            <a:r>
              <a:rPr lang="en-US" altLang="sl-SI"/>
              <a:t>Salvador Dalí, </a:t>
            </a:r>
            <a:endParaRPr lang="sl-SI" altLang="sl-SI"/>
          </a:p>
          <a:p>
            <a:r>
              <a:rPr lang="en-US" altLang="sl-SI"/>
              <a:t>Joan Miró and </a:t>
            </a:r>
            <a:endParaRPr lang="sl-SI" altLang="sl-SI"/>
          </a:p>
          <a:p>
            <a:r>
              <a:rPr lang="en-US" altLang="sl-SI"/>
              <a:t>Antoni Tàpies</a:t>
            </a:r>
            <a:endParaRPr lang="sl-SI" altLang="sl-SI"/>
          </a:p>
          <a:p>
            <a:r>
              <a:rPr lang="en-US" altLang="sl-SI"/>
              <a:t> They  are created in the 20th century.</a:t>
            </a:r>
            <a:endParaRPr lang="sl-SI" altLang="sl-SI"/>
          </a:p>
          <a:p>
            <a:r>
              <a:rPr lang="en-US" altLang="sl-SI"/>
              <a:t>Catalan picturesque landscape has attracted a Pablo Picasso, who lived in Barcelona at a young 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438B457-4E39-4A22-BC7A-DE865AA2D852}"/>
              </a:ext>
            </a:extLst>
          </p:cNvPr>
          <p:cNvSpPr>
            <a:spLocks noGrp="1" noChangeArrowheads="1"/>
          </p:cNvSpPr>
          <p:nvPr>
            <p:ph type="title"/>
          </p:nvPr>
        </p:nvSpPr>
        <p:spPr/>
        <p:txBody>
          <a:bodyPr/>
          <a:lstStyle/>
          <a:p>
            <a:r>
              <a:rPr lang="sl-SI" altLang="sl-SI"/>
              <a:t>Music</a:t>
            </a:r>
            <a:endParaRPr lang="en-US" altLang="sl-SI"/>
          </a:p>
        </p:txBody>
      </p:sp>
      <p:sp>
        <p:nvSpPr>
          <p:cNvPr id="18435" name="Rectangle 3">
            <a:extLst>
              <a:ext uri="{FF2B5EF4-FFF2-40B4-BE49-F238E27FC236}">
                <a16:creationId xmlns:a16="http://schemas.microsoft.com/office/drawing/2014/main" id="{40F2049A-E6E8-4CB8-9106-CBD9F9AE928F}"/>
              </a:ext>
            </a:extLst>
          </p:cNvPr>
          <p:cNvSpPr>
            <a:spLocks noGrp="1" noChangeArrowheads="1"/>
          </p:cNvSpPr>
          <p:nvPr>
            <p:ph type="body" idx="1"/>
          </p:nvPr>
        </p:nvSpPr>
        <p:spPr/>
        <p:txBody>
          <a:bodyPr/>
          <a:lstStyle/>
          <a:p>
            <a:pPr>
              <a:lnSpc>
                <a:spcPct val="90000"/>
              </a:lnSpc>
            </a:pPr>
            <a:r>
              <a:rPr lang="sl-SI" altLang="sl-SI"/>
              <a:t>Music is one of the most vibrant areas of cultural industries in Catalonia.</a:t>
            </a:r>
            <a:r>
              <a:rPr lang="en-US" altLang="sl-SI"/>
              <a:t> The most famous catalan composers are</a:t>
            </a:r>
            <a:r>
              <a:rPr lang="sl-SI" altLang="sl-SI"/>
              <a:t>:</a:t>
            </a:r>
          </a:p>
          <a:p>
            <a:pPr>
              <a:lnSpc>
                <a:spcPct val="90000"/>
              </a:lnSpc>
            </a:pPr>
            <a:r>
              <a:rPr lang="en-US" altLang="sl-SI"/>
              <a:t>Pau Casals, </a:t>
            </a:r>
            <a:endParaRPr lang="sl-SI" altLang="sl-SI"/>
          </a:p>
          <a:p>
            <a:pPr>
              <a:lnSpc>
                <a:spcPct val="90000"/>
              </a:lnSpc>
            </a:pPr>
            <a:r>
              <a:rPr lang="en-US" altLang="sl-SI"/>
              <a:t>Isaac Albéniz</a:t>
            </a:r>
            <a:r>
              <a:rPr lang="sl-SI" altLang="sl-SI"/>
              <a:t>,</a:t>
            </a:r>
          </a:p>
          <a:p>
            <a:pPr>
              <a:lnSpc>
                <a:spcPct val="90000"/>
              </a:lnSpc>
            </a:pPr>
            <a:r>
              <a:rPr lang="en-US" altLang="sl-SI"/>
              <a:t> Enrique Granados</a:t>
            </a:r>
            <a:r>
              <a:rPr lang="sl-SI" altLang="sl-SI"/>
              <a:t> and </a:t>
            </a:r>
            <a:r>
              <a:rPr lang="en-US" altLang="sl-SI"/>
              <a:t> </a:t>
            </a:r>
            <a:endParaRPr lang="sl-SI" altLang="sl-SI"/>
          </a:p>
          <a:p>
            <a:pPr>
              <a:lnSpc>
                <a:spcPct val="90000"/>
              </a:lnSpc>
            </a:pPr>
            <a:r>
              <a:rPr lang="en-US" altLang="sl-SI"/>
              <a:t>Pascal Comelade</a:t>
            </a:r>
            <a:r>
              <a:rPr lang="sl-SI" altLang="sl-SI"/>
              <a:t>.</a:t>
            </a:r>
          </a:p>
          <a:p>
            <a:pPr>
              <a:lnSpc>
                <a:spcPct val="90000"/>
              </a:lnSpc>
            </a:pPr>
            <a:r>
              <a:rPr lang="en-US" altLang="sl-SI"/>
              <a:t>The most important musical events are  in Barcelona</a:t>
            </a:r>
            <a:r>
              <a:rPr lang="sl-SI" altLang="sl-SI"/>
              <a:t>.</a:t>
            </a:r>
            <a:endParaRPr lang="en-US" altLang="sl-S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2556E67-28C7-4EF1-8B71-FE3D2C75654C}"/>
              </a:ext>
            </a:extLst>
          </p:cNvPr>
          <p:cNvSpPr>
            <a:spLocks noGrp="1" noChangeArrowheads="1"/>
          </p:cNvSpPr>
          <p:nvPr>
            <p:ph type="title"/>
          </p:nvPr>
        </p:nvSpPr>
        <p:spPr/>
        <p:txBody>
          <a:bodyPr/>
          <a:lstStyle/>
          <a:p>
            <a:r>
              <a:rPr lang="sl-SI" altLang="sl-SI"/>
              <a:t>Literature</a:t>
            </a:r>
            <a:endParaRPr lang="en-US" altLang="sl-SI"/>
          </a:p>
        </p:txBody>
      </p:sp>
      <p:sp>
        <p:nvSpPr>
          <p:cNvPr id="19459" name="Rectangle 3">
            <a:extLst>
              <a:ext uri="{FF2B5EF4-FFF2-40B4-BE49-F238E27FC236}">
                <a16:creationId xmlns:a16="http://schemas.microsoft.com/office/drawing/2014/main" id="{0CCD1371-5469-44BE-B7E1-3B7B793F0BE6}"/>
              </a:ext>
            </a:extLst>
          </p:cNvPr>
          <p:cNvSpPr>
            <a:spLocks noGrp="1" noChangeArrowheads="1"/>
          </p:cNvSpPr>
          <p:nvPr>
            <p:ph type="body" idx="1"/>
          </p:nvPr>
        </p:nvSpPr>
        <p:spPr/>
        <p:txBody>
          <a:bodyPr/>
          <a:lstStyle/>
          <a:p>
            <a:r>
              <a:rPr lang="sl-SI" altLang="sl-SI"/>
              <a:t>L</a:t>
            </a:r>
            <a:r>
              <a:rPr lang="en-US" altLang="sl-SI"/>
              <a:t>iterature in the Catalan language has a long tradition. Dating back to the 13th century. Catalan literature was revived in the 19th century</a:t>
            </a:r>
            <a:r>
              <a:rPr lang="sl-SI" altLang="sl-SI"/>
              <a:t>. In the 20th century were the most prominent representatives of Catalan literature are poets, writers and essayists.</a:t>
            </a:r>
            <a:r>
              <a:rPr lang="en-US" altLang="sl-SI"/>
              <a:t> In Catalonia, lives and works lots authors who write in Spanish.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C4FC066-0577-42D9-9113-0D87A9402583}"/>
              </a:ext>
            </a:extLst>
          </p:cNvPr>
          <p:cNvSpPr>
            <a:spLocks noGrp="1" noChangeArrowheads="1"/>
          </p:cNvSpPr>
          <p:nvPr>
            <p:ph type="title"/>
          </p:nvPr>
        </p:nvSpPr>
        <p:spPr/>
        <p:txBody>
          <a:bodyPr/>
          <a:lstStyle/>
          <a:p>
            <a:r>
              <a:rPr lang="sl-SI" altLang="sl-SI"/>
              <a:t>Architecture</a:t>
            </a:r>
            <a:r>
              <a:rPr lang="en-US" altLang="sl-SI"/>
              <a:t> </a:t>
            </a:r>
          </a:p>
        </p:txBody>
      </p:sp>
      <p:sp>
        <p:nvSpPr>
          <p:cNvPr id="20483" name="Rectangle 3">
            <a:extLst>
              <a:ext uri="{FF2B5EF4-FFF2-40B4-BE49-F238E27FC236}">
                <a16:creationId xmlns:a16="http://schemas.microsoft.com/office/drawing/2014/main" id="{840EC87A-3727-4B31-8AE7-55EC5655C01E}"/>
              </a:ext>
            </a:extLst>
          </p:cNvPr>
          <p:cNvSpPr>
            <a:spLocks noGrp="1" noChangeArrowheads="1"/>
          </p:cNvSpPr>
          <p:nvPr>
            <p:ph type="body" idx="1"/>
          </p:nvPr>
        </p:nvSpPr>
        <p:spPr/>
        <p:txBody>
          <a:bodyPr/>
          <a:lstStyle/>
          <a:p>
            <a:r>
              <a:rPr lang="en-US" altLang="sl-SI"/>
              <a:t>Among the most famous Catalan architect is Antoni Gaudí , which, with its modernist works  left a special mark in  Barcelona</a:t>
            </a:r>
            <a:r>
              <a:rPr lang="sl-SI" altLang="sl-SI"/>
              <a:t>.</a:t>
            </a:r>
          </a:p>
          <a:p>
            <a:endParaRPr lang="en-US" altLang="sl-SI"/>
          </a:p>
        </p:txBody>
      </p:sp>
      <p:pic>
        <p:nvPicPr>
          <p:cNvPr id="20484" name="Picture 4">
            <a:extLst>
              <a:ext uri="{FF2B5EF4-FFF2-40B4-BE49-F238E27FC236}">
                <a16:creationId xmlns:a16="http://schemas.microsoft.com/office/drawing/2014/main" id="{13B7CB67-7E7B-4D8B-99A7-32931A458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0"/>
            <a:ext cx="3962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a:extLst>
              <a:ext uri="{FF2B5EF4-FFF2-40B4-BE49-F238E27FC236}">
                <a16:creationId xmlns:a16="http://schemas.microsoft.com/office/drawing/2014/main" id="{A2FFF8BD-C97C-4A53-A564-2FB7A520E7D9}"/>
              </a:ext>
            </a:extLst>
          </p:cNvPr>
          <p:cNvSpPr>
            <a:spLocks noChangeArrowheads="1"/>
          </p:cNvSpPr>
          <p:nvPr/>
        </p:nvSpPr>
        <p:spPr bwMode="auto">
          <a:xfrm>
            <a:off x="3124200" y="6491288"/>
            <a:ext cx="151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Antoni Gaudí</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B4E09CC-D033-48D4-8C15-7388D46900EF}"/>
              </a:ext>
            </a:extLst>
          </p:cNvPr>
          <p:cNvSpPr>
            <a:spLocks noGrp="1" noChangeArrowheads="1"/>
          </p:cNvSpPr>
          <p:nvPr>
            <p:ph type="title"/>
          </p:nvPr>
        </p:nvSpPr>
        <p:spPr>
          <a:xfrm>
            <a:off x="-533400" y="-228600"/>
            <a:ext cx="8229600" cy="1143000"/>
          </a:xfrm>
        </p:spPr>
        <p:txBody>
          <a:bodyPr/>
          <a:lstStyle/>
          <a:p>
            <a:r>
              <a:rPr lang="sl-SI" altLang="sl-SI"/>
              <a:t>Folk tradition</a:t>
            </a:r>
            <a:r>
              <a:rPr lang="en-US" altLang="sl-SI"/>
              <a:t> </a:t>
            </a:r>
          </a:p>
        </p:txBody>
      </p:sp>
      <p:sp>
        <p:nvSpPr>
          <p:cNvPr id="21507" name="Rectangle 3">
            <a:extLst>
              <a:ext uri="{FF2B5EF4-FFF2-40B4-BE49-F238E27FC236}">
                <a16:creationId xmlns:a16="http://schemas.microsoft.com/office/drawing/2014/main" id="{81C7616F-1482-4D98-A7D5-864846575559}"/>
              </a:ext>
            </a:extLst>
          </p:cNvPr>
          <p:cNvSpPr>
            <a:spLocks noGrp="1" noChangeArrowheads="1"/>
          </p:cNvSpPr>
          <p:nvPr>
            <p:ph type="body" idx="1"/>
          </p:nvPr>
        </p:nvSpPr>
        <p:spPr>
          <a:xfrm>
            <a:off x="-228600" y="685800"/>
            <a:ext cx="4572000" cy="6172200"/>
          </a:xfrm>
        </p:spPr>
        <p:txBody>
          <a:bodyPr/>
          <a:lstStyle/>
          <a:p>
            <a:pPr>
              <a:lnSpc>
                <a:spcPct val="80000"/>
              </a:lnSpc>
            </a:pPr>
            <a:r>
              <a:rPr lang="en-US" altLang="sl-SI" sz="2800"/>
              <a:t>The </a:t>
            </a:r>
            <a:r>
              <a:rPr lang="en-US" altLang="sl-SI" sz="2800" i="1"/>
              <a:t>sardana</a:t>
            </a:r>
            <a:r>
              <a:rPr lang="en-US" altLang="sl-SI" sz="2800"/>
              <a:t> is the Catalan national folk dance and music, though originally only from the north of the region. It is a circle dance, popular since at least the 16th century. </a:t>
            </a:r>
            <a:endParaRPr lang="sl-SI" altLang="sl-SI" sz="2800"/>
          </a:p>
          <a:p>
            <a:pPr>
              <a:lnSpc>
                <a:spcPct val="80000"/>
              </a:lnSpc>
            </a:pPr>
            <a:r>
              <a:rPr lang="en-US" altLang="sl-SI" sz="2800"/>
              <a:t>Castles, spectacular human towers. Six tiers is considered child's play, nine is not uncommon. Competitions are held, and the real fun comes when they have to get down. </a:t>
            </a:r>
          </a:p>
        </p:txBody>
      </p:sp>
      <p:pic>
        <p:nvPicPr>
          <p:cNvPr id="21508" name="Picture 4">
            <a:extLst>
              <a:ext uri="{FF2B5EF4-FFF2-40B4-BE49-F238E27FC236}">
                <a16:creationId xmlns:a16="http://schemas.microsoft.com/office/drawing/2014/main" id="{A0F2BCF2-3369-4F94-9B40-3692DF17A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
            <a:ext cx="3429000"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a:extLst>
              <a:ext uri="{FF2B5EF4-FFF2-40B4-BE49-F238E27FC236}">
                <a16:creationId xmlns:a16="http://schemas.microsoft.com/office/drawing/2014/main" id="{CC498380-0E96-4AA2-AEBB-B60587A34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24200"/>
            <a:ext cx="30003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6">
            <a:extLst>
              <a:ext uri="{FF2B5EF4-FFF2-40B4-BE49-F238E27FC236}">
                <a16:creationId xmlns:a16="http://schemas.microsoft.com/office/drawing/2014/main" id="{A1514932-9732-4983-99BE-90317E65A6EE}"/>
              </a:ext>
            </a:extLst>
          </p:cNvPr>
          <p:cNvSpPr>
            <a:spLocks noChangeArrowheads="1"/>
          </p:cNvSpPr>
          <p:nvPr/>
        </p:nvSpPr>
        <p:spPr bwMode="auto">
          <a:xfrm>
            <a:off x="6248400" y="6491288"/>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sl-SI"/>
              <a:t>Castells</a:t>
            </a:r>
          </a:p>
        </p:txBody>
      </p:sp>
      <p:sp>
        <p:nvSpPr>
          <p:cNvPr id="21511" name="Rectangle 7">
            <a:extLst>
              <a:ext uri="{FF2B5EF4-FFF2-40B4-BE49-F238E27FC236}">
                <a16:creationId xmlns:a16="http://schemas.microsoft.com/office/drawing/2014/main" id="{FFE8B2A1-8A86-44F5-AF45-7CC4350DBADA}"/>
              </a:ext>
            </a:extLst>
          </p:cNvPr>
          <p:cNvSpPr>
            <a:spLocks noChangeArrowheads="1"/>
          </p:cNvSpPr>
          <p:nvPr/>
        </p:nvSpPr>
        <p:spPr bwMode="auto">
          <a:xfrm>
            <a:off x="6934200" y="2819400"/>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sardana</a:t>
            </a:r>
          </a:p>
        </p:txBody>
      </p:sp>
      <p:sp>
        <p:nvSpPr>
          <p:cNvPr id="21512" name="Rectangle 8">
            <a:extLst>
              <a:ext uri="{FF2B5EF4-FFF2-40B4-BE49-F238E27FC236}">
                <a16:creationId xmlns:a16="http://schemas.microsoft.com/office/drawing/2014/main" id="{C75B01A1-C803-4AAB-9B39-89FBE86BD12A}"/>
              </a:ext>
            </a:extLst>
          </p:cNvPr>
          <p:cNvSpPr>
            <a:spLocks noChangeArrowheads="1"/>
          </p:cNvSpPr>
          <p:nvPr/>
        </p:nvSpPr>
        <p:spPr bwMode="auto">
          <a:xfrm>
            <a:off x="-2514600" y="-533400"/>
            <a:ext cx="57912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pPr>
            <a:endParaRPr lang="sl-SI" alt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74864F6-5B1D-49D2-AD82-796402C124F2}"/>
              </a:ext>
            </a:extLst>
          </p:cNvPr>
          <p:cNvSpPr>
            <a:spLocks noGrp="1" noChangeArrowheads="1"/>
          </p:cNvSpPr>
          <p:nvPr>
            <p:ph type="title"/>
          </p:nvPr>
        </p:nvSpPr>
        <p:spPr/>
        <p:txBody>
          <a:bodyPr/>
          <a:lstStyle/>
          <a:p>
            <a:r>
              <a:rPr lang="en-US" altLang="sl-SI"/>
              <a:t>Cuisine</a:t>
            </a:r>
          </a:p>
        </p:txBody>
      </p:sp>
      <p:sp>
        <p:nvSpPr>
          <p:cNvPr id="22531" name="Rectangle 3">
            <a:extLst>
              <a:ext uri="{FF2B5EF4-FFF2-40B4-BE49-F238E27FC236}">
                <a16:creationId xmlns:a16="http://schemas.microsoft.com/office/drawing/2014/main" id="{872D2E58-8DEA-4A5B-8734-078B53ADD14B}"/>
              </a:ext>
            </a:extLst>
          </p:cNvPr>
          <p:cNvSpPr>
            <a:spLocks noGrp="1" noChangeArrowheads="1"/>
          </p:cNvSpPr>
          <p:nvPr>
            <p:ph type="body" idx="1"/>
          </p:nvPr>
        </p:nvSpPr>
        <p:spPr/>
        <p:txBody>
          <a:bodyPr/>
          <a:lstStyle/>
          <a:p>
            <a:pPr>
              <a:lnSpc>
                <a:spcPct val="90000"/>
              </a:lnSpc>
            </a:pPr>
            <a:r>
              <a:rPr lang="en-US" altLang="sl-SI" sz="2800" b="1"/>
              <a:t>Catalan cuisine</a:t>
            </a:r>
            <a:r>
              <a:rPr lang="en-US" altLang="sl-SI" sz="2800"/>
              <a:t> is a Mediterranean cuisine from Catalonia</a:t>
            </a:r>
            <a:r>
              <a:rPr lang="sl-SI" altLang="sl-SI" sz="2800"/>
              <a:t>. </a:t>
            </a:r>
            <a:r>
              <a:rPr lang="en-US" altLang="sl-SI" sz="2800"/>
              <a:t>It relies heavily on ingredients found along the Mediterranean coast, including fresh vegetables</a:t>
            </a:r>
            <a:r>
              <a:rPr lang="sl-SI" altLang="sl-SI" sz="2800"/>
              <a:t> </a:t>
            </a:r>
            <a:r>
              <a:rPr lang="en-US" altLang="sl-SI" sz="2800"/>
              <a:t>(especially tomato</a:t>
            </a:r>
            <a:r>
              <a:rPr lang="sl-SI" altLang="sl-SI" sz="2800"/>
              <a:t> and </a:t>
            </a:r>
            <a:r>
              <a:rPr lang="en-US" altLang="sl-SI" sz="2800"/>
              <a:t> garlic,), wheat products (bread), legumes (beans), mushrooms, all sorts of pork preparations (sausage</a:t>
            </a:r>
            <a:r>
              <a:rPr lang="sl-SI" altLang="sl-SI" sz="2800"/>
              <a:t>s </a:t>
            </a:r>
            <a:r>
              <a:rPr lang="en-US" altLang="sl-SI" sz="2800"/>
              <a:t>, ham), all sorts of cheese, lamb, and many types of fish like sardine, tuna</a:t>
            </a:r>
            <a:r>
              <a:rPr lang="sl-SI" altLang="sl-SI" sz="2800"/>
              <a:t>. </a:t>
            </a:r>
            <a:r>
              <a:rPr lang="en-US" altLang="sl-SI" sz="2800"/>
              <a:t>the desserts is  very famous </a:t>
            </a:r>
            <a:r>
              <a:rPr lang="sl-SI" altLang="sl-SI" sz="2800"/>
              <a:t>C</a:t>
            </a:r>
            <a:r>
              <a:rPr lang="en-US" altLang="sl-SI" sz="2800"/>
              <a:t>atalan cream</a:t>
            </a:r>
            <a:r>
              <a:rPr lang="sl-SI" altLang="sl-SI" sz="2800"/>
              <a:t>.Catalunya have got  very old viticultural tradition.</a:t>
            </a:r>
            <a:endParaRPr lang="en-US" altLang="sl-SI"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E094D5B-1D5A-460D-951F-007A11C65F16}"/>
              </a:ext>
            </a:extLst>
          </p:cNvPr>
          <p:cNvSpPr>
            <a:spLocks noGrp="1" noChangeArrowheads="1"/>
          </p:cNvSpPr>
          <p:nvPr>
            <p:ph type="title"/>
          </p:nvPr>
        </p:nvSpPr>
        <p:spPr>
          <a:xfrm>
            <a:off x="457200" y="0"/>
            <a:ext cx="8229600" cy="1143000"/>
          </a:xfrm>
        </p:spPr>
        <p:txBody>
          <a:bodyPr/>
          <a:lstStyle/>
          <a:p>
            <a:r>
              <a:rPr lang="sl-SI" altLang="sl-SI"/>
              <a:t>Typical dishes</a:t>
            </a:r>
            <a:endParaRPr lang="en-US" altLang="sl-SI"/>
          </a:p>
        </p:txBody>
      </p:sp>
      <p:pic>
        <p:nvPicPr>
          <p:cNvPr id="23555" name="Picture 3">
            <a:extLst>
              <a:ext uri="{FF2B5EF4-FFF2-40B4-BE49-F238E27FC236}">
                <a16:creationId xmlns:a16="http://schemas.microsoft.com/office/drawing/2014/main" id="{677B1044-64EA-4E9C-BB07-9DD7AC953DE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990600"/>
            <a:ext cx="2819400" cy="2151063"/>
          </a:xfrm>
        </p:spPr>
      </p:pic>
      <p:sp>
        <p:nvSpPr>
          <p:cNvPr id="23556" name="Rectangle 4">
            <a:extLst>
              <a:ext uri="{FF2B5EF4-FFF2-40B4-BE49-F238E27FC236}">
                <a16:creationId xmlns:a16="http://schemas.microsoft.com/office/drawing/2014/main" id="{DFA97F8F-89FF-4EAF-87CE-72A2692496F0}"/>
              </a:ext>
            </a:extLst>
          </p:cNvPr>
          <p:cNvSpPr>
            <a:spLocks noChangeArrowheads="1"/>
          </p:cNvSpPr>
          <p:nvPr/>
        </p:nvSpPr>
        <p:spPr bwMode="auto">
          <a:xfrm>
            <a:off x="1066800" y="3276600"/>
            <a:ext cx="1047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i="1"/>
              <a:t>suquets</a:t>
            </a:r>
            <a:r>
              <a:rPr lang="en-US" altLang="sl-SI"/>
              <a:t> </a:t>
            </a:r>
          </a:p>
        </p:txBody>
      </p:sp>
      <p:sp>
        <p:nvSpPr>
          <p:cNvPr id="23558" name="Rectangle 6">
            <a:extLst>
              <a:ext uri="{FF2B5EF4-FFF2-40B4-BE49-F238E27FC236}">
                <a16:creationId xmlns:a16="http://schemas.microsoft.com/office/drawing/2014/main" id="{E804992B-B1BE-4546-81F9-67A4D8BC84AB}"/>
              </a:ext>
            </a:extLst>
          </p:cNvPr>
          <p:cNvSpPr>
            <a:spLocks noChangeArrowheads="1"/>
          </p:cNvSpPr>
          <p:nvPr/>
        </p:nvSpPr>
        <p:spPr bwMode="auto">
          <a:xfrm>
            <a:off x="1143000" y="5867400"/>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escudella</a:t>
            </a:r>
          </a:p>
        </p:txBody>
      </p:sp>
      <p:pic>
        <p:nvPicPr>
          <p:cNvPr id="23559" name="Picture 7">
            <a:extLst>
              <a:ext uri="{FF2B5EF4-FFF2-40B4-BE49-F238E27FC236}">
                <a16:creationId xmlns:a16="http://schemas.microsoft.com/office/drawing/2014/main" id="{BD40F5FC-CAA7-45D6-A0CD-98830EF1E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2971800"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8">
            <a:extLst>
              <a:ext uri="{FF2B5EF4-FFF2-40B4-BE49-F238E27FC236}">
                <a16:creationId xmlns:a16="http://schemas.microsoft.com/office/drawing/2014/main" id="{0B99FA38-5849-468D-A706-1875D4580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990600"/>
            <a:ext cx="28956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Rectangle 9">
            <a:extLst>
              <a:ext uri="{FF2B5EF4-FFF2-40B4-BE49-F238E27FC236}">
                <a16:creationId xmlns:a16="http://schemas.microsoft.com/office/drawing/2014/main" id="{BFD5FAE9-094F-4A62-AE8A-ECDF782C0531}"/>
              </a:ext>
            </a:extLst>
          </p:cNvPr>
          <p:cNvSpPr>
            <a:spLocks noChangeArrowheads="1"/>
          </p:cNvSpPr>
          <p:nvPr/>
        </p:nvSpPr>
        <p:spPr bwMode="auto">
          <a:xfrm>
            <a:off x="5486400" y="3429000"/>
            <a:ext cx="268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i="1"/>
              <a:t>Coques</a:t>
            </a:r>
            <a:r>
              <a:rPr lang="en-US" altLang="sl-SI"/>
              <a:t>, a kind of pizza. </a:t>
            </a:r>
          </a:p>
        </p:txBody>
      </p:sp>
      <p:pic>
        <p:nvPicPr>
          <p:cNvPr id="23562" name="Picture 10">
            <a:extLst>
              <a:ext uri="{FF2B5EF4-FFF2-40B4-BE49-F238E27FC236}">
                <a16:creationId xmlns:a16="http://schemas.microsoft.com/office/drawing/2014/main" id="{CE7DA939-A6A2-4FCA-800D-E4F43E04D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96240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Rectangle 11">
            <a:extLst>
              <a:ext uri="{FF2B5EF4-FFF2-40B4-BE49-F238E27FC236}">
                <a16:creationId xmlns:a16="http://schemas.microsoft.com/office/drawing/2014/main" id="{8574E2D4-2AA5-488B-8703-13E9D3B94C0D}"/>
              </a:ext>
            </a:extLst>
          </p:cNvPr>
          <p:cNvSpPr>
            <a:spLocks noChangeArrowheads="1"/>
          </p:cNvSpPr>
          <p:nvPr/>
        </p:nvSpPr>
        <p:spPr bwMode="auto">
          <a:xfrm>
            <a:off x="5943600" y="6216650"/>
            <a:ext cx="145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b="1"/>
              <a:t>Esqueixada</a:t>
            </a:r>
          </a:p>
          <a:p>
            <a:pPr eaLnBrk="0" hangingPunct="0"/>
            <a:endParaRPr lang="en-US" altLang="sl-S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16EAC65-4F24-4B58-8FE4-46FA6BB126B2}"/>
              </a:ext>
            </a:extLst>
          </p:cNvPr>
          <p:cNvSpPr>
            <a:spLocks noGrp="1" noChangeArrowheads="1"/>
          </p:cNvSpPr>
          <p:nvPr>
            <p:ph type="title"/>
          </p:nvPr>
        </p:nvSpPr>
        <p:spPr>
          <a:xfrm>
            <a:off x="457200" y="0"/>
            <a:ext cx="8229600" cy="1143000"/>
          </a:xfrm>
        </p:spPr>
        <p:txBody>
          <a:bodyPr/>
          <a:lstStyle/>
          <a:p>
            <a:r>
              <a:rPr lang="sl-SI" altLang="sl-SI"/>
              <a:t>Typical Catalan desserts</a:t>
            </a:r>
            <a:endParaRPr lang="en-US" altLang="sl-SI"/>
          </a:p>
        </p:txBody>
      </p:sp>
      <p:pic>
        <p:nvPicPr>
          <p:cNvPr id="24579" name="Picture 3">
            <a:extLst>
              <a:ext uri="{FF2B5EF4-FFF2-40B4-BE49-F238E27FC236}">
                <a16:creationId xmlns:a16="http://schemas.microsoft.com/office/drawing/2014/main" id="{35C4DD77-ACE3-49DE-94EF-8927B7CEFA5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990600"/>
            <a:ext cx="3886200" cy="2136775"/>
          </a:xfrm>
        </p:spPr>
      </p:pic>
      <p:sp>
        <p:nvSpPr>
          <p:cNvPr id="24580" name="Rectangle 4">
            <a:extLst>
              <a:ext uri="{FF2B5EF4-FFF2-40B4-BE49-F238E27FC236}">
                <a16:creationId xmlns:a16="http://schemas.microsoft.com/office/drawing/2014/main" id="{34AAA465-7322-40ED-8CD4-EE11D8412AA9}"/>
              </a:ext>
            </a:extLst>
          </p:cNvPr>
          <p:cNvSpPr>
            <a:spLocks noChangeArrowheads="1"/>
          </p:cNvSpPr>
          <p:nvPr/>
        </p:nvSpPr>
        <p:spPr bwMode="auto">
          <a:xfrm>
            <a:off x="1371600" y="3200400"/>
            <a:ext cx="173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a:t>Catalan cream </a:t>
            </a:r>
          </a:p>
        </p:txBody>
      </p:sp>
      <p:pic>
        <p:nvPicPr>
          <p:cNvPr id="24581" name="Picture 5">
            <a:extLst>
              <a:ext uri="{FF2B5EF4-FFF2-40B4-BE49-F238E27FC236}">
                <a16:creationId xmlns:a16="http://schemas.microsoft.com/office/drawing/2014/main" id="{3529445E-766B-4F07-B0FB-53D7A61C1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05200"/>
            <a:ext cx="3886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2" name="Rectangle 6">
            <a:extLst>
              <a:ext uri="{FF2B5EF4-FFF2-40B4-BE49-F238E27FC236}">
                <a16:creationId xmlns:a16="http://schemas.microsoft.com/office/drawing/2014/main" id="{C74DDF38-0356-4EEF-B5A9-A67CA45CBDB6}"/>
              </a:ext>
            </a:extLst>
          </p:cNvPr>
          <p:cNvSpPr>
            <a:spLocks noChangeArrowheads="1"/>
          </p:cNvSpPr>
          <p:nvPr/>
        </p:nvSpPr>
        <p:spPr bwMode="auto">
          <a:xfrm>
            <a:off x="1676400" y="5789613"/>
            <a:ext cx="990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sl-SI" altLang="sl-SI" b="1"/>
          </a:p>
          <a:p>
            <a:r>
              <a:rPr lang="en-US" altLang="sl-SI" b="1"/>
              <a:t>Xuixo</a:t>
            </a:r>
          </a:p>
          <a:p>
            <a:pPr eaLnBrk="0" hangingPunct="0"/>
            <a:endParaRPr lang="en-US" altLang="sl-SI"/>
          </a:p>
        </p:txBody>
      </p:sp>
      <p:pic>
        <p:nvPicPr>
          <p:cNvPr id="24583" name="Picture 7">
            <a:extLst>
              <a:ext uri="{FF2B5EF4-FFF2-40B4-BE49-F238E27FC236}">
                <a16:creationId xmlns:a16="http://schemas.microsoft.com/office/drawing/2014/main" id="{206AE1FB-D144-4129-A3F2-FE5FEC419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14400"/>
            <a:ext cx="35052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Rectangle 8">
            <a:extLst>
              <a:ext uri="{FF2B5EF4-FFF2-40B4-BE49-F238E27FC236}">
                <a16:creationId xmlns:a16="http://schemas.microsoft.com/office/drawing/2014/main" id="{86B59178-CD99-41CD-AACE-D258AA3D58D2}"/>
              </a:ext>
            </a:extLst>
          </p:cNvPr>
          <p:cNvSpPr>
            <a:spLocks noChangeArrowheads="1"/>
          </p:cNvSpPr>
          <p:nvPr/>
        </p:nvSpPr>
        <p:spPr bwMode="auto">
          <a:xfrm>
            <a:off x="5334000" y="3124200"/>
            <a:ext cx="1758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a:t>Some </a:t>
            </a:r>
            <a:r>
              <a:rPr lang="en-US" altLang="sl-SI" i="1"/>
              <a:t>catànies</a:t>
            </a:r>
            <a:r>
              <a:rPr lang="en-US" altLang="sl-SI"/>
              <a:t> </a:t>
            </a:r>
          </a:p>
        </p:txBody>
      </p:sp>
      <p:pic>
        <p:nvPicPr>
          <p:cNvPr id="24585" name="Picture 9">
            <a:extLst>
              <a:ext uri="{FF2B5EF4-FFF2-40B4-BE49-F238E27FC236}">
                <a16:creationId xmlns:a16="http://schemas.microsoft.com/office/drawing/2014/main" id="{3DD86E2C-BF73-42AA-B077-3DA92CDC7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81400"/>
            <a:ext cx="3581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Rectangle 10">
            <a:extLst>
              <a:ext uri="{FF2B5EF4-FFF2-40B4-BE49-F238E27FC236}">
                <a16:creationId xmlns:a16="http://schemas.microsoft.com/office/drawing/2014/main" id="{722BD350-0027-4F1D-9243-1C4DBB7E87BB}"/>
              </a:ext>
            </a:extLst>
          </p:cNvPr>
          <p:cNvSpPr>
            <a:spLocks noChangeArrowheads="1"/>
          </p:cNvSpPr>
          <p:nvPr/>
        </p:nvSpPr>
        <p:spPr bwMode="auto">
          <a:xfrm>
            <a:off x="6096000" y="6096000"/>
            <a:ext cx="88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b="1"/>
              <a:t>Tortell</a:t>
            </a:r>
          </a:p>
          <a:p>
            <a:pPr eaLnBrk="0" hangingPunct="0"/>
            <a:endParaRPr lang="en-US" altLang="sl-S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20EAF24-3C28-42C3-BF51-7604B1AEB108}"/>
              </a:ext>
            </a:extLst>
          </p:cNvPr>
          <p:cNvSpPr>
            <a:spLocks noGrp="1" noChangeArrowheads="1"/>
          </p:cNvSpPr>
          <p:nvPr>
            <p:ph type="title"/>
          </p:nvPr>
        </p:nvSpPr>
        <p:spPr/>
        <p:txBody>
          <a:bodyPr/>
          <a:lstStyle/>
          <a:p>
            <a:r>
              <a:rPr lang="sl-SI" altLang="sl-SI"/>
              <a:t>Sport </a:t>
            </a:r>
            <a:endParaRPr lang="en-US" altLang="sl-SI"/>
          </a:p>
        </p:txBody>
      </p:sp>
      <p:sp>
        <p:nvSpPr>
          <p:cNvPr id="25603" name="Rectangle 3">
            <a:extLst>
              <a:ext uri="{FF2B5EF4-FFF2-40B4-BE49-F238E27FC236}">
                <a16:creationId xmlns:a16="http://schemas.microsoft.com/office/drawing/2014/main" id="{59D0523D-4969-4E5B-8897-6D3816AEA645}"/>
              </a:ext>
            </a:extLst>
          </p:cNvPr>
          <p:cNvSpPr>
            <a:spLocks noGrp="1" noChangeArrowheads="1"/>
          </p:cNvSpPr>
          <p:nvPr>
            <p:ph type="body" idx="1"/>
          </p:nvPr>
        </p:nvSpPr>
        <p:spPr/>
        <p:txBody>
          <a:bodyPr/>
          <a:lstStyle/>
          <a:p>
            <a:r>
              <a:rPr lang="en-US" altLang="sl-SI" b="1"/>
              <a:t>Sport</a:t>
            </a:r>
            <a:r>
              <a:rPr lang="en-US" altLang="sl-SI"/>
              <a:t> has an important incidence in Catalan life since the beginning of the 20th Century. The main sports in Catalonia are football, basketball, handball, tennis and motorsport.</a:t>
            </a:r>
          </a:p>
          <a:p>
            <a:r>
              <a:rPr lang="en-US" altLang="sl-SI"/>
              <a:t>One of the main sport events held ever in Catalonia were the 1992 Summer Olympics in Barcelona.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180ECBD-5DEF-4C2B-8E08-5A9EE6A61017}"/>
              </a:ext>
            </a:extLst>
          </p:cNvPr>
          <p:cNvSpPr>
            <a:spLocks noGrp="1" noChangeArrowheads="1"/>
          </p:cNvSpPr>
          <p:nvPr>
            <p:ph type="title"/>
          </p:nvPr>
        </p:nvSpPr>
        <p:spPr/>
        <p:txBody>
          <a:bodyPr/>
          <a:lstStyle/>
          <a:p>
            <a:r>
              <a:rPr lang="sl-SI" altLang="sl-SI"/>
              <a:t>What is Catalunya?</a:t>
            </a:r>
            <a:endParaRPr lang="en-US" altLang="sl-SI"/>
          </a:p>
        </p:txBody>
      </p:sp>
      <p:sp>
        <p:nvSpPr>
          <p:cNvPr id="3075" name="Rectangle 3">
            <a:extLst>
              <a:ext uri="{FF2B5EF4-FFF2-40B4-BE49-F238E27FC236}">
                <a16:creationId xmlns:a16="http://schemas.microsoft.com/office/drawing/2014/main" id="{7AAA7FAD-716F-4D8E-A637-74FB9FCEDB50}"/>
              </a:ext>
            </a:extLst>
          </p:cNvPr>
          <p:cNvSpPr>
            <a:spLocks noGrp="1" noChangeArrowheads="1"/>
          </p:cNvSpPr>
          <p:nvPr>
            <p:ph type="body" idx="1"/>
          </p:nvPr>
        </p:nvSpPr>
        <p:spPr>
          <a:xfrm>
            <a:off x="228600" y="1524000"/>
            <a:ext cx="4191000" cy="5181600"/>
          </a:xfrm>
        </p:spPr>
        <p:txBody>
          <a:bodyPr/>
          <a:lstStyle/>
          <a:p>
            <a:r>
              <a:rPr lang="en-US" altLang="sl-SI" sz="2800"/>
              <a:t>is an autonomous community</a:t>
            </a:r>
            <a:r>
              <a:rPr lang="sl-SI" altLang="sl-SI" sz="2800"/>
              <a:t> </a:t>
            </a:r>
            <a:r>
              <a:rPr lang="en-US" altLang="sl-SI" sz="2800"/>
              <a:t>in northeastern Spain.</a:t>
            </a:r>
            <a:r>
              <a:rPr lang="sl-SI" altLang="sl-SI" sz="2800"/>
              <a:t> </a:t>
            </a:r>
            <a:r>
              <a:rPr lang="en-US" altLang="sl-SI" sz="2800"/>
              <a:t>Catalonia comprises four provinces: Barcelona, Girona, Lleida, and Tarragona. </a:t>
            </a:r>
            <a:r>
              <a:rPr lang="sl-SI" altLang="sl-SI" sz="2800"/>
              <a:t>Barcelona is the capital and the largest city in Catalonia</a:t>
            </a:r>
            <a:r>
              <a:rPr lang="en-US" altLang="sl-SI" sz="2800"/>
              <a:t>. </a:t>
            </a:r>
          </a:p>
        </p:txBody>
      </p:sp>
      <p:pic>
        <p:nvPicPr>
          <p:cNvPr id="3079" name="Picture 7">
            <a:extLst>
              <a:ext uri="{FF2B5EF4-FFF2-40B4-BE49-F238E27FC236}">
                <a16:creationId xmlns:a16="http://schemas.microsoft.com/office/drawing/2014/main" id="{2A84F758-FD86-4D52-B966-E758E20D7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466883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0" name="Rectangle 8">
            <a:extLst>
              <a:ext uri="{FF2B5EF4-FFF2-40B4-BE49-F238E27FC236}">
                <a16:creationId xmlns:a16="http://schemas.microsoft.com/office/drawing/2014/main" id="{7733FC74-425E-479C-B209-6E945E8B865A}"/>
              </a:ext>
            </a:extLst>
          </p:cNvPr>
          <p:cNvSpPr>
            <a:spLocks noChangeArrowheads="1"/>
          </p:cNvSpPr>
          <p:nvPr/>
        </p:nvSpPr>
        <p:spPr bwMode="auto">
          <a:xfrm>
            <a:off x="5791200" y="6491288"/>
            <a:ext cx="225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C</a:t>
            </a:r>
            <a:r>
              <a:rPr lang="en-US" altLang="sl-SI"/>
              <a:t>atalunya provinces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212F4E6-89E3-491A-8174-ACBA400E3745}"/>
              </a:ext>
            </a:extLst>
          </p:cNvPr>
          <p:cNvSpPr>
            <a:spLocks noGrp="1" noChangeArrowheads="1"/>
          </p:cNvSpPr>
          <p:nvPr>
            <p:ph type="title"/>
          </p:nvPr>
        </p:nvSpPr>
        <p:spPr/>
        <p:txBody>
          <a:bodyPr/>
          <a:lstStyle/>
          <a:p>
            <a:r>
              <a:rPr lang="sl-SI" altLang="sl-SI"/>
              <a:t>Basketball</a:t>
            </a:r>
            <a:endParaRPr lang="en-US" altLang="sl-SI"/>
          </a:p>
        </p:txBody>
      </p:sp>
      <p:sp>
        <p:nvSpPr>
          <p:cNvPr id="26627" name="Rectangle 3">
            <a:extLst>
              <a:ext uri="{FF2B5EF4-FFF2-40B4-BE49-F238E27FC236}">
                <a16:creationId xmlns:a16="http://schemas.microsoft.com/office/drawing/2014/main" id="{04ED3A0C-E25C-46E2-804C-1ED4AF35E561}"/>
              </a:ext>
            </a:extLst>
          </p:cNvPr>
          <p:cNvSpPr>
            <a:spLocks noGrp="1" noChangeArrowheads="1"/>
          </p:cNvSpPr>
          <p:nvPr>
            <p:ph type="body" idx="1"/>
          </p:nvPr>
        </p:nvSpPr>
        <p:spPr/>
        <p:txBody>
          <a:bodyPr/>
          <a:lstStyle/>
          <a:p>
            <a:r>
              <a:rPr lang="sl-SI" altLang="sl-SI"/>
              <a:t>B</a:t>
            </a:r>
            <a:r>
              <a:rPr lang="en-US" altLang="sl-SI"/>
              <a:t>asketball was played for the first time in Catalonia in 1913</a:t>
            </a:r>
            <a:r>
              <a:rPr lang="sl-SI" altLang="sl-SI"/>
              <a:t>. In </a:t>
            </a:r>
            <a:r>
              <a:rPr lang="en-US" altLang="sl-SI"/>
              <a:t>1922</a:t>
            </a:r>
            <a:r>
              <a:rPr lang="sl-SI" altLang="sl-SI"/>
              <a:t> </a:t>
            </a:r>
            <a:r>
              <a:rPr lang="en-US" altLang="sl-SI"/>
              <a:t> was born the first club in Catalonia</a:t>
            </a:r>
            <a:r>
              <a:rPr lang="sl-SI" altLang="sl-SI"/>
              <a:t>.</a:t>
            </a:r>
            <a:r>
              <a:rPr lang="en-US" altLang="sl-SI"/>
              <a:t> Some Catalan players are or have been playing in the NBA, as Juan Carlos Navarro</a:t>
            </a:r>
            <a:r>
              <a:rPr lang="sl-SI" altLang="sl-SI"/>
              <a:t>.</a:t>
            </a:r>
            <a:endParaRPr lang="en-US" altLang="sl-SI"/>
          </a:p>
        </p:txBody>
      </p:sp>
      <p:pic>
        <p:nvPicPr>
          <p:cNvPr id="26628" name="Picture 4">
            <a:extLst>
              <a:ext uri="{FF2B5EF4-FFF2-40B4-BE49-F238E27FC236}">
                <a16:creationId xmlns:a16="http://schemas.microsoft.com/office/drawing/2014/main" id="{26B080AE-8C2D-47E5-907E-4AD178333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91000"/>
            <a:ext cx="5257800"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A891E8D-C0D9-4E35-8D93-A7AAA28E529F}"/>
              </a:ext>
            </a:extLst>
          </p:cNvPr>
          <p:cNvSpPr>
            <a:spLocks noGrp="1" noChangeArrowheads="1"/>
          </p:cNvSpPr>
          <p:nvPr>
            <p:ph type="title"/>
          </p:nvPr>
        </p:nvSpPr>
        <p:spPr/>
        <p:txBody>
          <a:bodyPr/>
          <a:lstStyle/>
          <a:p>
            <a:r>
              <a:rPr lang="sl-SI" altLang="sl-SI"/>
              <a:t>Handball</a:t>
            </a:r>
            <a:endParaRPr lang="en-US" altLang="sl-SI"/>
          </a:p>
        </p:txBody>
      </p:sp>
      <p:sp>
        <p:nvSpPr>
          <p:cNvPr id="27651" name="Rectangle 3">
            <a:extLst>
              <a:ext uri="{FF2B5EF4-FFF2-40B4-BE49-F238E27FC236}">
                <a16:creationId xmlns:a16="http://schemas.microsoft.com/office/drawing/2014/main" id="{A96F93A2-CD74-4D26-A896-3B1CB0E86302}"/>
              </a:ext>
            </a:extLst>
          </p:cNvPr>
          <p:cNvSpPr>
            <a:spLocks noGrp="1" noChangeArrowheads="1"/>
          </p:cNvSpPr>
          <p:nvPr>
            <p:ph type="body" idx="1"/>
          </p:nvPr>
        </p:nvSpPr>
        <p:spPr/>
        <p:txBody>
          <a:bodyPr/>
          <a:lstStyle/>
          <a:p>
            <a:r>
              <a:rPr lang="en-US" altLang="sl-SI"/>
              <a:t>In 1941 were played the first handball matches in Catalonia and one year later was founded a Handball Federation in Catalonia. Then handball was developed over Catalonia</a:t>
            </a:r>
            <a:r>
              <a:rPr lang="sl-SI" altLang="sl-SI"/>
              <a:t>. </a:t>
            </a:r>
            <a:r>
              <a:rPr lang="en-US" altLang="sl-SI"/>
              <a:t>FC Barcelona is one of the best clubs of Europe</a:t>
            </a:r>
            <a:r>
              <a:rPr lang="sl-SI" altLang="sl-SI"/>
              <a:t>.</a:t>
            </a:r>
            <a:r>
              <a:rPr lang="en-US" altLang="sl-SI"/>
              <a:t> </a:t>
            </a:r>
          </a:p>
        </p:txBody>
      </p:sp>
      <p:pic>
        <p:nvPicPr>
          <p:cNvPr id="27652" name="Picture 4">
            <a:extLst>
              <a:ext uri="{FF2B5EF4-FFF2-40B4-BE49-F238E27FC236}">
                <a16:creationId xmlns:a16="http://schemas.microsoft.com/office/drawing/2014/main" id="{FDD97DA7-0379-49FE-9DE4-29D2C337E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4800"/>
            <a:ext cx="3657600" cy="24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7212C46-421B-4829-9B44-1AD54FC9664F}"/>
              </a:ext>
            </a:extLst>
          </p:cNvPr>
          <p:cNvSpPr>
            <a:spLocks noGrp="1" noChangeArrowheads="1"/>
          </p:cNvSpPr>
          <p:nvPr>
            <p:ph type="title"/>
          </p:nvPr>
        </p:nvSpPr>
        <p:spPr/>
        <p:txBody>
          <a:bodyPr/>
          <a:lstStyle/>
          <a:p>
            <a:r>
              <a:rPr lang="sl-SI" altLang="sl-SI"/>
              <a:t>Football</a:t>
            </a:r>
            <a:endParaRPr lang="en-US" altLang="sl-SI"/>
          </a:p>
        </p:txBody>
      </p:sp>
      <p:sp>
        <p:nvSpPr>
          <p:cNvPr id="28675" name="Rectangle 3">
            <a:extLst>
              <a:ext uri="{FF2B5EF4-FFF2-40B4-BE49-F238E27FC236}">
                <a16:creationId xmlns:a16="http://schemas.microsoft.com/office/drawing/2014/main" id="{3572D89A-5F83-46E2-A650-06D82F21F6EF}"/>
              </a:ext>
            </a:extLst>
          </p:cNvPr>
          <p:cNvSpPr>
            <a:spLocks noGrp="1" noChangeArrowheads="1"/>
          </p:cNvSpPr>
          <p:nvPr>
            <p:ph type="body" idx="1"/>
          </p:nvPr>
        </p:nvSpPr>
        <p:spPr/>
        <p:txBody>
          <a:bodyPr/>
          <a:lstStyle/>
          <a:p>
            <a:r>
              <a:rPr lang="en-US" altLang="sl-SI" sz="2800"/>
              <a:t>Football is considered the most important sport in Catalonia</a:t>
            </a:r>
            <a:r>
              <a:rPr lang="sl-SI" altLang="sl-SI" sz="2800"/>
              <a:t>. </a:t>
            </a:r>
            <a:r>
              <a:rPr lang="en-US" altLang="sl-SI" sz="2800"/>
              <a:t>Today, </a:t>
            </a:r>
            <a:r>
              <a:rPr lang="sl-SI" altLang="sl-SI" sz="2800"/>
              <a:t>Catalan </a:t>
            </a:r>
            <a:r>
              <a:rPr lang="en-US" altLang="sl-SI" sz="2800"/>
              <a:t>teams compete in La Liga, the Copa del Rey, and several European competitions as the UEFA Champions League and the UEFA Europa League. The biggest clubs </a:t>
            </a:r>
            <a:r>
              <a:rPr lang="sl-SI" altLang="sl-SI" sz="2800"/>
              <a:t>is</a:t>
            </a:r>
            <a:r>
              <a:rPr lang="en-US" altLang="sl-SI" sz="2800"/>
              <a:t> FC Barcelona, which has won 4 European Champions leagues, 4 UEFA Cup Winners' Cups</a:t>
            </a:r>
            <a:r>
              <a:rPr lang="sl-SI" altLang="sl-SI" sz="2800"/>
              <a:t>. </a:t>
            </a:r>
            <a:r>
              <a:rPr lang="en-US" altLang="sl-SI" sz="2800"/>
              <a:t>The Catalonia national team's first match was in 1912 in Paris, against France.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7" name="Rectangle 21">
            <a:extLst>
              <a:ext uri="{FF2B5EF4-FFF2-40B4-BE49-F238E27FC236}">
                <a16:creationId xmlns:a16="http://schemas.microsoft.com/office/drawing/2014/main" id="{D64DFB75-2B8E-47C4-900F-8ECCAD520704}"/>
              </a:ext>
            </a:extLst>
          </p:cNvPr>
          <p:cNvSpPr>
            <a:spLocks noChangeArrowheads="1"/>
          </p:cNvSpPr>
          <p:nvPr/>
        </p:nvSpPr>
        <p:spPr bwMode="auto">
          <a:xfrm>
            <a:off x="228600" y="3352800"/>
            <a:ext cx="381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a:t>FC Barcelona stadium</a:t>
            </a:r>
            <a:r>
              <a:rPr lang="sl-SI" altLang="sl-SI"/>
              <a:t> (Nou Camp)</a:t>
            </a:r>
            <a:r>
              <a:rPr lang="en-US" altLang="sl-SI"/>
              <a:t> </a:t>
            </a:r>
          </a:p>
        </p:txBody>
      </p:sp>
      <p:pic>
        <p:nvPicPr>
          <p:cNvPr id="29718" name="Picture 22">
            <a:extLst>
              <a:ext uri="{FF2B5EF4-FFF2-40B4-BE49-F238E27FC236}">
                <a16:creationId xmlns:a16="http://schemas.microsoft.com/office/drawing/2014/main" id="{87CA21A7-0550-456E-8946-48A5D6FB1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19" name="Picture 23">
            <a:extLst>
              <a:ext uri="{FF2B5EF4-FFF2-40B4-BE49-F238E27FC236}">
                <a16:creationId xmlns:a16="http://schemas.microsoft.com/office/drawing/2014/main" id="{7FB9704E-3551-4351-AB94-FE1B30A8B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800"/>
            <a:ext cx="464820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20" name="Rectangle 24">
            <a:extLst>
              <a:ext uri="{FF2B5EF4-FFF2-40B4-BE49-F238E27FC236}">
                <a16:creationId xmlns:a16="http://schemas.microsoft.com/office/drawing/2014/main" id="{1754F0B7-281E-4A67-8BFD-2EDD1E9F72A0}"/>
              </a:ext>
            </a:extLst>
          </p:cNvPr>
          <p:cNvSpPr>
            <a:spLocks noChangeArrowheads="1"/>
          </p:cNvSpPr>
          <p:nvPr/>
        </p:nvSpPr>
        <p:spPr bwMode="auto">
          <a:xfrm>
            <a:off x="5105400" y="3276600"/>
            <a:ext cx="290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F</a:t>
            </a:r>
            <a:r>
              <a:rPr lang="en-US" altLang="sl-SI"/>
              <a:t>c </a:t>
            </a:r>
            <a:r>
              <a:rPr lang="sl-SI" altLang="sl-SI"/>
              <a:t>B</a:t>
            </a:r>
            <a:r>
              <a:rPr lang="en-US" altLang="sl-SI"/>
              <a:t>arcelona football team</a:t>
            </a:r>
          </a:p>
        </p:txBody>
      </p:sp>
      <p:pic>
        <p:nvPicPr>
          <p:cNvPr id="29721" name="Picture 25">
            <a:extLst>
              <a:ext uri="{FF2B5EF4-FFF2-40B4-BE49-F238E27FC236}">
                <a16:creationId xmlns:a16="http://schemas.microsoft.com/office/drawing/2014/main" id="{3CBF0DE1-423D-4BE0-86D1-2AB69610E1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0"/>
            <a:ext cx="3733800"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22" name="Rectangle 26">
            <a:extLst>
              <a:ext uri="{FF2B5EF4-FFF2-40B4-BE49-F238E27FC236}">
                <a16:creationId xmlns:a16="http://schemas.microsoft.com/office/drawing/2014/main" id="{A67C9E61-F573-4126-AA70-B5D37295DA23}"/>
              </a:ext>
            </a:extLst>
          </p:cNvPr>
          <p:cNvSpPr>
            <a:spLocks noChangeArrowheads="1"/>
          </p:cNvSpPr>
          <p:nvPr/>
        </p:nvSpPr>
        <p:spPr bwMode="auto">
          <a:xfrm>
            <a:off x="1066800" y="617220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Lionel Andres M</a:t>
            </a:r>
            <a:r>
              <a:rPr lang="en-US" altLang="sl-SI"/>
              <a:t>essi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11A1FDD-0DE7-48CE-A137-2CDCE5607E44}"/>
              </a:ext>
            </a:extLst>
          </p:cNvPr>
          <p:cNvSpPr>
            <a:spLocks noGrp="1" noChangeArrowheads="1"/>
          </p:cNvSpPr>
          <p:nvPr>
            <p:ph type="title"/>
          </p:nvPr>
        </p:nvSpPr>
        <p:spPr/>
        <p:txBody>
          <a:bodyPr/>
          <a:lstStyle/>
          <a:p>
            <a:r>
              <a:rPr lang="sl-SI" altLang="sl-SI"/>
              <a:t>Holidays</a:t>
            </a:r>
            <a:endParaRPr lang="en-US" altLang="sl-SI"/>
          </a:p>
        </p:txBody>
      </p:sp>
      <p:sp>
        <p:nvSpPr>
          <p:cNvPr id="38915" name="Rectangle 3">
            <a:extLst>
              <a:ext uri="{FF2B5EF4-FFF2-40B4-BE49-F238E27FC236}">
                <a16:creationId xmlns:a16="http://schemas.microsoft.com/office/drawing/2014/main" id="{CC6E1AB0-D952-45FE-B79D-D136712C63A2}"/>
              </a:ext>
            </a:extLst>
          </p:cNvPr>
          <p:cNvSpPr>
            <a:spLocks noGrp="1" noChangeArrowheads="1"/>
          </p:cNvSpPr>
          <p:nvPr>
            <p:ph type="body" idx="1"/>
          </p:nvPr>
        </p:nvSpPr>
        <p:spPr/>
        <p:txBody>
          <a:bodyPr/>
          <a:lstStyle/>
          <a:p>
            <a:r>
              <a:rPr lang="en-US" altLang="sl-SI"/>
              <a:t>Major holidays in Catalonia ar</a:t>
            </a:r>
            <a:r>
              <a:rPr lang="sl-SI" altLang="sl-SI"/>
              <a:t>e:</a:t>
            </a:r>
          </a:p>
          <a:p>
            <a:r>
              <a:rPr lang="en-US" altLang="sl-SI"/>
              <a:t>23rd april: Sv. Jurij  (Sant Jordi), patron of Catalonia. At the celebration, we gave the flowers to the loved. (like on Valentine's Day).</a:t>
            </a:r>
            <a:endParaRPr lang="sl-SI" altLang="sl-SI"/>
          </a:p>
          <a:p>
            <a:r>
              <a:rPr lang="sl-SI" altLang="sl-SI"/>
              <a:t>24th June: Feast of St. John (Sant Joan)</a:t>
            </a:r>
            <a:r>
              <a:rPr lang="en-US" altLang="sl-SI"/>
              <a:t> </a:t>
            </a:r>
            <a:endParaRPr lang="sl-SI" altLang="sl-SI"/>
          </a:p>
          <a:p>
            <a:r>
              <a:rPr lang="sl-SI" altLang="sl-SI"/>
              <a:t>11th september: Catalan national day. </a:t>
            </a:r>
            <a:endParaRPr lang="en-US" altLang="sl-SI"/>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7552B8E-2413-45B8-8885-60B778399D5A}"/>
              </a:ext>
            </a:extLst>
          </p:cNvPr>
          <p:cNvSpPr>
            <a:spLocks noGrp="1" noChangeArrowheads="1"/>
          </p:cNvSpPr>
          <p:nvPr>
            <p:ph type="title"/>
          </p:nvPr>
        </p:nvSpPr>
        <p:spPr>
          <a:xfrm>
            <a:off x="381000" y="-304800"/>
            <a:ext cx="8229600" cy="1143000"/>
          </a:xfrm>
        </p:spPr>
        <p:txBody>
          <a:bodyPr/>
          <a:lstStyle/>
          <a:p>
            <a:r>
              <a:rPr lang="sl-SI" altLang="sl-SI"/>
              <a:t>Public holidays</a:t>
            </a:r>
            <a:r>
              <a:rPr lang="en-US" altLang="sl-SI"/>
              <a:t> </a:t>
            </a:r>
          </a:p>
        </p:txBody>
      </p:sp>
      <p:sp>
        <p:nvSpPr>
          <p:cNvPr id="39939" name="Rectangle 3">
            <a:extLst>
              <a:ext uri="{FF2B5EF4-FFF2-40B4-BE49-F238E27FC236}">
                <a16:creationId xmlns:a16="http://schemas.microsoft.com/office/drawing/2014/main" id="{55F750A2-5A2E-4454-904C-4EC63370AC0A}"/>
              </a:ext>
            </a:extLst>
          </p:cNvPr>
          <p:cNvSpPr>
            <a:spLocks noGrp="1" noChangeArrowheads="1"/>
          </p:cNvSpPr>
          <p:nvPr>
            <p:ph type="body" idx="1"/>
          </p:nvPr>
        </p:nvSpPr>
        <p:spPr>
          <a:xfrm>
            <a:off x="228600" y="838200"/>
            <a:ext cx="8458200" cy="5715000"/>
          </a:xfrm>
        </p:spPr>
        <p:txBody>
          <a:bodyPr/>
          <a:lstStyle/>
          <a:p>
            <a:pPr>
              <a:lnSpc>
                <a:spcPct val="80000"/>
              </a:lnSpc>
            </a:pPr>
            <a:r>
              <a:rPr lang="en-US" altLang="sl-SI" sz="2400"/>
              <a:t>In Catalonia have 15 no working days:</a:t>
            </a:r>
            <a:endParaRPr lang="sl-SI" altLang="sl-SI" sz="2400"/>
          </a:p>
          <a:p>
            <a:pPr>
              <a:lnSpc>
                <a:spcPct val="80000"/>
              </a:lnSpc>
            </a:pPr>
            <a:r>
              <a:rPr lang="sl-SI" altLang="sl-SI" sz="2400"/>
              <a:t>First January: New Year</a:t>
            </a:r>
          </a:p>
          <a:p>
            <a:pPr>
              <a:lnSpc>
                <a:spcPct val="80000"/>
              </a:lnSpc>
            </a:pPr>
            <a:r>
              <a:rPr lang="en-US" altLang="sl-SI" sz="2400"/>
              <a:t>6th January: Arrive St. Epiphany.</a:t>
            </a:r>
          </a:p>
          <a:p>
            <a:pPr>
              <a:lnSpc>
                <a:spcPct val="80000"/>
              </a:lnSpc>
            </a:pPr>
            <a:r>
              <a:rPr lang="en-US" altLang="sl-SI" sz="2400"/>
              <a:t>First May: Labour Day.</a:t>
            </a:r>
          </a:p>
          <a:p>
            <a:pPr>
              <a:lnSpc>
                <a:spcPct val="80000"/>
              </a:lnSpc>
            </a:pPr>
            <a:r>
              <a:rPr lang="en-US" altLang="sl-SI" sz="2400"/>
              <a:t>Easter Week: Good Friday</a:t>
            </a:r>
            <a:endParaRPr lang="sl-SI" altLang="sl-SI" sz="2400"/>
          </a:p>
          <a:p>
            <a:pPr>
              <a:lnSpc>
                <a:spcPct val="80000"/>
              </a:lnSpc>
            </a:pPr>
            <a:r>
              <a:rPr lang="en-US" altLang="sl-SI" sz="2400"/>
              <a:t>Easter Week: Easter Monday</a:t>
            </a:r>
          </a:p>
          <a:p>
            <a:pPr>
              <a:lnSpc>
                <a:spcPct val="80000"/>
              </a:lnSpc>
            </a:pPr>
            <a:r>
              <a:rPr lang="en-US" altLang="sl-SI" sz="2400"/>
              <a:t>24th June: S</a:t>
            </a:r>
            <a:r>
              <a:rPr lang="sl-SI" altLang="sl-SI" sz="2400"/>
              <a:t>t</a:t>
            </a:r>
            <a:r>
              <a:rPr lang="en-US" altLang="sl-SI" sz="2400"/>
              <a:t>. Janez</a:t>
            </a:r>
          </a:p>
          <a:p>
            <a:pPr>
              <a:lnSpc>
                <a:spcPct val="80000"/>
              </a:lnSpc>
            </a:pPr>
            <a:r>
              <a:rPr lang="en-US" altLang="sl-SI" sz="2400"/>
              <a:t>15th August: The Assumption</a:t>
            </a:r>
            <a:endParaRPr lang="sl-SI" altLang="sl-SI" sz="2400"/>
          </a:p>
          <a:p>
            <a:pPr>
              <a:lnSpc>
                <a:spcPct val="80000"/>
              </a:lnSpc>
            </a:pPr>
            <a:r>
              <a:rPr lang="en-US" altLang="sl-SI" sz="2400"/>
              <a:t>11th september: Catalan National Day</a:t>
            </a:r>
            <a:endParaRPr lang="sl-SI" altLang="sl-SI" sz="2400"/>
          </a:p>
          <a:p>
            <a:pPr>
              <a:lnSpc>
                <a:spcPct val="80000"/>
              </a:lnSpc>
            </a:pPr>
            <a:r>
              <a:rPr lang="en-US" altLang="sl-SI" sz="2400"/>
              <a:t>12th October: The Spanish day</a:t>
            </a:r>
          </a:p>
          <a:p>
            <a:pPr>
              <a:lnSpc>
                <a:spcPct val="80000"/>
              </a:lnSpc>
            </a:pPr>
            <a:r>
              <a:rPr lang="en-US" altLang="sl-SI" sz="2400"/>
              <a:t>     First november: All Saints</a:t>
            </a:r>
          </a:p>
          <a:p>
            <a:pPr>
              <a:lnSpc>
                <a:spcPct val="80000"/>
              </a:lnSpc>
            </a:pPr>
            <a:r>
              <a:rPr lang="en-US" altLang="sl-SI" sz="2400"/>
              <a:t>     6th december: Spanish Constitution Day</a:t>
            </a:r>
          </a:p>
          <a:p>
            <a:pPr>
              <a:lnSpc>
                <a:spcPct val="80000"/>
              </a:lnSpc>
            </a:pPr>
            <a:r>
              <a:rPr lang="en-US" altLang="sl-SI" sz="2400"/>
              <a:t>     8th december: Immaculate Conception</a:t>
            </a:r>
          </a:p>
          <a:p>
            <a:pPr>
              <a:lnSpc>
                <a:spcPct val="80000"/>
              </a:lnSpc>
            </a:pPr>
            <a:r>
              <a:rPr lang="en-US" altLang="sl-SI" sz="2400"/>
              <a:t>     25th december: Christmas</a:t>
            </a:r>
          </a:p>
          <a:p>
            <a:pPr>
              <a:lnSpc>
                <a:spcPct val="80000"/>
              </a:lnSpc>
            </a:pPr>
            <a:r>
              <a:rPr lang="en-US" altLang="sl-SI" sz="2400"/>
              <a:t>     26th december:  s</a:t>
            </a:r>
            <a:r>
              <a:rPr lang="sl-SI" altLang="sl-SI" sz="2400"/>
              <a:t>t</a:t>
            </a:r>
            <a:r>
              <a:rPr lang="en-US" altLang="sl-SI" sz="2400"/>
              <a:t>. Stephen     </a:t>
            </a:r>
          </a:p>
        </p:txBody>
      </p:sp>
      <p:sp>
        <p:nvSpPr>
          <p:cNvPr id="39941" name="Rectangle 5">
            <a:extLst>
              <a:ext uri="{FF2B5EF4-FFF2-40B4-BE49-F238E27FC236}">
                <a16:creationId xmlns:a16="http://schemas.microsoft.com/office/drawing/2014/main" id="{B1FFA9BA-07CE-4D02-BBE8-9C65FE0FF2B4}"/>
              </a:ext>
            </a:extLst>
          </p:cNvPr>
          <p:cNvSpPr>
            <a:spLocks noChangeArrowheads="1"/>
          </p:cNvSpPr>
          <p:nvPr/>
        </p:nvSpPr>
        <p:spPr bwMode="auto">
          <a:xfrm>
            <a:off x="3657600" y="-366713"/>
            <a:ext cx="609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sl-SI"/>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F21CB27-5F6F-447B-9108-E9A991B9842B}"/>
              </a:ext>
            </a:extLst>
          </p:cNvPr>
          <p:cNvSpPr>
            <a:spLocks noGrp="1" noChangeArrowheads="1"/>
          </p:cNvSpPr>
          <p:nvPr>
            <p:ph type="title"/>
          </p:nvPr>
        </p:nvSpPr>
        <p:spPr/>
        <p:txBody>
          <a:bodyPr/>
          <a:lstStyle/>
          <a:p>
            <a:r>
              <a:rPr lang="sl-SI" altLang="sl-SI"/>
              <a:t>cultural Heritage</a:t>
            </a:r>
            <a:endParaRPr lang="en-US" altLang="sl-SI"/>
          </a:p>
        </p:txBody>
      </p:sp>
      <p:sp>
        <p:nvSpPr>
          <p:cNvPr id="40963" name="Rectangle 3">
            <a:extLst>
              <a:ext uri="{FF2B5EF4-FFF2-40B4-BE49-F238E27FC236}">
                <a16:creationId xmlns:a16="http://schemas.microsoft.com/office/drawing/2014/main" id="{0C5F2D23-BD2E-47A6-97AD-C0E893BC3A32}"/>
              </a:ext>
            </a:extLst>
          </p:cNvPr>
          <p:cNvSpPr>
            <a:spLocks noGrp="1" noChangeArrowheads="1"/>
          </p:cNvSpPr>
          <p:nvPr>
            <p:ph type="body" idx="1"/>
          </p:nvPr>
        </p:nvSpPr>
        <p:spPr/>
        <p:txBody>
          <a:bodyPr/>
          <a:lstStyle/>
          <a:p>
            <a:r>
              <a:rPr lang="sl-SI" altLang="sl-SI"/>
              <a:t>As cultural heritage protected by UNESCO:</a:t>
            </a:r>
          </a:p>
          <a:p>
            <a:endParaRPr lang="en-US" altLang="sl-SI"/>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3" name="Picture 9">
            <a:extLst>
              <a:ext uri="{FF2B5EF4-FFF2-40B4-BE49-F238E27FC236}">
                <a16:creationId xmlns:a16="http://schemas.microsoft.com/office/drawing/2014/main" id="{E366B56F-8412-467D-8BC7-E5C0E0183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4572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4" name="Rectangle 10">
            <a:extLst>
              <a:ext uri="{FF2B5EF4-FFF2-40B4-BE49-F238E27FC236}">
                <a16:creationId xmlns:a16="http://schemas.microsoft.com/office/drawing/2014/main" id="{2A10CCE6-F193-4E5E-A313-A994A65A64F4}"/>
              </a:ext>
            </a:extLst>
          </p:cNvPr>
          <p:cNvSpPr>
            <a:spLocks noChangeArrowheads="1"/>
          </p:cNvSpPr>
          <p:nvPr/>
        </p:nvSpPr>
        <p:spPr bwMode="auto">
          <a:xfrm>
            <a:off x="838200" y="6491288"/>
            <a:ext cx="192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a:t>Sagrada Família </a:t>
            </a:r>
          </a:p>
        </p:txBody>
      </p:sp>
      <p:sp>
        <p:nvSpPr>
          <p:cNvPr id="42000" name="Rectangle 16">
            <a:extLst>
              <a:ext uri="{FF2B5EF4-FFF2-40B4-BE49-F238E27FC236}">
                <a16:creationId xmlns:a16="http://schemas.microsoft.com/office/drawing/2014/main" id="{C2432712-E1F4-4BE1-B53B-0CA199342F23}"/>
              </a:ext>
            </a:extLst>
          </p:cNvPr>
          <p:cNvSpPr>
            <a:spLocks noGrp="1" noChangeArrowheads="1"/>
          </p:cNvSpPr>
          <p:nvPr>
            <p:ph type="title"/>
          </p:nvPr>
        </p:nvSpPr>
        <p:spPr/>
        <p:txBody>
          <a:bodyPr/>
          <a:lstStyle/>
          <a:p>
            <a:endParaRPr lang="sl-SI" altLang="sl-SI"/>
          </a:p>
        </p:txBody>
      </p:sp>
      <p:sp>
        <p:nvSpPr>
          <p:cNvPr id="42001" name="Rectangle 17">
            <a:extLst>
              <a:ext uri="{FF2B5EF4-FFF2-40B4-BE49-F238E27FC236}">
                <a16:creationId xmlns:a16="http://schemas.microsoft.com/office/drawing/2014/main" id="{BB54289E-F7F0-4EF2-9FCC-D0BB107D2D37}"/>
              </a:ext>
            </a:extLst>
          </p:cNvPr>
          <p:cNvSpPr>
            <a:spLocks noGrp="1" noChangeArrowheads="1"/>
          </p:cNvSpPr>
          <p:nvPr>
            <p:ph type="body" idx="1"/>
          </p:nvPr>
        </p:nvSpPr>
        <p:spPr>
          <a:xfrm>
            <a:off x="4724400" y="1447800"/>
            <a:ext cx="4191000" cy="4724400"/>
          </a:xfrm>
        </p:spPr>
        <p:txBody>
          <a:bodyPr/>
          <a:lstStyle/>
          <a:p>
            <a:r>
              <a:rPr lang="en-US" altLang="sl-SI"/>
              <a:t>is a large Roman Catholic church in Barcelona</a:t>
            </a:r>
            <a:r>
              <a:rPr lang="sl-SI" altLang="sl-SI"/>
              <a:t> </a:t>
            </a:r>
            <a:r>
              <a:rPr lang="en-US" altLang="sl-SI"/>
              <a:t>designed by Catalan architect Antoni Gaudí </a:t>
            </a:r>
            <a:r>
              <a:rPr lang="sl-SI" altLang="sl-SI"/>
              <a:t>.</a:t>
            </a:r>
            <a:endParaRPr lang="en-US" altLang="sl-SI"/>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AE114AB9-4B1B-40E7-9192-412F7044E1AE}"/>
              </a:ext>
            </a:extLst>
          </p:cNvPr>
          <p:cNvSpPr>
            <a:spLocks noGrp="1" noChangeArrowheads="1"/>
          </p:cNvSpPr>
          <p:nvPr>
            <p:ph type="body" idx="4294967295"/>
          </p:nvPr>
        </p:nvSpPr>
        <p:spPr>
          <a:xfrm>
            <a:off x="4953000" y="228600"/>
            <a:ext cx="4191000" cy="5867400"/>
          </a:xfrm>
        </p:spPr>
        <p:txBody>
          <a:bodyPr/>
          <a:lstStyle/>
          <a:p>
            <a:pPr>
              <a:lnSpc>
                <a:spcPct val="90000"/>
              </a:lnSpc>
            </a:pPr>
            <a:r>
              <a:rPr lang="en-US" altLang="sl-SI"/>
              <a:t>The </a:t>
            </a:r>
            <a:r>
              <a:rPr lang="en-US" altLang="sl-SI" b="1"/>
              <a:t>Palau de la Música Catalana</a:t>
            </a:r>
            <a:r>
              <a:rPr lang="en-US" altLang="sl-SI"/>
              <a:t> is a concert hall in Barcelona. Designed in the Catalan </a:t>
            </a:r>
            <a:r>
              <a:rPr lang="en-US" altLang="sl-SI" i="1"/>
              <a:t>modernista</a:t>
            </a:r>
            <a:r>
              <a:rPr lang="en-US" altLang="sl-SI"/>
              <a:t> style by the</a:t>
            </a:r>
            <a:r>
              <a:rPr lang="sl-SI" altLang="sl-SI"/>
              <a:t> famous </a:t>
            </a:r>
            <a:r>
              <a:rPr lang="en-US" altLang="sl-SI"/>
              <a:t> architect Lluís Domènech i Montaner, it was built 190</a:t>
            </a:r>
            <a:r>
              <a:rPr lang="sl-SI" altLang="sl-SI"/>
              <a:t>8</a:t>
            </a:r>
            <a:r>
              <a:rPr lang="en-US" altLang="sl-SI"/>
              <a:t> for the Orfeó Català</a:t>
            </a:r>
            <a:r>
              <a:rPr lang="sl-SI" altLang="sl-SI"/>
              <a:t>.</a:t>
            </a:r>
            <a:r>
              <a:rPr lang="en-US" altLang="sl-SI"/>
              <a:t> </a:t>
            </a:r>
          </a:p>
        </p:txBody>
      </p:sp>
      <p:pic>
        <p:nvPicPr>
          <p:cNvPr id="47108" name="Picture 4">
            <a:extLst>
              <a:ext uri="{FF2B5EF4-FFF2-40B4-BE49-F238E27FC236}">
                <a16:creationId xmlns:a16="http://schemas.microsoft.com/office/drawing/2014/main" id="{81A82166-9B9F-4948-B964-3C9308A5F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9528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9" name="Rectangle 5">
            <a:extLst>
              <a:ext uri="{FF2B5EF4-FFF2-40B4-BE49-F238E27FC236}">
                <a16:creationId xmlns:a16="http://schemas.microsoft.com/office/drawing/2014/main" id="{64144A2C-DE66-4EBD-A249-23FC5CB1AF33}"/>
              </a:ext>
            </a:extLst>
          </p:cNvPr>
          <p:cNvSpPr>
            <a:spLocks noChangeArrowheads="1"/>
          </p:cNvSpPr>
          <p:nvPr/>
        </p:nvSpPr>
        <p:spPr bwMode="auto">
          <a:xfrm>
            <a:off x="228600" y="6096000"/>
            <a:ext cx="3232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b="1"/>
              <a:t>Palau de la Música Catalana</a:t>
            </a:r>
          </a:p>
          <a:p>
            <a:pPr eaLnBrk="0" hangingPunct="0"/>
            <a:endParaRPr lang="en-US" altLang="sl-S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27B2DCF4-3112-4138-A43B-2FEE884E6A1A}"/>
              </a:ext>
            </a:extLst>
          </p:cNvPr>
          <p:cNvSpPr>
            <a:spLocks noGrp="1" noChangeArrowheads="1"/>
          </p:cNvSpPr>
          <p:nvPr>
            <p:ph type="body" idx="4294967295"/>
          </p:nvPr>
        </p:nvSpPr>
        <p:spPr>
          <a:xfrm>
            <a:off x="5029200" y="152400"/>
            <a:ext cx="4114800" cy="5486400"/>
          </a:xfrm>
        </p:spPr>
        <p:txBody>
          <a:bodyPr/>
          <a:lstStyle/>
          <a:p>
            <a:r>
              <a:rPr lang="en-US" altLang="sl-SI" b="1"/>
              <a:t>Park Güell</a:t>
            </a:r>
            <a:r>
              <a:rPr lang="en-US" altLang="sl-SI"/>
              <a:t> is a garden complex with architectural elements</a:t>
            </a:r>
            <a:r>
              <a:rPr lang="sl-SI" altLang="sl-SI"/>
              <a:t>.</a:t>
            </a:r>
            <a:r>
              <a:rPr lang="en-US" altLang="sl-SI"/>
              <a:t> It was designed by the Catala</a:t>
            </a:r>
            <a:r>
              <a:rPr lang="sl-SI" altLang="sl-SI"/>
              <a:t>n </a:t>
            </a:r>
            <a:r>
              <a:rPr lang="en-US" altLang="sl-SI"/>
              <a:t>architect Antoni Gaudí and built in 1914. It is part of the UNESCO World Heritage Site</a:t>
            </a:r>
            <a:r>
              <a:rPr lang="sl-SI" altLang="sl-SI"/>
              <a:t>.</a:t>
            </a:r>
            <a:r>
              <a:rPr lang="en-US" altLang="sl-SI"/>
              <a:t> </a:t>
            </a:r>
          </a:p>
        </p:txBody>
      </p:sp>
      <p:pic>
        <p:nvPicPr>
          <p:cNvPr id="48133" name="Picture 5">
            <a:extLst>
              <a:ext uri="{FF2B5EF4-FFF2-40B4-BE49-F238E27FC236}">
                <a16:creationId xmlns:a16="http://schemas.microsoft.com/office/drawing/2014/main" id="{0C237F23-90CC-4BC5-8993-0A560DDD4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5626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Rectangle 6">
            <a:extLst>
              <a:ext uri="{FF2B5EF4-FFF2-40B4-BE49-F238E27FC236}">
                <a16:creationId xmlns:a16="http://schemas.microsoft.com/office/drawing/2014/main" id="{82E33707-672D-45F9-A3E5-ECFB64FD3608}"/>
              </a:ext>
            </a:extLst>
          </p:cNvPr>
          <p:cNvSpPr>
            <a:spLocks noChangeArrowheads="1"/>
          </p:cNvSpPr>
          <p:nvPr/>
        </p:nvSpPr>
        <p:spPr bwMode="auto">
          <a:xfrm>
            <a:off x="609600" y="609600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a:t>The entrance to the park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D10965B-5AA6-4992-91E0-2E43BC94DAE4}"/>
              </a:ext>
            </a:extLst>
          </p:cNvPr>
          <p:cNvSpPr>
            <a:spLocks noGrp="1" noChangeArrowheads="1"/>
          </p:cNvSpPr>
          <p:nvPr>
            <p:ph type="title"/>
          </p:nvPr>
        </p:nvSpPr>
        <p:spPr>
          <a:xfrm>
            <a:off x="457200" y="0"/>
            <a:ext cx="8229600" cy="1143000"/>
          </a:xfrm>
        </p:spPr>
        <p:txBody>
          <a:bodyPr/>
          <a:lstStyle/>
          <a:p>
            <a:r>
              <a:rPr lang="sl-SI" altLang="sl-SI"/>
              <a:t>Barcelona</a:t>
            </a:r>
            <a:endParaRPr lang="en-US" altLang="sl-SI"/>
          </a:p>
        </p:txBody>
      </p:sp>
      <p:sp>
        <p:nvSpPr>
          <p:cNvPr id="58371" name="Rectangle 3">
            <a:extLst>
              <a:ext uri="{FF2B5EF4-FFF2-40B4-BE49-F238E27FC236}">
                <a16:creationId xmlns:a16="http://schemas.microsoft.com/office/drawing/2014/main" id="{A271B6DF-BAB3-4F87-B912-7AA8C9011969}"/>
              </a:ext>
            </a:extLst>
          </p:cNvPr>
          <p:cNvSpPr>
            <a:spLocks noGrp="1" noChangeArrowheads="1"/>
          </p:cNvSpPr>
          <p:nvPr>
            <p:ph type="body" idx="1"/>
          </p:nvPr>
        </p:nvSpPr>
        <p:spPr>
          <a:xfrm>
            <a:off x="0" y="990600"/>
            <a:ext cx="4267200" cy="5638800"/>
          </a:xfrm>
        </p:spPr>
        <p:txBody>
          <a:bodyPr/>
          <a:lstStyle/>
          <a:p>
            <a:pPr>
              <a:lnSpc>
                <a:spcPct val="80000"/>
              </a:lnSpc>
            </a:pPr>
            <a:r>
              <a:rPr lang="en-US" altLang="sl-SI" sz="2000" b="1"/>
              <a:t>Barcelona</a:t>
            </a:r>
            <a:r>
              <a:rPr lang="en-US" altLang="sl-SI" sz="2000"/>
              <a:t> is the capital of Catalonia and the second largest city in Spain, after Madrid</a:t>
            </a:r>
            <a:r>
              <a:rPr lang="sl-SI" altLang="sl-SI" sz="2000"/>
              <a:t>.</a:t>
            </a:r>
            <a:r>
              <a:rPr lang="en-US" altLang="sl-SI" sz="2000"/>
              <a:t> It is also Europe's largest metropolis on the Mediterranean Sea. Barcelona is today one of the world's leading tourist, economic</a:t>
            </a:r>
            <a:r>
              <a:rPr lang="sl-SI" altLang="sl-SI" sz="2000"/>
              <a:t> </a:t>
            </a:r>
            <a:r>
              <a:rPr lang="en-US" altLang="sl-SI" sz="2000"/>
              <a:t>and cultural-sports centres</a:t>
            </a:r>
            <a:r>
              <a:rPr lang="sl-SI" altLang="sl-SI" sz="2000"/>
              <a:t>.</a:t>
            </a:r>
            <a:r>
              <a:rPr lang="en-US" altLang="sl-SI" sz="2000"/>
              <a:t> Barcelona is the 16th-most-visited city in the world and the fourth most visited in Europe after Paris, London, and Rome, with several million tourists every year</a:t>
            </a:r>
            <a:r>
              <a:rPr lang="sl-SI" altLang="sl-SI" sz="2000"/>
              <a:t> </a:t>
            </a:r>
            <a:r>
              <a:rPr lang="en-US" altLang="sl-SI" sz="2000"/>
              <a:t>Barcelona is the 14th most "livable city" in the world</a:t>
            </a:r>
            <a:r>
              <a:rPr lang="sl-SI" altLang="sl-SI" sz="2000"/>
              <a:t>.</a:t>
            </a:r>
            <a:r>
              <a:rPr lang="en-US" altLang="sl-SI" sz="2000"/>
              <a:t> Also, the city is Europe's fourth best business city and fastest improving European city</a:t>
            </a:r>
            <a:r>
              <a:rPr lang="sl-SI" altLang="sl-SI" sz="2000"/>
              <a:t>.</a:t>
            </a:r>
            <a:endParaRPr lang="en-US" altLang="sl-SI" sz="2000"/>
          </a:p>
        </p:txBody>
      </p:sp>
      <p:pic>
        <p:nvPicPr>
          <p:cNvPr id="58372" name="Picture 4">
            <a:extLst>
              <a:ext uri="{FF2B5EF4-FFF2-40B4-BE49-F238E27FC236}">
                <a16:creationId xmlns:a16="http://schemas.microsoft.com/office/drawing/2014/main" id="{3F89817F-E92C-4C6E-8520-81FE66096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66800"/>
            <a:ext cx="4876800"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3" name="Rectangle 5">
            <a:extLst>
              <a:ext uri="{FF2B5EF4-FFF2-40B4-BE49-F238E27FC236}">
                <a16:creationId xmlns:a16="http://schemas.microsoft.com/office/drawing/2014/main" id="{6708B806-CE4D-425D-8211-73FD82E11344}"/>
              </a:ext>
            </a:extLst>
          </p:cNvPr>
          <p:cNvSpPr>
            <a:spLocks noChangeArrowheads="1"/>
          </p:cNvSpPr>
          <p:nvPr/>
        </p:nvSpPr>
        <p:spPr bwMode="auto">
          <a:xfrm>
            <a:off x="5943600" y="4572000"/>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Barcelona</a:t>
            </a:r>
            <a:endParaRPr lang="en-US" altLang="sl-SI"/>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30E3777F-73E2-4C19-B4CE-E9823595DC02}"/>
              </a:ext>
            </a:extLst>
          </p:cNvPr>
          <p:cNvSpPr>
            <a:spLocks noGrp="1" noChangeArrowheads="1"/>
          </p:cNvSpPr>
          <p:nvPr>
            <p:ph type="body" idx="4294967295"/>
          </p:nvPr>
        </p:nvSpPr>
        <p:spPr>
          <a:xfrm>
            <a:off x="5410200" y="0"/>
            <a:ext cx="3733800" cy="6629400"/>
          </a:xfrm>
        </p:spPr>
        <p:txBody>
          <a:bodyPr/>
          <a:lstStyle/>
          <a:p>
            <a:r>
              <a:rPr lang="en-US" altLang="sl-SI" b="1"/>
              <a:t>Casa Milà</a:t>
            </a:r>
            <a:r>
              <a:rPr lang="en-US" altLang="sl-SI"/>
              <a:t> better known as </a:t>
            </a:r>
            <a:r>
              <a:rPr lang="en-US" altLang="sl-SI" b="1" i="1"/>
              <a:t>La Pedrera</a:t>
            </a:r>
            <a:r>
              <a:rPr lang="en-US" altLang="sl-SI"/>
              <a:t> is a building designed by the Catalan architect Antoni Gaudí and built in 1912. It is located in the Barcelona</a:t>
            </a:r>
            <a:r>
              <a:rPr lang="sl-SI" altLang="sl-SI"/>
              <a:t>.</a:t>
            </a:r>
            <a:endParaRPr lang="en-US" altLang="sl-SI"/>
          </a:p>
        </p:txBody>
      </p:sp>
      <p:pic>
        <p:nvPicPr>
          <p:cNvPr id="49157" name="Picture 5">
            <a:extLst>
              <a:ext uri="{FF2B5EF4-FFF2-40B4-BE49-F238E27FC236}">
                <a16:creationId xmlns:a16="http://schemas.microsoft.com/office/drawing/2014/main" id="{C44295F0-7515-491F-A81D-A360BB06B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5617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Rectangle 6">
            <a:extLst>
              <a:ext uri="{FF2B5EF4-FFF2-40B4-BE49-F238E27FC236}">
                <a16:creationId xmlns:a16="http://schemas.microsoft.com/office/drawing/2014/main" id="{831E10E9-1EA1-490A-BEA2-D4A97D51566D}"/>
              </a:ext>
            </a:extLst>
          </p:cNvPr>
          <p:cNvSpPr>
            <a:spLocks noChangeArrowheads="1"/>
          </p:cNvSpPr>
          <p:nvPr/>
        </p:nvSpPr>
        <p:spPr bwMode="auto">
          <a:xfrm>
            <a:off x="1219200" y="5257800"/>
            <a:ext cx="263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b="1"/>
              <a:t>La Pedrera</a:t>
            </a:r>
            <a:r>
              <a:rPr lang="sl-SI" altLang="sl-SI" b="1"/>
              <a:t> (Casa Mila)</a:t>
            </a:r>
            <a:endParaRPr lang="en-US" altLang="sl-SI" b="1"/>
          </a:p>
          <a:p>
            <a:pPr eaLnBrk="0" hangingPunct="0"/>
            <a:endParaRPr lang="en-US" altLang="sl-SI"/>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18C29BEC-DD26-41EC-9808-A27FA45F0EB3}"/>
              </a:ext>
            </a:extLst>
          </p:cNvPr>
          <p:cNvSpPr>
            <a:spLocks noGrp="1" noChangeArrowheads="1"/>
          </p:cNvSpPr>
          <p:nvPr>
            <p:ph type="body" idx="4294967295"/>
          </p:nvPr>
        </p:nvSpPr>
        <p:spPr>
          <a:xfrm>
            <a:off x="5334000" y="304800"/>
            <a:ext cx="3810000" cy="6324600"/>
          </a:xfrm>
        </p:spPr>
        <p:txBody>
          <a:bodyPr/>
          <a:lstStyle/>
          <a:p>
            <a:pPr>
              <a:lnSpc>
                <a:spcPct val="80000"/>
              </a:lnSpc>
            </a:pPr>
            <a:r>
              <a:rPr lang="en-US" altLang="sl-SI" sz="2800"/>
              <a:t>The </a:t>
            </a:r>
            <a:r>
              <a:rPr lang="en-US" altLang="sl-SI" sz="2800" b="1"/>
              <a:t>Poblet</a:t>
            </a:r>
            <a:r>
              <a:rPr lang="sl-SI" altLang="sl-SI" sz="2800" b="1"/>
              <a:t> Monastery</a:t>
            </a:r>
            <a:r>
              <a:rPr lang="en-US" altLang="sl-SI" sz="2800"/>
              <a:t> </a:t>
            </a:r>
            <a:r>
              <a:rPr lang="sl-SI" altLang="sl-SI" sz="2800"/>
              <a:t> </a:t>
            </a:r>
            <a:r>
              <a:rPr lang="en-US" altLang="sl-SI" sz="2800"/>
              <a:t>is a Cistercian monastery, founded in 1151, located</a:t>
            </a:r>
            <a:r>
              <a:rPr lang="sl-SI" altLang="sl-SI" sz="2800"/>
              <a:t> </a:t>
            </a:r>
            <a:r>
              <a:rPr lang="en-US" altLang="sl-SI" sz="2800"/>
              <a:t> in Catalonia. The main architect was Arnau Bargués.</a:t>
            </a:r>
          </a:p>
          <a:p>
            <a:pPr>
              <a:lnSpc>
                <a:spcPct val="80000"/>
              </a:lnSpc>
            </a:pPr>
            <a:r>
              <a:rPr lang="en-US" altLang="sl-SI" sz="2800"/>
              <a:t>This monastery was the first of three sister monasteries, known as the Cistercian triangle, that helped consolidate power in Catalonia in the 12th century. </a:t>
            </a:r>
          </a:p>
        </p:txBody>
      </p:sp>
      <p:pic>
        <p:nvPicPr>
          <p:cNvPr id="50180" name="Picture 4">
            <a:extLst>
              <a:ext uri="{FF2B5EF4-FFF2-40B4-BE49-F238E27FC236}">
                <a16:creationId xmlns:a16="http://schemas.microsoft.com/office/drawing/2014/main" id="{32749817-F06C-46DD-994C-E377310FE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525780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Rectangle 5">
            <a:extLst>
              <a:ext uri="{FF2B5EF4-FFF2-40B4-BE49-F238E27FC236}">
                <a16:creationId xmlns:a16="http://schemas.microsoft.com/office/drawing/2014/main" id="{6C39E7C1-8C93-4360-8123-6F6A6DB1D586}"/>
              </a:ext>
            </a:extLst>
          </p:cNvPr>
          <p:cNvSpPr>
            <a:spLocks noChangeArrowheads="1"/>
          </p:cNvSpPr>
          <p:nvPr/>
        </p:nvSpPr>
        <p:spPr bwMode="auto">
          <a:xfrm>
            <a:off x="1143000" y="5791200"/>
            <a:ext cx="196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t>Poblet Monastery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5441BB98-C7CC-4A02-82A7-DF24B452FE79}"/>
              </a:ext>
            </a:extLst>
          </p:cNvPr>
          <p:cNvSpPr>
            <a:spLocks noGrp="1" noChangeArrowheads="1"/>
          </p:cNvSpPr>
          <p:nvPr>
            <p:ph type="body" idx="4294967295"/>
          </p:nvPr>
        </p:nvSpPr>
        <p:spPr>
          <a:xfrm>
            <a:off x="5181600" y="0"/>
            <a:ext cx="3962400" cy="5029200"/>
          </a:xfrm>
        </p:spPr>
        <p:txBody>
          <a:bodyPr/>
          <a:lstStyle/>
          <a:p>
            <a:r>
              <a:rPr lang="en-US" altLang="sl-SI" sz="2800"/>
              <a:t>The </a:t>
            </a:r>
            <a:r>
              <a:rPr lang="en-US" altLang="sl-SI" sz="2800" b="1"/>
              <a:t>Churches of the Vall de Boí</a:t>
            </a:r>
            <a:r>
              <a:rPr lang="en-US" altLang="sl-SI" sz="2800"/>
              <a:t> are a set of nine Early Romanesque churches declared World Heritage Site by UNESCO and located in the Vall de Boí, in the Catalan (Province of Lleida). </a:t>
            </a:r>
          </a:p>
        </p:txBody>
      </p:sp>
      <p:pic>
        <p:nvPicPr>
          <p:cNvPr id="51205" name="Picture 5">
            <a:extLst>
              <a:ext uri="{FF2B5EF4-FFF2-40B4-BE49-F238E27FC236}">
                <a16:creationId xmlns:a16="http://schemas.microsoft.com/office/drawing/2014/main" id="{0D5173FE-0DE5-4016-9267-CD3EECBA5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6" name="Rectangle 6">
            <a:extLst>
              <a:ext uri="{FF2B5EF4-FFF2-40B4-BE49-F238E27FC236}">
                <a16:creationId xmlns:a16="http://schemas.microsoft.com/office/drawing/2014/main" id="{0CDD4A1D-9EFC-40AE-BC46-04E3054AE144}"/>
              </a:ext>
            </a:extLst>
          </p:cNvPr>
          <p:cNvSpPr>
            <a:spLocks noChangeArrowheads="1"/>
          </p:cNvSpPr>
          <p:nvPr/>
        </p:nvSpPr>
        <p:spPr bwMode="auto">
          <a:xfrm>
            <a:off x="0" y="5105400"/>
            <a:ext cx="5543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b="1"/>
              <a:t>Catalan Romanesque Churches of the Vall de Boí</a:t>
            </a:r>
          </a:p>
          <a:p>
            <a:pPr eaLnBrk="0" hangingPunct="0"/>
            <a:endParaRPr lang="en-US" altLang="sl-SI"/>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907D932-443D-4907-AE14-7467646D8E6F}"/>
              </a:ext>
            </a:extLst>
          </p:cNvPr>
          <p:cNvSpPr>
            <a:spLocks noGrp="1" noChangeArrowheads="1"/>
          </p:cNvSpPr>
          <p:nvPr>
            <p:ph type="title"/>
          </p:nvPr>
        </p:nvSpPr>
        <p:spPr/>
        <p:txBody>
          <a:bodyPr/>
          <a:lstStyle/>
          <a:p>
            <a:r>
              <a:rPr lang="sl-SI" altLang="sl-SI"/>
              <a:t>Resources</a:t>
            </a:r>
            <a:r>
              <a:rPr lang="en-US" altLang="sl-SI"/>
              <a:t> </a:t>
            </a:r>
          </a:p>
        </p:txBody>
      </p:sp>
      <p:sp>
        <p:nvSpPr>
          <p:cNvPr id="52227" name="Rectangle 3">
            <a:extLst>
              <a:ext uri="{FF2B5EF4-FFF2-40B4-BE49-F238E27FC236}">
                <a16:creationId xmlns:a16="http://schemas.microsoft.com/office/drawing/2014/main" id="{1E77E72E-39D4-422E-92BF-E6E4A56A830D}"/>
              </a:ext>
            </a:extLst>
          </p:cNvPr>
          <p:cNvSpPr>
            <a:spLocks noGrp="1" noChangeArrowheads="1"/>
          </p:cNvSpPr>
          <p:nvPr>
            <p:ph type="body" idx="1"/>
          </p:nvPr>
        </p:nvSpPr>
        <p:spPr/>
        <p:txBody>
          <a:bodyPr/>
          <a:lstStyle/>
          <a:p>
            <a:pPr marL="609600" indent="-609600">
              <a:lnSpc>
                <a:spcPct val="80000"/>
              </a:lnSpc>
            </a:pPr>
            <a:r>
              <a:rPr lang="en-US" altLang="sl-SI" sz="2400">
                <a:hlinkClick r:id="rId2"/>
              </a:rPr>
              <a:t>http://en.wikipedia.org/wiki/Catalonia</a:t>
            </a:r>
            <a:endParaRPr lang="sl-SI" altLang="sl-SI" sz="2400"/>
          </a:p>
          <a:p>
            <a:pPr marL="609600" indent="-609600">
              <a:lnSpc>
                <a:spcPct val="80000"/>
              </a:lnSpc>
            </a:pPr>
            <a:r>
              <a:rPr lang="en-US" altLang="sl-SI" sz="2400">
                <a:hlinkClick r:id="rId3"/>
              </a:rPr>
              <a:t>http://www.red2000.com/spain/region/r-catal.html</a:t>
            </a:r>
            <a:endParaRPr lang="sl-SI" altLang="sl-SI" sz="2400"/>
          </a:p>
          <a:p>
            <a:pPr marL="609600" indent="-609600">
              <a:lnSpc>
                <a:spcPct val="80000"/>
              </a:lnSpc>
            </a:pPr>
            <a:r>
              <a:rPr lang="sl-SI" altLang="sl-SI" sz="2400"/>
              <a:t>Books:</a:t>
            </a:r>
          </a:p>
          <a:p>
            <a:pPr marL="609600" indent="-609600">
              <a:lnSpc>
                <a:spcPct val="80000"/>
              </a:lnSpc>
              <a:buFontTx/>
              <a:buAutoNum type="alphaUcPeriod"/>
            </a:pPr>
            <a:r>
              <a:rPr lang="sl-SI" altLang="sl-SI" sz="2400"/>
              <a:t>Hopkins ,G. Macphedran,Svetovni popotnik Španija,Založba Mladinska knjiga,Ljubljana 1999</a:t>
            </a:r>
          </a:p>
          <a:p>
            <a:pPr marL="609600" indent="-609600">
              <a:lnSpc>
                <a:spcPct val="80000"/>
              </a:lnSpc>
              <a:buFontTx/>
              <a:buAutoNum type="alphaUcPeriod"/>
            </a:pPr>
            <a:r>
              <a:rPr lang="sl-SI" altLang="sl-SI" sz="2400"/>
              <a:t>D. Simonis, J. Noble, T. Nollen, Spain , Založba Mladinska knjiga, Ljubljana 2002,2008</a:t>
            </a:r>
          </a:p>
          <a:p>
            <a:pPr marL="609600" indent="-609600">
              <a:lnSpc>
                <a:spcPct val="80000"/>
              </a:lnSpc>
              <a:buFontTx/>
              <a:buAutoNum type="alphaUcPeriod"/>
            </a:pPr>
            <a:r>
              <a:rPr lang="sl-SI" altLang="sl-SI" sz="2400"/>
              <a:t>A.Sorensen , R. Chander, Naj 10 Barcelona, Založba Mladinska knjiga, Ljubljana 2009</a:t>
            </a:r>
          </a:p>
          <a:p>
            <a:pPr marL="609600" indent="-609600">
              <a:lnSpc>
                <a:spcPct val="80000"/>
              </a:lnSpc>
              <a:buFontTx/>
              <a:buAutoNum type="alphaUcPeriod"/>
            </a:pPr>
            <a:r>
              <a:rPr lang="sl-SI" altLang="sl-SI" sz="2400"/>
              <a:t>M. Ivory, Mesto na dlani Barcelona, Založba Mladinska knijga, Ljubljana 1998</a:t>
            </a:r>
          </a:p>
          <a:p>
            <a:pPr marL="609600" indent="-609600">
              <a:lnSpc>
                <a:spcPct val="80000"/>
              </a:lnSpc>
              <a:buFontTx/>
              <a:buAutoNum type="alphaUcPeriod"/>
            </a:pPr>
            <a:r>
              <a:rPr lang="sl-SI" altLang="sl-SI" sz="2400"/>
              <a:t>M. Krušič, Jugazahodna in južna Evropa, Založba Mladinska knjiga, Ljubljana 1997 </a:t>
            </a:r>
          </a:p>
          <a:p>
            <a:pPr marL="609600" indent="-609600">
              <a:lnSpc>
                <a:spcPct val="80000"/>
              </a:lnSpc>
              <a:buFontTx/>
              <a:buAutoNum type="alphaUcPeriod"/>
            </a:pPr>
            <a:endParaRPr lang="en-US" altLang="sl-SI"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23F15D9-6041-4866-A2E0-47E3138243FF}"/>
              </a:ext>
            </a:extLst>
          </p:cNvPr>
          <p:cNvSpPr>
            <a:spLocks noGrp="1" noChangeArrowheads="1"/>
          </p:cNvSpPr>
          <p:nvPr>
            <p:ph type="title"/>
          </p:nvPr>
        </p:nvSpPr>
        <p:spPr/>
        <p:txBody>
          <a:bodyPr/>
          <a:lstStyle/>
          <a:p>
            <a:r>
              <a:rPr lang="sl-SI" altLang="sl-SI"/>
              <a:t>Location</a:t>
            </a:r>
            <a:endParaRPr lang="en-US" altLang="sl-SI"/>
          </a:p>
        </p:txBody>
      </p:sp>
      <p:sp>
        <p:nvSpPr>
          <p:cNvPr id="4099" name="Rectangle 3">
            <a:extLst>
              <a:ext uri="{FF2B5EF4-FFF2-40B4-BE49-F238E27FC236}">
                <a16:creationId xmlns:a16="http://schemas.microsoft.com/office/drawing/2014/main" id="{F8BD8C34-BEB4-4D08-847B-DED51BC9A380}"/>
              </a:ext>
            </a:extLst>
          </p:cNvPr>
          <p:cNvSpPr>
            <a:spLocks noGrp="1" noChangeArrowheads="1"/>
          </p:cNvSpPr>
          <p:nvPr>
            <p:ph type="body" idx="1"/>
          </p:nvPr>
        </p:nvSpPr>
        <p:spPr/>
        <p:txBody>
          <a:bodyPr/>
          <a:lstStyle/>
          <a:p>
            <a:pPr>
              <a:buFontTx/>
              <a:buNone/>
            </a:pPr>
            <a:r>
              <a:rPr lang="sl-SI" altLang="sl-SI"/>
              <a:t> </a:t>
            </a:r>
            <a:r>
              <a:rPr lang="en-US" altLang="sl-SI"/>
              <a:t> It borders France and Andorra to the north, Aragon to the west, the Valencian</a:t>
            </a:r>
            <a:r>
              <a:rPr lang="sl-SI" altLang="sl-SI"/>
              <a:t> </a:t>
            </a:r>
            <a:r>
              <a:rPr lang="en-US" altLang="sl-SI"/>
              <a:t>Community to the south, and the Mediterranean Sea</a:t>
            </a:r>
            <a:r>
              <a:rPr lang="sl-SI" altLang="sl-SI"/>
              <a:t> to the east. </a:t>
            </a:r>
            <a:r>
              <a:rPr lang="en-US" altLang="sl-SI"/>
              <a:t>Catalonia covers an area of 32,114 km² and has an official population of 7,535,251 </a:t>
            </a:r>
            <a:r>
              <a:rPr lang="sl-SI" altLang="sl-SI"/>
              <a:t>.</a:t>
            </a:r>
            <a:endParaRPr lang="en-US" altLang="sl-SI"/>
          </a:p>
          <a:p>
            <a:endParaRPr lang="en-US" altLang="sl-SI"/>
          </a:p>
        </p:txBody>
      </p:sp>
      <p:pic>
        <p:nvPicPr>
          <p:cNvPr id="4101" name="Picture 5">
            <a:extLst>
              <a:ext uri="{FF2B5EF4-FFF2-40B4-BE49-F238E27FC236}">
                <a16:creationId xmlns:a16="http://schemas.microsoft.com/office/drawing/2014/main" id="{0DD1C953-EDF5-400D-B049-F019B1157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72440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6BF2172-847C-42D3-BF7E-AEAF0A22D4B3}"/>
              </a:ext>
            </a:extLst>
          </p:cNvPr>
          <p:cNvSpPr>
            <a:spLocks noGrp="1" noChangeArrowheads="1"/>
          </p:cNvSpPr>
          <p:nvPr>
            <p:ph type="title"/>
          </p:nvPr>
        </p:nvSpPr>
        <p:spPr/>
        <p:txBody>
          <a:bodyPr/>
          <a:lstStyle/>
          <a:p>
            <a:r>
              <a:rPr lang="sl-SI" altLang="sl-SI"/>
              <a:t>History</a:t>
            </a:r>
            <a:endParaRPr lang="en-US" altLang="sl-SI"/>
          </a:p>
        </p:txBody>
      </p:sp>
      <p:sp>
        <p:nvSpPr>
          <p:cNvPr id="5123" name="Rectangle 3">
            <a:extLst>
              <a:ext uri="{FF2B5EF4-FFF2-40B4-BE49-F238E27FC236}">
                <a16:creationId xmlns:a16="http://schemas.microsoft.com/office/drawing/2014/main" id="{68CA66EF-BE39-4F4D-8E49-D31E79D4E10C}"/>
              </a:ext>
            </a:extLst>
          </p:cNvPr>
          <p:cNvSpPr>
            <a:spLocks noGrp="1" noChangeArrowheads="1"/>
          </p:cNvSpPr>
          <p:nvPr>
            <p:ph type="body" idx="1"/>
          </p:nvPr>
        </p:nvSpPr>
        <p:spPr/>
        <p:txBody>
          <a:bodyPr/>
          <a:lstStyle/>
          <a:p>
            <a:r>
              <a:rPr lang="en-US" altLang="sl-SI"/>
              <a:t>The name </a:t>
            </a:r>
            <a:r>
              <a:rPr lang="en-US" altLang="sl-SI" i="1"/>
              <a:t>Catalunya</a:t>
            </a:r>
            <a:r>
              <a:rPr lang="en-US" altLang="sl-SI"/>
              <a:t> began to be used in the late 11th century </a:t>
            </a:r>
            <a:r>
              <a:rPr lang="sl-SI" altLang="sl-SI"/>
              <a:t>. </a:t>
            </a:r>
            <a:r>
              <a:rPr lang="en-US" altLang="sl-SI"/>
              <a:t>Catalonia was colonised by Greeks</a:t>
            </a:r>
            <a:r>
              <a:rPr lang="sl-SI" altLang="sl-SI"/>
              <a:t>.</a:t>
            </a:r>
            <a:r>
              <a:rPr lang="en-US" altLang="sl-SI"/>
              <a:t> Both Greeks and Carthaginians, briefly ruled the territory. After the Carthaginian defeat by Rome, it became, along with the rest of Hispania, part of the Roman Empire, Tarraco being one of the main Roman posts in the Iberian Peninsula.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6" name="Rectangle 52">
            <a:extLst>
              <a:ext uri="{FF2B5EF4-FFF2-40B4-BE49-F238E27FC236}">
                <a16:creationId xmlns:a16="http://schemas.microsoft.com/office/drawing/2014/main" id="{90D1C0B9-2BFB-4A8E-8839-17BFB38065D2}"/>
              </a:ext>
            </a:extLst>
          </p:cNvPr>
          <p:cNvSpPr>
            <a:spLocks noGrp="1" noChangeArrowheads="1"/>
          </p:cNvSpPr>
          <p:nvPr>
            <p:ph type="title"/>
          </p:nvPr>
        </p:nvSpPr>
        <p:spPr/>
        <p:txBody>
          <a:bodyPr/>
          <a:lstStyle/>
          <a:p>
            <a:r>
              <a:rPr lang="sl-SI" altLang="sl-SI"/>
              <a:t>Languages</a:t>
            </a:r>
            <a:endParaRPr lang="en-US" altLang="sl-SI"/>
          </a:p>
        </p:txBody>
      </p:sp>
      <p:sp>
        <p:nvSpPr>
          <p:cNvPr id="6157" name="Rectangle 13">
            <a:extLst>
              <a:ext uri="{FF2B5EF4-FFF2-40B4-BE49-F238E27FC236}">
                <a16:creationId xmlns:a16="http://schemas.microsoft.com/office/drawing/2014/main" id="{00146795-8507-4774-A9AE-3701F00EDF7A}"/>
              </a:ext>
            </a:extLst>
          </p:cNvPr>
          <p:cNvSpPr>
            <a:spLocks noGrp="1" noChangeArrowheads="1"/>
          </p:cNvSpPr>
          <p:nvPr>
            <p:ph type="body" sz="half" idx="1"/>
          </p:nvPr>
        </p:nvSpPr>
        <p:spPr/>
        <p:txBody>
          <a:bodyPr/>
          <a:lstStyle/>
          <a:p>
            <a:r>
              <a:rPr lang="en-US" altLang="sl-SI" sz="2800"/>
              <a:t>The official languages are Catalan, Spanish</a:t>
            </a:r>
            <a:r>
              <a:rPr lang="sl-SI" altLang="sl-SI" sz="2800"/>
              <a:t>, C</a:t>
            </a:r>
            <a:r>
              <a:rPr lang="en-US" altLang="sl-SI" sz="2800"/>
              <a:t>astilian and Aranese (Occitan). </a:t>
            </a:r>
            <a:endParaRPr lang="sl-SI" altLang="sl-SI" sz="2800"/>
          </a:p>
          <a:p>
            <a:endParaRPr lang="en-US" altLang="sl-SI" sz="2800"/>
          </a:p>
        </p:txBody>
      </p:sp>
      <p:graphicFrame>
        <p:nvGraphicFramePr>
          <p:cNvPr id="6294" name="Group 150">
            <a:extLst>
              <a:ext uri="{FF2B5EF4-FFF2-40B4-BE49-F238E27FC236}">
                <a16:creationId xmlns:a16="http://schemas.microsoft.com/office/drawing/2014/main" id="{8F3C9539-2F12-46BB-9047-29FF0B010237}"/>
              </a:ext>
            </a:extLst>
          </p:cNvPr>
          <p:cNvGraphicFramePr>
            <a:graphicFrameLocks noGrp="1"/>
          </p:cNvGraphicFramePr>
          <p:nvPr>
            <p:ph sz="half" idx="2"/>
          </p:nvPr>
        </p:nvGraphicFramePr>
        <p:xfrm>
          <a:off x="1066800" y="3886200"/>
          <a:ext cx="6400800" cy="2209800"/>
        </p:xfrm>
        <a:graphic>
          <a:graphicData uri="http://schemas.openxmlformats.org/drawingml/2006/table">
            <a:tbl>
              <a:tblPr/>
              <a:tblGrid>
                <a:gridCol w="3436938">
                  <a:extLst>
                    <a:ext uri="{9D8B030D-6E8A-4147-A177-3AD203B41FA5}">
                      <a16:colId xmlns:a16="http://schemas.microsoft.com/office/drawing/2014/main" val="3361504871"/>
                    </a:ext>
                  </a:extLst>
                </a:gridCol>
                <a:gridCol w="2963862">
                  <a:extLst>
                    <a:ext uri="{9D8B030D-6E8A-4147-A177-3AD203B41FA5}">
                      <a16:colId xmlns:a16="http://schemas.microsoft.com/office/drawing/2014/main" val="2458549413"/>
                    </a:ext>
                  </a:extLst>
                </a:gridCol>
              </a:tblGrid>
              <a:tr h="55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Catalan</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54.8 %</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0278444"/>
                  </a:ext>
                </a:extLst>
              </a:tr>
              <a:tr h="55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Castilian</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40.9 %</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7751349"/>
                  </a:ext>
                </a:extLst>
              </a:tr>
              <a:tr h="55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Aranese</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1.1 %</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161144"/>
                  </a:ext>
                </a:extLst>
              </a:tr>
              <a:tr h="5524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Other language</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800" b="0" i="0" u="none" strike="noStrike" cap="none" normalizeH="0" baseline="0">
                          <a:ln>
                            <a:noFill/>
                          </a:ln>
                          <a:solidFill>
                            <a:schemeClr val="tx1"/>
                          </a:solidFill>
                          <a:effectLst/>
                          <a:latin typeface="Arial" panose="020B0604020202020204" pitchFamily="34" charset="0"/>
                        </a:rPr>
                        <a:t>3.2 %</a:t>
                      </a:r>
                      <a:endParaRPr kumimoji="0" lang="en-US" altLang="sl-SI"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760225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6D6CC01-D19D-4336-9EEE-22218EE99FC8}"/>
              </a:ext>
            </a:extLst>
          </p:cNvPr>
          <p:cNvSpPr>
            <a:spLocks noGrp="1" noChangeArrowheads="1"/>
          </p:cNvSpPr>
          <p:nvPr>
            <p:ph type="title"/>
          </p:nvPr>
        </p:nvSpPr>
        <p:spPr/>
        <p:txBody>
          <a:bodyPr/>
          <a:lstStyle/>
          <a:p>
            <a:r>
              <a:rPr lang="sl-SI" altLang="sl-SI"/>
              <a:t>Climate</a:t>
            </a:r>
            <a:endParaRPr lang="en-US" altLang="sl-SI"/>
          </a:p>
        </p:txBody>
      </p:sp>
      <p:sp>
        <p:nvSpPr>
          <p:cNvPr id="13315" name="Rectangle 3">
            <a:extLst>
              <a:ext uri="{FF2B5EF4-FFF2-40B4-BE49-F238E27FC236}">
                <a16:creationId xmlns:a16="http://schemas.microsoft.com/office/drawing/2014/main" id="{51BDAA0E-6926-418C-96D0-4DBDCE3D64FC}"/>
              </a:ext>
            </a:extLst>
          </p:cNvPr>
          <p:cNvSpPr>
            <a:spLocks noGrp="1" noChangeArrowheads="1"/>
          </p:cNvSpPr>
          <p:nvPr>
            <p:ph type="body" idx="1"/>
          </p:nvPr>
        </p:nvSpPr>
        <p:spPr/>
        <p:txBody>
          <a:bodyPr/>
          <a:lstStyle/>
          <a:p>
            <a:r>
              <a:rPr lang="en-US" altLang="sl-SI" sz="2800"/>
              <a:t>The climate of Catalonia is diverse. The populated areas lying by the coast in Tarragona, Barcelona and Girona provinces feature a Mediterranean climat</a:t>
            </a:r>
            <a:r>
              <a:rPr lang="sl-SI" altLang="sl-SI" sz="2800"/>
              <a:t>e.</a:t>
            </a:r>
            <a:r>
              <a:rPr lang="en-US" altLang="sl-SI" sz="2800"/>
              <a:t>The inland part show a mostly continental Mediterranean. The Pyrenean peaks have a mountain or even Alpine climate</a:t>
            </a:r>
            <a:r>
              <a:rPr lang="sl-SI" altLang="sl-SI" sz="2800"/>
              <a:t>. </a:t>
            </a:r>
            <a:r>
              <a:rPr lang="en-US" altLang="sl-SI" sz="2800"/>
              <a:t>In the Mediterranean area, summers are dry and hot</a:t>
            </a:r>
            <a:r>
              <a:rPr lang="sl-SI" altLang="sl-SI" sz="2800"/>
              <a:t>.</a:t>
            </a:r>
            <a:r>
              <a:rPr lang="en-US" altLang="sl-SI" sz="2800"/>
              <a:t> Winter is cool. The inland part of Catalonia is hotter and drier in summer. Nights are cooler there than at the coast</a:t>
            </a:r>
            <a:r>
              <a:rPr lang="sl-SI" altLang="sl-SI" sz="2800"/>
              <a:t>.</a:t>
            </a:r>
            <a:endParaRPr lang="en-US" altLang="sl-SI"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AD3C2E0-B548-491A-92FB-77C5FFCE30B9}"/>
              </a:ext>
            </a:extLst>
          </p:cNvPr>
          <p:cNvSpPr>
            <a:spLocks noGrp="1" noChangeArrowheads="1"/>
          </p:cNvSpPr>
          <p:nvPr>
            <p:ph type="title"/>
          </p:nvPr>
        </p:nvSpPr>
        <p:spPr/>
        <p:txBody>
          <a:bodyPr/>
          <a:lstStyle/>
          <a:p>
            <a:r>
              <a:rPr lang="sl-SI" altLang="sl-SI"/>
              <a:t>Economy</a:t>
            </a:r>
            <a:endParaRPr lang="en-US" altLang="sl-SI"/>
          </a:p>
        </p:txBody>
      </p:sp>
      <p:sp>
        <p:nvSpPr>
          <p:cNvPr id="14339" name="Rectangle 3">
            <a:extLst>
              <a:ext uri="{FF2B5EF4-FFF2-40B4-BE49-F238E27FC236}">
                <a16:creationId xmlns:a16="http://schemas.microsoft.com/office/drawing/2014/main" id="{583F2ED3-DCE7-4D52-A1B9-A3CF4FE1F7B2}"/>
              </a:ext>
            </a:extLst>
          </p:cNvPr>
          <p:cNvSpPr>
            <a:spLocks noGrp="1" noChangeArrowheads="1"/>
          </p:cNvSpPr>
          <p:nvPr>
            <p:ph type="body" idx="1"/>
          </p:nvPr>
        </p:nvSpPr>
        <p:spPr/>
        <p:txBody>
          <a:bodyPr/>
          <a:lstStyle/>
          <a:p>
            <a:pPr>
              <a:lnSpc>
                <a:spcPct val="90000"/>
              </a:lnSpc>
            </a:pPr>
            <a:r>
              <a:rPr lang="sl-SI" altLang="sl-SI"/>
              <a:t>Catalonia has a long industrial tradition. At the end of 2010, Catalonia had 10.1% unemployment.</a:t>
            </a:r>
            <a:r>
              <a:rPr lang="en-US" altLang="sl-SI"/>
              <a:t> The main economic sectors in Catalonia are </a:t>
            </a:r>
            <a:r>
              <a:rPr lang="sl-SI" altLang="sl-SI"/>
              <a:t>:</a:t>
            </a:r>
            <a:r>
              <a:rPr lang="en-US" altLang="sl-SI"/>
              <a:t>industry, construction, tourism and other services</a:t>
            </a:r>
            <a:r>
              <a:rPr lang="sl-SI" altLang="sl-SI"/>
              <a:t>. </a:t>
            </a:r>
            <a:r>
              <a:rPr lang="en-US" altLang="sl-SI"/>
              <a:t>The main tourist destinations in Catalonia are the city of Barcelona, the beaches of the Costa Brava </a:t>
            </a:r>
            <a:r>
              <a:rPr lang="sl-SI" altLang="sl-SI"/>
              <a:t>and</a:t>
            </a:r>
            <a:r>
              <a:rPr lang="en-US" altLang="sl-SI"/>
              <a:t> Girona, the beaches of Costa Bercelona. In the Pyrenees there are several ski resorts, near Lleida</a:t>
            </a:r>
            <a:r>
              <a:rPr lang="sl-SI" altLang="sl-SI"/>
              <a:t>.</a:t>
            </a:r>
            <a:r>
              <a:rPr lang="en-US" altLang="sl-SI"/>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5C55A84-393D-46A3-B88B-277C47D20A87}"/>
              </a:ext>
            </a:extLst>
          </p:cNvPr>
          <p:cNvSpPr>
            <a:spLocks noGrp="1" noChangeArrowheads="1"/>
          </p:cNvSpPr>
          <p:nvPr>
            <p:ph type="title"/>
          </p:nvPr>
        </p:nvSpPr>
        <p:spPr/>
        <p:txBody>
          <a:bodyPr/>
          <a:lstStyle/>
          <a:p>
            <a:r>
              <a:rPr lang="sl-SI" altLang="sl-SI"/>
              <a:t>Science</a:t>
            </a:r>
            <a:endParaRPr lang="en-US" altLang="sl-SI"/>
          </a:p>
        </p:txBody>
      </p:sp>
      <p:sp>
        <p:nvSpPr>
          <p:cNvPr id="15363" name="Rectangle 3">
            <a:extLst>
              <a:ext uri="{FF2B5EF4-FFF2-40B4-BE49-F238E27FC236}">
                <a16:creationId xmlns:a16="http://schemas.microsoft.com/office/drawing/2014/main" id="{B07CE87F-0636-4CFC-B2A1-7953CCC51652}"/>
              </a:ext>
            </a:extLst>
          </p:cNvPr>
          <p:cNvSpPr>
            <a:spLocks noGrp="1" noChangeArrowheads="1"/>
          </p:cNvSpPr>
          <p:nvPr>
            <p:ph type="body" idx="1"/>
          </p:nvPr>
        </p:nvSpPr>
        <p:spPr/>
        <p:txBody>
          <a:bodyPr/>
          <a:lstStyle/>
          <a:p>
            <a:r>
              <a:rPr lang="sl-SI" altLang="sl-SI"/>
              <a:t>Scientific and technological research are pillars of development in Catalonia. Nowadays authorities</a:t>
            </a:r>
            <a:r>
              <a:rPr lang="en-US" altLang="sl-SI"/>
              <a:t> </a:t>
            </a:r>
            <a:r>
              <a:rPr lang="sl-SI" altLang="sl-SI"/>
              <a:t> and private Company invest heavily in scientific and technological research.</a:t>
            </a:r>
            <a:r>
              <a:rPr lang="en-US" altLang="sl-SI"/>
              <a:t> The Tarras can be viewed Catalan museum of science and technology,  in Barcelona you can viewed   Scientific Museum.</a:t>
            </a:r>
          </a:p>
        </p:txBody>
      </p:sp>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1579</Words>
  <Application>Microsoft Office PowerPoint</Application>
  <PresentationFormat>On-screen Show (4:3)</PresentationFormat>
  <Paragraphs>127</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Arial Black</vt:lpstr>
      <vt:lpstr>Privzeti načrt</vt:lpstr>
      <vt:lpstr>Catalunya</vt:lpstr>
      <vt:lpstr>What is Catalunya?</vt:lpstr>
      <vt:lpstr>Barcelona</vt:lpstr>
      <vt:lpstr>Location</vt:lpstr>
      <vt:lpstr>History</vt:lpstr>
      <vt:lpstr>Languages</vt:lpstr>
      <vt:lpstr>Climate</vt:lpstr>
      <vt:lpstr>Economy</vt:lpstr>
      <vt:lpstr>Science</vt:lpstr>
      <vt:lpstr>famous Catalan scientists</vt:lpstr>
      <vt:lpstr>Painting </vt:lpstr>
      <vt:lpstr>Music</vt:lpstr>
      <vt:lpstr>Literature</vt:lpstr>
      <vt:lpstr>Architecture </vt:lpstr>
      <vt:lpstr>Folk tradition </vt:lpstr>
      <vt:lpstr>Cuisine</vt:lpstr>
      <vt:lpstr>Typical dishes</vt:lpstr>
      <vt:lpstr>Typical Catalan desserts</vt:lpstr>
      <vt:lpstr>Sport </vt:lpstr>
      <vt:lpstr>Basketball</vt:lpstr>
      <vt:lpstr>Handball</vt:lpstr>
      <vt:lpstr>Football</vt:lpstr>
      <vt:lpstr>PowerPoint Presentation</vt:lpstr>
      <vt:lpstr>Holidays</vt:lpstr>
      <vt:lpstr>Public holidays </vt:lpstr>
      <vt:lpstr>cultural Heritage</vt:lpstr>
      <vt:lpstr>PowerPoint Presentation</vt:lpstr>
      <vt:lpstr>PowerPoint Presentation</vt:lpstr>
      <vt:lpstr>PowerPoint Presentation</vt:lpstr>
      <vt:lpstr>PowerPoint Presentation</vt:lpstr>
      <vt:lpstr>PowerPoint Presentation</vt:lpstr>
      <vt:lpstr>PowerPoint Presentation</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2019-05-30T09:18:44Z</dcterms:created>
  <dcterms:modified xsi:type="dcterms:W3CDTF">2019-05-30T09:18:45Z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