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7" autoAdjust="0"/>
    <p:restoredTop sz="94660"/>
  </p:normalViewPr>
  <p:slideViewPr>
    <p:cSldViewPr>
      <p:cViewPr varScale="1">
        <p:scale>
          <a:sx n="106" d="100"/>
          <a:sy n="106" d="100"/>
        </p:scale>
        <p:origin x="1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4AC9C-B12E-44DD-96E0-2996F1C01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3E817-D558-4D45-A9F8-3FDDED293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17C2-F814-4E6C-A5B3-D3F5C9DB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5A802-28C5-41A9-9C8C-C8FA52367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5625B-2DC5-4D4E-84BC-0A63B544B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64789-78CC-45C8-BEE7-FBCBD28E0D8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6519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97B15-2706-426F-AEBB-743BB4B2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0BA44-49EC-4985-BCEC-1B4FCDB2E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BD95A-5562-4B04-9651-5F86F1BC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735CF-02A3-4BD5-AC6D-6DD591C4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2F333-D73B-4399-881B-27D141E7C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5D7F5-9DF2-4188-BBDD-0A966E8527E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83663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96B144-D329-43A2-B2A4-5C222206F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96669-FAB1-47E6-8BD9-11C13614B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527EC-FFA4-45DE-BCA2-807EFBC8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7A7CB-AA84-4979-871D-6F42B210B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8911C-CEC4-4E8C-81BC-97927585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C4CCE-2195-4A87-A6B6-8020389FFDA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8459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67ED-441D-4D62-B33B-FEB7FA5D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08909-CFFB-460F-8D82-AE186175419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18FF9-319E-4CA9-810E-2D32CC06C79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D4B504-F660-4FBC-A499-61212A5B261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22599A-E231-4539-BB16-49BABF91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78F8557-078E-4DEB-9D91-133FAA7D8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12750F-80CB-4FD7-8A7E-9C00ED63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4901AD-C121-4F2F-961A-DE800F4EFDC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5449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9D07-8164-40CD-9E39-531D7214E2B5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0D03F-0DF9-48DB-B2D6-2D9BCD318AB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5F3FA-BDE9-46E0-8E89-9366D1B7A26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C45994-DFA1-4B99-B05F-651D736FA47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633F70-2225-445E-A639-C0334B99B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68D6C5-219B-4FDB-9A61-092CBF0A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54C8A3-676F-49F6-B397-A0FCF4F8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16108-F8D9-4A2D-BE49-DACCEFA6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58B61E-F50E-4031-A866-10ACD509141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8740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579C-2C4A-4547-A151-1FD970C4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F7673-44B0-4D19-947D-883C235627E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B2286-C9E6-4E86-A8C4-0D6636099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8974F-D56D-49B7-BB17-AFF48772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27279-46D3-4489-8E4C-BB1EAEDA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2E25C-2144-4C6E-9631-1C14A513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90B77BF-CE1A-4075-ABBA-8EC2DE6CB3D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32468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7F3D-B35F-4DDD-9447-536AE074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3375E-AB8A-4042-918C-CD7FF4B96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E5CFE-B377-47E8-90B7-AD9DF2964F9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70C3C0-B57E-4AFC-9C63-5BEC2A92046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97CE0A-D510-4808-80CE-837A16363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EB0FE4-8A3F-452B-8146-D8BB6EE1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3E0BA1-9F4A-4376-A3C0-8C63F8571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D23CCAB-9AF9-4BBA-ABC3-0A04023979D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869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81B8-CCA6-4DB9-B1D2-88D9D001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4075F-2A2C-4D03-8A30-667C246AE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1272A-F2DD-4946-974C-FA7EF00A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0DDF7-AD40-4BC2-BA60-7D368376F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01D86-8D98-4CB5-B396-E788A98C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75B13-FFAA-4D55-B93C-B47C85EE8F9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7270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623F-9BEF-49B2-8954-C491CEB4E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CDBD2-2071-44C6-AB2C-1170028CF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2C50D-D9FB-4208-830B-F4E03C6BD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F3DE7-62B4-4DA3-B10F-2E442848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A3823-BABD-4D45-9A22-41EF16274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3EA4B-56CE-46EF-9018-C798E525E35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6690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89B5-F343-4B19-BB29-7DD8EF1B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9DDE6-76C5-40DD-97FE-F770FC7FA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52B77-E745-4A39-9C49-644D47D5A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A71FE-106C-40F9-A2F0-011064D8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CE47D-6175-4A6C-88E4-A62AD65D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82D4A-0116-4D4B-BF72-4FC282C9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B30BF-B04E-4733-A358-D18C1D9B83D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1513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57B79-890D-4DF8-9514-A269A4A2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0877E-1678-48DB-81EB-7C0751A47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910F2-A46C-479F-807E-4103602B2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520C8-C80B-483D-B3AB-3813D9B2F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9AD4E-1306-450A-B107-C6F0AC8A89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50A923-AD75-4051-A835-26CC8398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488F48-2499-4422-B58A-C1920AD5C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021CAF-4DDF-4660-8E99-76453718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6F7EA-29D1-4AAA-9A80-B6118A0C584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8550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D037C-B8B7-4DE1-B6F8-B3D5C1C3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D366A6-EBBF-43D6-A699-ACA0CFB0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BA08-A9DD-48E3-A615-64CD85CBF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B295C-4390-4FE1-A60B-3BADE05C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12898-40C2-40EE-9922-99B47F3B624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0838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2871C4-3D5C-434E-8A28-78F61034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E6585C-43B8-414A-9123-15F60CE1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36553-0165-4BE3-B020-FA75A084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73183-C146-4C69-BD63-9E0E884737F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7226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9DF9D-FFF4-4060-8A20-ECBCF5E5D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0CB85-8B3F-4ACB-9B0B-74ED11A96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E0FB0-91F7-43C5-9735-76E2DB66D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0F302-9C4E-4D2D-A7E5-C15498B8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53119-7799-4DA3-8C85-7A29C4BAE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01CC3-F959-4611-AB46-C548C37B1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11E96-DBBA-44A3-99FE-E5A1517637F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0520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59467-AF4E-4CAE-B18D-8FAA4B79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EDC03-4E15-492B-88F4-1F89E16F4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F2511-6851-4E2D-8DA1-C9EC3EDF0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01EB5-709C-4749-BAFC-8676CC784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E0B9B-3D0E-4AE8-AB84-7B5AFB12C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CF208-BB1F-483E-BE5B-6749A62A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D3356-65F3-41D1-86FE-ACD5353A6FE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2688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6408D8C-B96F-4D2A-8347-BE51B83AC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5AC5F13-F151-41F7-AAF2-B22AE2BA0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286111-995B-4B4C-83E6-C5E3994CEA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0F06A24-E6B8-448B-96FE-2A4107D835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76E45B8-A08A-458C-A516-9B02B3804D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A6665B-9457-4CB9-8D87-70F548154289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2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2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oleObject" Target="../embeddings/oleObject1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20B3B6-1878-4350-B2E3-ABA022347A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1557338"/>
            <a:ext cx="7772400" cy="1470025"/>
          </a:xfrm>
        </p:spPr>
        <p:txBody>
          <a:bodyPr anchor="ctr"/>
          <a:lstStyle/>
          <a:p>
            <a:r>
              <a:rPr lang="sl-SI" altLang="sl-SI" sz="7200">
                <a:latin typeface="Comic Sans MS" panose="030F0702030302020204" pitchFamily="66" charset="0"/>
              </a:rPr>
              <a:t>CATSHOW</a:t>
            </a:r>
          </a:p>
        </p:txBody>
      </p:sp>
      <p:graphicFrame>
        <p:nvGraphicFramePr>
          <p:cNvPr id="2051" name="Object 3">
            <a:extLst>
              <a:ext uri="{FF2B5EF4-FFF2-40B4-BE49-F238E27FC236}">
                <a16:creationId xmlns:a16="http://schemas.microsoft.com/office/drawing/2014/main" id="{0DF77E52-361E-4FAC-98EB-D957EF16A76C}"/>
              </a:ext>
            </a:extLst>
          </p:cNvPr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6443663" y="4724400"/>
          <a:ext cx="1638300" cy="170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Bitmap Image" r:id="rId3" imgW="971686" imgH="1009791" progId="Paint.Picture">
                  <p:embed/>
                </p:oleObj>
              </mc:Choice>
              <mc:Fallback>
                <p:oleObj name="Bitmap Image" r:id="rId3" imgW="971686" imgH="1009791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724400"/>
                        <a:ext cx="1638300" cy="1703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>
            <a:extLst>
              <a:ext uri="{FF2B5EF4-FFF2-40B4-BE49-F238E27FC236}">
                <a16:creationId xmlns:a16="http://schemas.microsoft.com/office/drawing/2014/main" id="{1C34D77A-FCA4-4067-96F4-77A7584AFC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588" y="836613"/>
          <a:ext cx="10795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Bitmap Image" r:id="rId5" imgW="971686" imgH="685714" progId="Paint.Picture">
                  <p:embed/>
                </p:oleObj>
              </mc:Choice>
              <mc:Fallback>
                <p:oleObj name="Bitmap Image" r:id="rId5" imgW="971686" imgH="68571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836613"/>
                        <a:ext cx="10795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>
            <a:extLst>
              <a:ext uri="{FF2B5EF4-FFF2-40B4-BE49-F238E27FC236}">
                <a16:creationId xmlns:a16="http://schemas.microsoft.com/office/drawing/2014/main" id="{CC9BB97B-87E8-422B-AE6B-C23E804CDC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4075" y="3933825"/>
          <a:ext cx="1512888" cy="143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Bitmap Image" r:id="rId7" imgW="952633" imgH="905001" progId="Paint.Picture">
                  <p:embed/>
                </p:oleObj>
              </mc:Choice>
              <mc:Fallback>
                <p:oleObj name="Bitmap Image" r:id="rId7" imgW="952633" imgH="905001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933825"/>
                        <a:ext cx="1512888" cy="143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6">
            <a:extLst>
              <a:ext uri="{FF2B5EF4-FFF2-40B4-BE49-F238E27FC236}">
                <a16:creationId xmlns:a16="http://schemas.microsoft.com/office/drawing/2014/main" id="{DC539595-5ABA-49E5-A112-27BB693481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836613"/>
          <a:ext cx="1223962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Bitmap Image" r:id="rId9" imgW="895238" imgH="609524" progId="Paint.Picture">
                  <p:embed/>
                </p:oleObj>
              </mc:Choice>
              <mc:Fallback>
                <p:oleObj name="Bitmap Image" r:id="rId9" imgW="895238" imgH="609524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836613"/>
                        <a:ext cx="1223962" cy="83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1BB4342-AB4E-4AEC-B795-1F618F5A3B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765175"/>
            <a:ext cx="8748712" cy="3168650"/>
          </a:xfrm>
        </p:spPr>
        <p:txBody>
          <a:bodyPr anchor="ctr"/>
          <a:lstStyle/>
          <a:p>
            <a:r>
              <a:rPr lang="sl-SI" altLang="sl-SI" sz="8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CAT BREEDS</a:t>
            </a:r>
          </a:p>
        </p:txBody>
      </p:sp>
      <p:graphicFrame>
        <p:nvGraphicFramePr>
          <p:cNvPr id="12291" name="Object 3">
            <a:extLst>
              <a:ext uri="{FF2B5EF4-FFF2-40B4-BE49-F238E27FC236}">
                <a16:creationId xmlns:a16="http://schemas.microsoft.com/office/drawing/2014/main" id="{52A9F394-2BA8-4027-8AEF-101A43DB4F2F}"/>
              </a:ext>
            </a:extLst>
          </p:cNvPr>
          <p:cNvGraphicFramePr>
            <a:graphicFrameLocks noGrp="1" noChangeAspect="1"/>
          </p:cNvGraphicFramePr>
          <p:nvPr>
            <p:ph type="subTitle" idx="1"/>
          </p:nvPr>
        </p:nvGraphicFramePr>
        <p:xfrm>
          <a:off x="6372225" y="4508500"/>
          <a:ext cx="1871663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Bitmap Image" r:id="rId3" imgW="1104762" imgH="819048" progId="Paint.Picture">
                  <p:embed/>
                </p:oleObj>
              </mc:Choice>
              <mc:Fallback>
                <p:oleObj name="Bitmap Image" r:id="rId3" imgW="1104762" imgH="81904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4508500"/>
                        <a:ext cx="1871663" cy="138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8832E3D-4F30-41D7-9B58-17A2787C4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American Shorthair</a:t>
            </a:r>
            <a:r>
              <a:rPr lang="sl-SI" altLang="sl-SI"/>
              <a:t> </a:t>
            </a:r>
          </a:p>
        </p:txBody>
      </p:sp>
      <p:pic>
        <p:nvPicPr>
          <p:cNvPr id="13315" name="Picture 3" descr="American Shorthair Ch. Jimnet Belladonna of Blakkats (brown-cl.-tabby)">
            <a:extLst>
              <a:ext uri="{FF2B5EF4-FFF2-40B4-BE49-F238E27FC236}">
                <a16:creationId xmlns:a16="http://schemas.microsoft.com/office/drawing/2014/main" id="{293231CD-ED6A-4480-8D0B-D0E4AD5409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050" y="1196975"/>
            <a:ext cx="1778000" cy="177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3341" name="Group 29">
            <a:extLst>
              <a:ext uri="{FF2B5EF4-FFF2-40B4-BE49-F238E27FC236}">
                <a16:creationId xmlns:a16="http://schemas.microsoft.com/office/drawing/2014/main" id="{94B35052-34B6-4DBF-AC33-B46F98214D3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900113" y="3284538"/>
          <a:ext cx="7786687" cy="3294062"/>
        </p:xfrm>
        <a:graphic>
          <a:graphicData uri="http://schemas.openxmlformats.org/drawingml/2006/table">
            <a:tbl>
              <a:tblPr/>
              <a:tblGrid>
                <a:gridCol w="3894137">
                  <a:extLst>
                    <a:ext uri="{9D8B030D-6E8A-4147-A177-3AD203B41FA5}">
                      <a16:colId xmlns:a16="http://schemas.microsoft.com/office/drawing/2014/main" val="790685352"/>
                    </a:ext>
                  </a:extLst>
                </a:gridCol>
                <a:gridCol w="3892550">
                  <a:extLst>
                    <a:ext uri="{9D8B030D-6E8A-4147-A177-3AD203B41FA5}">
                      <a16:colId xmlns:a16="http://schemas.microsoft.com/office/drawing/2014/main" val="3064941868"/>
                    </a:ext>
                  </a:extLst>
                </a:gridCol>
              </a:tblGrid>
              <a:tr h="4746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American 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131685"/>
                  </a:ext>
                </a:extLst>
              </a:tr>
              <a:tr h="4730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48499"/>
                  </a:ext>
                </a:extLst>
              </a:tr>
              <a:tr h="4746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USA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8622346"/>
                  </a:ext>
                </a:extLst>
              </a:tr>
              <a:tr h="4714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Large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248699"/>
                  </a:ext>
                </a:extLst>
              </a:tr>
              <a:tr h="4746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Not very demanding, brush and comb several times a week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77907"/>
                  </a:ext>
                </a:extLst>
              </a:tr>
              <a:tr h="4730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independant, average temperament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2149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E3D2646-8C0E-4286-8A95-B3720FCDE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British Shorthair</a:t>
            </a:r>
            <a:r>
              <a:rPr lang="sl-SI" altLang="sl-SI"/>
              <a:t> </a:t>
            </a:r>
          </a:p>
        </p:txBody>
      </p:sp>
      <p:pic>
        <p:nvPicPr>
          <p:cNvPr id="14339" name="Picture 3" descr="British Shorthair Int. Ch. Sissi von Timmi (lilac-creme)">
            <a:extLst>
              <a:ext uri="{FF2B5EF4-FFF2-40B4-BE49-F238E27FC236}">
                <a16:creationId xmlns:a16="http://schemas.microsoft.com/office/drawing/2014/main" id="{B96076B3-0705-4697-86A0-18B45D47836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4388" y="260350"/>
            <a:ext cx="1511300" cy="1511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4365" name="Group 29">
            <a:extLst>
              <a:ext uri="{FF2B5EF4-FFF2-40B4-BE49-F238E27FC236}">
                <a16:creationId xmlns:a16="http://schemas.microsoft.com/office/drawing/2014/main" id="{52C4D548-61C0-463B-BC18-969856FC47F1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3779838" y="1989138"/>
          <a:ext cx="4895850" cy="4552950"/>
        </p:xfrm>
        <a:graphic>
          <a:graphicData uri="http://schemas.openxmlformats.org/drawingml/2006/table">
            <a:tbl>
              <a:tblPr/>
              <a:tblGrid>
                <a:gridCol w="2449512">
                  <a:extLst>
                    <a:ext uri="{9D8B030D-6E8A-4147-A177-3AD203B41FA5}">
                      <a16:colId xmlns:a16="http://schemas.microsoft.com/office/drawing/2014/main" val="3591763339"/>
                    </a:ext>
                  </a:extLst>
                </a:gridCol>
                <a:gridCol w="2446338">
                  <a:extLst>
                    <a:ext uri="{9D8B030D-6E8A-4147-A177-3AD203B41FA5}">
                      <a16:colId xmlns:a16="http://schemas.microsoft.com/office/drawing/2014/main" val="2820375927"/>
                    </a:ext>
                  </a:extLst>
                </a:gridCol>
              </a:tblGrid>
              <a:tr h="649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British 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31262"/>
                  </a:ext>
                </a:extLst>
              </a:tr>
              <a:tr h="3667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1065614"/>
                  </a:ext>
                </a:extLst>
              </a:tr>
              <a:tr h="6096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Great Britain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362306"/>
                  </a:ext>
                </a:extLst>
              </a:tr>
              <a:tr h="3667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Large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878235"/>
                  </a:ext>
                </a:extLst>
              </a:tr>
              <a:tr h="14986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Not very demanding, brush and comb once a week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338433"/>
                  </a:ext>
                </a:extLst>
              </a:tr>
              <a:tr h="9318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Uncomplicated, patient and quiet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546696"/>
                  </a:ext>
                </a:extLst>
              </a:tr>
            </a:tbl>
          </a:graphicData>
        </a:graphic>
      </p:graphicFrame>
      <p:pic>
        <p:nvPicPr>
          <p:cNvPr id="14363" name="Picture 27" descr="Britishshorthair6">
            <a:extLst>
              <a:ext uri="{FF2B5EF4-FFF2-40B4-BE49-F238E27FC236}">
                <a16:creationId xmlns:a16="http://schemas.microsoft.com/office/drawing/2014/main" id="{8B3AACCD-5AAC-451B-83A7-0E7E8B11281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989138"/>
            <a:ext cx="2763837" cy="4535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80B6CA1-ABA2-425F-8C55-E6FD8645727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Bengal</a:t>
            </a:r>
            <a:r>
              <a:rPr lang="sl-SI" altLang="sl-SI"/>
              <a:t> </a:t>
            </a:r>
          </a:p>
        </p:txBody>
      </p:sp>
      <p:pic>
        <p:nvPicPr>
          <p:cNvPr id="15363" name="Picture 3" descr="Bengal Cat Aaron von der Schillermühle (black-tabby-spotted)">
            <a:extLst>
              <a:ext uri="{FF2B5EF4-FFF2-40B4-BE49-F238E27FC236}">
                <a16:creationId xmlns:a16="http://schemas.microsoft.com/office/drawing/2014/main" id="{3BF63141-49F3-49C6-926A-4A17AA95EB5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33375"/>
            <a:ext cx="2089150" cy="2089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5364" name="Group 4">
            <a:extLst>
              <a:ext uri="{FF2B5EF4-FFF2-40B4-BE49-F238E27FC236}">
                <a16:creationId xmlns:a16="http://schemas.microsoft.com/office/drawing/2014/main" id="{C5C3A5D3-CD3F-474E-AC7D-9C75C3026D84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827088" y="2708275"/>
          <a:ext cx="7859712" cy="3590925"/>
        </p:xfrm>
        <a:graphic>
          <a:graphicData uri="http://schemas.openxmlformats.org/drawingml/2006/table">
            <a:tbl>
              <a:tblPr/>
              <a:tblGrid>
                <a:gridCol w="3932237">
                  <a:extLst>
                    <a:ext uri="{9D8B030D-6E8A-4147-A177-3AD203B41FA5}">
                      <a16:colId xmlns:a16="http://schemas.microsoft.com/office/drawing/2014/main" val="510650803"/>
                    </a:ext>
                  </a:extLst>
                </a:gridCol>
                <a:gridCol w="3927475">
                  <a:extLst>
                    <a:ext uri="{9D8B030D-6E8A-4147-A177-3AD203B41FA5}">
                      <a16:colId xmlns:a16="http://schemas.microsoft.com/office/drawing/2014/main" val="2671769904"/>
                    </a:ext>
                  </a:extLst>
                </a:gridCol>
              </a:tblGrid>
              <a:tr h="2333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Bengal Cat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525135"/>
                  </a:ext>
                </a:extLst>
              </a:tr>
              <a:tr h="2317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621870"/>
                  </a:ext>
                </a:extLst>
              </a:tr>
              <a:tr h="2333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USA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613785"/>
                  </a:ext>
                </a:extLst>
              </a:tr>
              <a:tr h="2317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Large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76371"/>
                  </a:ext>
                </a:extLst>
              </a:tr>
              <a:tr h="4127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Not very demanding, brush and comb once a week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318454"/>
                  </a:ext>
                </a:extLst>
              </a:tr>
              <a:tr h="7969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Still sometimes very unsettled, not a cat for beginners, but the majority are very affectionate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833729"/>
                  </a:ext>
                </a:extLst>
              </a:tr>
            </a:tbl>
          </a:graphicData>
        </a:graphic>
      </p:graphicFrame>
      <p:pic>
        <p:nvPicPr>
          <p:cNvPr id="15387" name="Picture 27" descr=" Bengal Kitten ">
            <a:extLst>
              <a:ext uri="{FF2B5EF4-FFF2-40B4-BE49-F238E27FC236}">
                <a16:creationId xmlns:a16="http://schemas.microsoft.com/office/drawing/2014/main" id="{EE016B30-A40E-4A5C-92CF-67D58203DC1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333375"/>
            <a:ext cx="218757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D9770C9-7F2C-4B9D-AB73-AB816202515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Birman</a:t>
            </a:r>
            <a:r>
              <a:rPr lang="sl-SI" altLang="sl-SI"/>
              <a:t> </a:t>
            </a:r>
          </a:p>
        </p:txBody>
      </p:sp>
      <p:pic>
        <p:nvPicPr>
          <p:cNvPr id="16387" name="Picture 3" descr="Birman">
            <a:extLst>
              <a:ext uri="{FF2B5EF4-FFF2-40B4-BE49-F238E27FC236}">
                <a16:creationId xmlns:a16="http://schemas.microsoft.com/office/drawing/2014/main" id="{0F619310-16A9-4AC9-8D9D-BE13C3CE884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49275"/>
            <a:ext cx="2159000" cy="215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6413" name="Group 29">
            <a:extLst>
              <a:ext uri="{FF2B5EF4-FFF2-40B4-BE49-F238E27FC236}">
                <a16:creationId xmlns:a16="http://schemas.microsoft.com/office/drawing/2014/main" id="{7483E3A7-2165-4738-8748-1D1CB18A9FDC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140200" y="1600200"/>
          <a:ext cx="4546600" cy="4505325"/>
        </p:xfrm>
        <a:graphic>
          <a:graphicData uri="http://schemas.openxmlformats.org/drawingml/2006/table">
            <a:tbl>
              <a:tblPr/>
              <a:tblGrid>
                <a:gridCol w="2273300">
                  <a:extLst>
                    <a:ext uri="{9D8B030D-6E8A-4147-A177-3AD203B41FA5}">
                      <a16:colId xmlns:a16="http://schemas.microsoft.com/office/drawing/2014/main" val="1469130124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1621098900"/>
                    </a:ext>
                  </a:extLst>
                </a:gridCol>
              </a:tblGrid>
              <a:tr h="3095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Birman (Sacred cat of Birma)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078229"/>
                  </a:ext>
                </a:extLst>
              </a:tr>
              <a:tr h="176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Semi-Longhair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676502"/>
                  </a:ext>
                </a:extLst>
              </a:tr>
              <a:tr h="176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France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478251"/>
                  </a:ext>
                </a:extLst>
              </a:tr>
              <a:tr h="176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Medium/large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113157"/>
                  </a:ext>
                </a:extLst>
              </a:tr>
              <a:tr h="6302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Really demanding, brush and comb several times every week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010647"/>
                  </a:ext>
                </a:extLst>
              </a:tr>
              <a:tr h="7175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Quiet, become attached to owner,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397407"/>
                  </a:ext>
                </a:extLst>
              </a:tr>
            </a:tbl>
          </a:graphicData>
        </a:graphic>
      </p:graphicFrame>
      <p:pic>
        <p:nvPicPr>
          <p:cNvPr id="16411" name="Picture 27" descr=" Birman ">
            <a:extLst>
              <a:ext uri="{FF2B5EF4-FFF2-40B4-BE49-F238E27FC236}">
                <a16:creationId xmlns:a16="http://schemas.microsoft.com/office/drawing/2014/main" id="{05ECE438-9326-420E-A06B-CD6A2384262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3860800"/>
            <a:ext cx="2232025" cy="2232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E3E3FE9-EA36-4B3F-82BE-E80067C3D4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Cornish Rex</a:t>
            </a:r>
            <a:r>
              <a:rPr lang="sl-SI" altLang="sl-SI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7411" name="Picture 3" descr="Cornish Rex GC Briar-Mar's Gideon (black smoke/white)">
            <a:extLst>
              <a:ext uri="{FF2B5EF4-FFF2-40B4-BE49-F238E27FC236}">
                <a16:creationId xmlns:a16="http://schemas.microsoft.com/office/drawing/2014/main" id="{45B0A7DE-4DE0-4FA0-9A6A-F396D8EAAB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04813"/>
            <a:ext cx="1778000" cy="177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7412" name="Group 4">
            <a:extLst>
              <a:ext uri="{FF2B5EF4-FFF2-40B4-BE49-F238E27FC236}">
                <a16:creationId xmlns:a16="http://schemas.microsoft.com/office/drawing/2014/main" id="{567AE131-C189-4A90-9C0D-0EDA59793D6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84213" y="2636838"/>
          <a:ext cx="8002587" cy="3725862"/>
        </p:xfrm>
        <a:graphic>
          <a:graphicData uri="http://schemas.openxmlformats.org/drawingml/2006/table">
            <a:tbl>
              <a:tblPr/>
              <a:tblGrid>
                <a:gridCol w="4002087">
                  <a:extLst>
                    <a:ext uri="{9D8B030D-6E8A-4147-A177-3AD203B41FA5}">
                      <a16:colId xmlns:a16="http://schemas.microsoft.com/office/drawing/2014/main" val="3295059509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3715465032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Cornish Rex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497931"/>
                  </a:ext>
                </a:extLst>
              </a:tr>
              <a:tr h="5826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976258"/>
                  </a:ext>
                </a:extLst>
              </a:tr>
              <a:tr h="5810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Great Britain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403814"/>
                  </a:ext>
                </a:extLst>
              </a:tr>
              <a:tr h="5810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203529"/>
                  </a:ext>
                </a:extLst>
              </a:tr>
              <a:tr h="5826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Not very demanding, brush and comb several times a week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48072"/>
                  </a:ext>
                </a:extLst>
              </a:tr>
              <a:tr h="5810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quiet, affectionate and fond of human company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11079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1C612CB9-E0AB-457B-A591-F904085F90F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Devon Rex</a:t>
            </a:r>
            <a:r>
              <a:rPr lang="sl-SI" altLang="sl-SI"/>
              <a:t> </a:t>
            </a:r>
          </a:p>
        </p:txBody>
      </p:sp>
      <p:pic>
        <p:nvPicPr>
          <p:cNvPr id="18435" name="Picture 3" descr="Devon Rex Int. Pr. Richy Sierra Morena">
            <a:extLst>
              <a:ext uri="{FF2B5EF4-FFF2-40B4-BE49-F238E27FC236}">
                <a16:creationId xmlns:a16="http://schemas.microsoft.com/office/drawing/2014/main" id="{E8BB3CD8-D68D-4A7A-95E1-56C0BBF57C1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76250"/>
            <a:ext cx="1778000" cy="177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8436" name="Group 4">
            <a:extLst>
              <a:ext uri="{FF2B5EF4-FFF2-40B4-BE49-F238E27FC236}">
                <a16:creationId xmlns:a16="http://schemas.microsoft.com/office/drawing/2014/main" id="{9A5BE7E1-6AAD-459E-8730-A3169CAF334F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395288" y="2924175"/>
          <a:ext cx="8353425" cy="3457575"/>
        </p:xfrm>
        <a:graphic>
          <a:graphicData uri="http://schemas.openxmlformats.org/drawingml/2006/table">
            <a:tbl>
              <a:tblPr/>
              <a:tblGrid>
                <a:gridCol w="4176712">
                  <a:extLst>
                    <a:ext uri="{9D8B030D-6E8A-4147-A177-3AD203B41FA5}">
                      <a16:colId xmlns:a16="http://schemas.microsoft.com/office/drawing/2014/main" val="1695055609"/>
                    </a:ext>
                  </a:extLst>
                </a:gridCol>
                <a:gridCol w="4176713">
                  <a:extLst>
                    <a:ext uri="{9D8B030D-6E8A-4147-A177-3AD203B41FA5}">
                      <a16:colId xmlns:a16="http://schemas.microsoft.com/office/drawing/2014/main" val="55994838"/>
                    </a:ext>
                  </a:extLst>
                </a:gridCol>
              </a:tblGrid>
              <a:tr h="4587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Devon Rex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607841"/>
                  </a:ext>
                </a:extLst>
              </a:tr>
              <a:tr h="4587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899682"/>
                  </a:ext>
                </a:extLst>
              </a:tr>
              <a:tr h="4572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Great Britain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359113"/>
                  </a:ext>
                </a:extLst>
              </a:tr>
              <a:tr h="4587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556428"/>
                  </a:ext>
                </a:extLst>
              </a:tr>
              <a:tr h="8128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Not very demanding, brush and comb several times a week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519935"/>
                  </a:ext>
                </a:extLst>
              </a:tr>
              <a:tr h="811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quiet, calm and fond of human company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76697"/>
                  </a:ext>
                </a:extLst>
              </a:tr>
            </a:tbl>
          </a:graphicData>
        </a:graphic>
      </p:graphicFrame>
      <p:pic>
        <p:nvPicPr>
          <p:cNvPr id="18459" name="Picture 27">
            <a:extLst>
              <a:ext uri="{FF2B5EF4-FFF2-40B4-BE49-F238E27FC236}">
                <a16:creationId xmlns:a16="http://schemas.microsoft.com/office/drawing/2014/main" id="{1E8C9341-584E-4DD2-8986-50C201FF4AF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549275"/>
            <a:ext cx="218757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4D26064-EFDD-43A5-A678-F3B8F2A09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Exotic Shorthair</a:t>
            </a:r>
            <a:r>
              <a:rPr lang="sl-SI" altLang="sl-SI"/>
              <a:t> </a:t>
            </a:r>
          </a:p>
        </p:txBody>
      </p:sp>
      <p:pic>
        <p:nvPicPr>
          <p:cNvPr id="19459" name="Picture 3" descr="ExoticShorthair">
            <a:extLst>
              <a:ext uri="{FF2B5EF4-FFF2-40B4-BE49-F238E27FC236}">
                <a16:creationId xmlns:a16="http://schemas.microsoft.com/office/drawing/2014/main" id="{DBAA804D-AF0F-4D86-A901-3156DB3677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04813"/>
            <a:ext cx="1778000" cy="177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9460" name="Group 4">
            <a:extLst>
              <a:ext uri="{FF2B5EF4-FFF2-40B4-BE49-F238E27FC236}">
                <a16:creationId xmlns:a16="http://schemas.microsoft.com/office/drawing/2014/main" id="{DB0C0A38-14A6-48C4-B14B-87F81E31AD38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395288" y="2636838"/>
          <a:ext cx="8569325" cy="3960812"/>
        </p:xfrm>
        <a:graphic>
          <a:graphicData uri="http://schemas.openxmlformats.org/drawingml/2006/table">
            <a:tbl>
              <a:tblPr/>
              <a:tblGrid>
                <a:gridCol w="4286250">
                  <a:extLst>
                    <a:ext uri="{9D8B030D-6E8A-4147-A177-3AD203B41FA5}">
                      <a16:colId xmlns:a16="http://schemas.microsoft.com/office/drawing/2014/main" val="2498465038"/>
                    </a:ext>
                  </a:extLst>
                </a:gridCol>
                <a:gridCol w="4283075">
                  <a:extLst>
                    <a:ext uri="{9D8B030D-6E8A-4147-A177-3AD203B41FA5}">
                      <a16:colId xmlns:a16="http://schemas.microsoft.com/office/drawing/2014/main" val="1723913386"/>
                    </a:ext>
                  </a:extLst>
                </a:gridCol>
              </a:tblGrid>
              <a:tr h="4365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Exotic 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450517"/>
                  </a:ext>
                </a:extLst>
              </a:tr>
              <a:tr h="434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379943"/>
                  </a:ext>
                </a:extLst>
              </a:tr>
              <a:tr h="4365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USA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059319"/>
                  </a:ext>
                </a:extLst>
              </a:tr>
              <a:tr h="4365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Medium/large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231487"/>
                  </a:ext>
                </a:extLst>
              </a:tr>
              <a:tr h="7715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Easy to care for, brush and comb once a week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627458"/>
                  </a:ext>
                </a:extLst>
              </a:tr>
              <a:tr h="14446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Calm, affectionate, moderate temperament, enjoys being petted, and very good-natured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586439"/>
                  </a:ext>
                </a:extLst>
              </a:tr>
            </a:tbl>
          </a:graphicData>
        </a:graphic>
      </p:graphicFrame>
      <p:pic>
        <p:nvPicPr>
          <p:cNvPr id="19483" name="Picture 27">
            <a:extLst>
              <a:ext uri="{FF2B5EF4-FFF2-40B4-BE49-F238E27FC236}">
                <a16:creationId xmlns:a16="http://schemas.microsoft.com/office/drawing/2014/main" id="{D97EAFDD-D43F-4EA3-9435-9390B3E1711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050" y="404813"/>
            <a:ext cx="2087563" cy="2087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E2C5A8D-4694-4A43-BF5E-38D7F92F00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Egyptian Mau</a:t>
            </a:r>
          </a:p>
        </p:txBody>
      </p:sp>
      <p:pic>
        <p:nvPicPr>
          <p:cNvPr id="20483" name="Picture 3" descr="Eygptian Mau">
            <a:extLst>
              <a:ext uri="{FF2B5EF4-FFF2-40B4-BE49-F238E27FC236}">
                <a16:creationId xmlns:a16="http://schemas.microsoft.com/office/drawing/2014/main" id="{BD437952-F1BC-4251-AB03-A5B4B952E20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12875"/>
            <a:ext cx="1944687" cy="1944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0484" name="Group 4">
            <a:extLst>
              <a:ext uri="{FF2B5EF4-FFF2-40B4-BE49-F238E27FC236}">
                <a16:creationId xmlns:a16="http://schemas.microsoft.com/office/drawing/2014/main" id="{8376D22B-2F93-4A94-95CE-BEDB7253868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843213" y="1412875"/>
          <a:ext cx="5832475" cy="5405438"/>
        </p:xfrm>
        <a:graphic>
          <a:graphicData uri="http://schemas.openxmlformats.org/drawingml/2006/table">
            <a:tbl>
              <a:tblPr/>
              <a:tblGrid>
                <a:gridCol w="2916237">
                  <a:extLst>
                    <a:ext uri="{9D8B030D-6E8A-4147-A177-3AD203B41FA5}">
                      <a16:colId xmlns:a16="http://schemas.microsoft.com/office/drawing/2014/main" val="469179730"/>
                    </a:ext>
                  </a:extLst>
                </a:gridCol>
                <a:gridCol w="2916238">
                  <a:extLst>
                    <a:ext uri="{9D8B030D-6E8A-4147-A177-3AD203B41FA5}">
                      <a16:colId xmlns:a16="http://schemas.microsoft.com/office/drawing/2014/main" val="390658376"/>
                    </a:ext>
                  </a:extLst>
                </a:gridCol>
              </a:tblGrid>
              <a:tr h="7842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Egyptian Mau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401514"/>
                  </a:ext>
                </a:extLst>
              </a:tr>
              <a:tr h="782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371375"/>
                  </a:ext>
                </a:extLst>
              </a:tr>
              <a:tr h="7842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USA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665655"/>
                  </a:ext>
                </a:extLst>
              </a:tr>
              <a:tr h="782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705915"/>
                  </a:ext>
                </a:extLst>
              </a:tr>
              <a:tr h="7842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Easy to care for, brush and comb once a week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000668"/>
                  </a:ext>
                </a:extLst>
              </a:tr>
              <a:tr h="12668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Needs a lot of care and attention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51666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E021411-1498-4BFC-A9D9-E586B3B3BA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European Shorthair</a:t>
            </a:r>
            <a:r>
              <a:rPr lang="sl-SI" altLang="sl-SI"/>
              <a:t> </a:t>
            </a:r>
          </a:p>
        </p:txBody>
      </p:sp>
      <p:pic>
        <p:nvPicPr>
          <p:cNvPr id="21507" name="Picture 3" descr="European Shorthair Grand Int. Ch. DK Begelund's Hugin ">
            <a:extLst>
              <a:ext uri="{FF2B5EF4-FFF2-40B4-BE49-F238E27FC236}">
                <a16:creationId xmlns:a16="http://schemas.microsoft.com/office/drawing/2014/main" id="{1C92304A-236F-4D8D-8D50-49D4106101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2459038" cy="2459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1532" name="Group 28">
            <a:extLst>
              <a:ext uri="{FF2B5EF4-FFF2-40B4-BE49-F238E27FC236}">
                <a16:creationId xmlns:a16="http://schemas.microsoft.com/office/drawing/2014/main" id="{DC47BE8A-5D8E-4E1B-A5B9-6576583589C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059113" y="1412875"/>
          <a:ext cx="5627687" cy="5370513"/>
        </p:xfrm>
        <a:graphic>
          <a:graphicData uri="http://schemas.openxmlformats.org/drawingml/2006/table">
            <a:tbl>
              <a:tblPr/>
              <a:tblGrid>
                <a:gridCol w="2814637">
                  <a:extLst>
                    <a:ext uri="{9D8B030D-6E8A-4147-A177-3AD203B41FA5}">
                      <a16:colId xmlns:a16="http://schemas.microsoft.com/office/drawing/2014/main" val="3309721637"/>
                    </a:ext>
                  </a:extLst>
                </a:gridCol>
                <a:gridCol w="2813050">
                  <a:extLst>
                    <a:ext uri="{9D8B030D-6E8A-4147-A177-3AD203B41FA5}">
                      <a16:colId xmlns:a16="http://schemas.microsoft.com/office/drawing/2014/main" val="632062228"/>
                    </a:ext>
                  </a:extLst>
                </a:gridCol>
              </a:tblGrid>
              <a:tr h="7858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European 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43811"/>
                  </a:ext>
                </a:extLst>
              </a:tr>
              <a:tr h="7858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404996"/>
                  </a:ext>
                </a:extLst>
              </a:tr>
              <a:tr h="7858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Central Europe/Scandinavia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8368284"/>
                  </a:ext>
                </a:extLst>
              </a:tr>
              <a:tr h="7842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Medium/Large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6525524"/>
                  </a:ext>
                </a:extLst>
              </a:tr>
              <a:tr h="7858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Easy to care for, brush and comb once a week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57001"/>
                  </a:ext>
                </a:extLst>
              </a:tr>
              <a:tr h="7858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Feels at home in any situation, very independent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97907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1F336D1-B5A8-4219-8D03-83DE16B66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229600" cy="1143000"/>
          </a:xfrm>
        </p:spPr>
        <p:txBody>
          <a:bodyPr/>
          <a:lstStyle/>
          <a:p>
            <a:r>
              <a:rPr lang="sl-SI" altLang="sl-SI">
                <a:latin typeface="Comic Sans MS" panose="030F0702030302020204" pitchFamily="66" charset="0"/>
              </a:rPr>
              <a:t>the purpose of the show: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92DB570-85F5-4230-A141-E419B1FE91A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l-SI" altLang="sl-SI">
                <a:latin typeface="Comic Sans MS" panose="030F0702030302020204" pitchFamily="66" charset="0"/>
              </a:rPr>
              <a:t>to sell cats </a:t>
            </a:r>
          </a:p>
          <a:p>
            <a:pPr>
              <a:buFontTx/>
              <a:buNone/>
            </a:pPr>
            <a:endParaRPr lang="sl-SI" altLang="sl-SI">
              <a:latin typeface="Comic Sans MS" panose="030F0702030302020204" pitchFamily="66" charset="0"/>
            </a:endParaRPr>
          </a:p>
          <a:p>
            <a:r>
              <a:rPr lang="sl-SI" altLang="sl-SI">
                <a:latin typeface="Comic Sans MS" panose="030F0702030302020204" pitchFamily="66" charset="0"/>
              </a:rPr>
              <a:t>to win the trophy </a:t>
            </a:r>
          </a:p>
          <a:p>
            <a:endParaRPr lang="sl-SI" altLang="sl-SI">
              <a:latin typeface="Comic Sans MS" panose="030F0702030302020204" pitchFamily="66" charset="0"/>
            </a:endParaRPr>
          </a:p>
          <a:p>
            <a:r>
              <a:rPr lang="sl-SI" altLang="sl-SI">
                <a:latin typeface="Comic Sans MS" panose="030F0702030302020204" pitchFamily="66" charset="0"/>
              </a:rPr>
              <a:t>entrance fee</a:t>
            </a:r>
          </a:p>
          <a:p>
            <a:endParaRPr lang="sl-SI" altLang="sl-SI">
              <a:latin typeface="Comic Sans MS" panose="030F0702030302020204" pitchFamily="66" charset="0"/>
            </a:endParaRPr>
          </a:p>
          <a:p>
            <a:r>
              <a:rPr lang="sl-SI" altLang="sl-SI">
                <a:latin typeface="Comic Sans MS" panose="030F0702030302020204" pitchFamily="66" charset="0"/>
              </a:rPr>
              <a:t>fun !!!</a:t>
            </a:r>
          </a:p>
        </p:txBody>
      </p:sp>
      <p:graphicFrame>
        <p:nvGraphicFramePr>
          <p:cNvPr id="3076" name="Object 4">
            <a:extLst>
              <a:ext uri="{FF2B5EF4-FFF2-40B4-BE49-F238E27FC236}">
                <a16:creationId xmlns:a16="http://schemas.microsoft.com/office/drawing/2014/main" id="{F75C2D6B-2EC6-40EC-86A7-E49FDBC808C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84888" y="2492375"/>
          <a:ext cx="1460500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Bitmap Image" r:id="rId3" imgW="1781424" imgH="2666667" progId="Paint.Picture">
                  <p:embed/>
                </p:oleObj>
              </mc:Choice>
              <mc:Fallback>
                <p:oleObj name="Bitmap Image" r:id="rId3" imgW="1781424" imgH="266666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492375"/>
                        <a:ext cx="1460500" cy="218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>
            <a:extLst>
              <a:ext uri="{FF2B5EF4-FFF2-40B4-BE49-F238E27FC236}">
                <a16:creationId xmlns:a16="http://schemas.microsoft.com/office/drawing/2014/main" id="{01D81F76-557A-4C72-801E-A436683BFD2A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7740650" y="476250"/>
          <a:ext cx="8953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Bitmap Image" r:id="rId5" imgW="895238" imgH="771429" progId="Paint.Picture">
                  <p:embed/>
                </p:oleObj>
              </mc:Choice>
              <mc:Fallback>
                <p:oleObj name="Bitmap Image" r:id="rId5" imgW="895238" imgH="771429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476250"/>
                        <a:ext cx="89535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06132E9-501E-463D-8FB7-5C065C4910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Exotic</a:t>
            </a:r>
            <a:r>
              <a:rPr lang="sl-SI" altLang="sl-SI"/>
              <a:t> </a:t>
            </a:r>
          </a:p>
        </p:txBody>
      </p:sp>
      <p:pic>
        <p:nvPicPr>
          <p:cNvPr id="22531" name="Picture 3" descr="Exotic">
            <a:extLst>
              <a:ext uri="{FF2B5EF4-FFF2-40B4-BE49-F238E27FC236}">
                <a16:creationId xmlns:a16="http://schemas.microsoft.com/office/drawing/2014/main" id="{47600543-5BFE-4AD7-8F84-8F387F1F2B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33375"/>
            <a:ext cx="1905000" cy="2232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2532" name="Group 4">
            <a:extLst>
              <a:ext uri="{FF2B5EF4-FFF2-40B4-BE49-F238E27FC236}">
                <a16:creationId xmlns:a16="http://schemas.microsoft.com/office/drawing/2014/main" id="{251D399C-E473-43EE-A460-CEA4C95D5AC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95288" y="2852738"/>
          <a:ext cx="8291512" cy="3684587"/>
        </p:xfrm>
        <a:graphic>
          <a:graphicData uri="http://schemas.openxmlformats.org/drawingml/2006/table">
            <a:tbl>
              <a:tblPr/>
              <a:tblGrid>
                <a:gridCol w="4146550">
                  <a:extLst>
                    <a:ext uri="{9D8B030D-6E8A-4147-A177-3AD203B41FA5}">
                      <a16:colId xmlns:a16="http://schemas.microsoft.com/office/drawing/2014/main" val="218309586"/>
                    </a:ext>
                  </a:extLst>
                </a:gridCol>
                <a:gridCol w="4144962">
                  <a:extLst>
                    <a:ext uri="{9D8B030D-6E8A-4147-A177-3AD203B41FA5}">
                      <a16:colId xmlns:a16="http://schemas.microsoft.com/office/drawing/2014/main" val="3473902965"/>
                    </a:ext>
                  </a:extLst>
                </a:gridCol>
              </a:tblGrid>
              <a:tr h="495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Exotic 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830151"/>
                  </a:ext>
                </a:extLst>
              </a:tr>
              <a:tr h="4937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628867"/>
                  </a:ext>
                </a:extLst>
              </a:tr>
              <a:tr h="495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USA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923154"/>
                  </a:ext>
                </a:extLst>
              </a:tr>
              <a:tr h="495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Medium/large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817637"/>
                  </a:ext>
                </a:extLst>
              </a:tr>
              <a:tr h="4937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Easy to care for, brush and comb once a week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959736"/>
                  </a:ext>
                </a:extLst>
              </a:tr>
              <a:tr h="8001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Calm, affectionate, moderate temperament, enjoys being petted, and very good-natured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9423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6BE69DC-B15C-4D1C-B7E5-3844B726D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German Rex</a:t>
            </a:r>
            <a:r>
              <a:rPr lang="sl-SI" altLang="sl-SI"/>
              <a:t> </a:t>
            </a:r>
          </a:p>
        </p:txBody>
      </p:sp>
      <p:pic>
        <p:nvPicPr>
          <p:cNvPr id="23555" name="Picture 3" descr="German Rex Gr. Int. Ch. Ra Sitara v. Assindia (black)">
            <a:extLst>
              <a:ext uri="{FF2B5EF4-FFF2-40B4-BE49-F238E27FC236}">
                <a16:creationId xmlns:a16="http://schemas.microsoft.com/office/drawing/2014/main" id="{A67581EC-D62A-45A0-94A0-95998051653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20713"/>
            <a:ext cx="1719263" cy="1706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3556" name="Group 4">
            <a:extLst>
              <a:ext uri="{FF2B5EF4-FFF2-40B4-BE49-F238E27FC236}">
                <a16:creationId xmlns:a16="http://schemas.microsoft.com/office/drawing/2014/main" id="{151E06B1-961C-4BCF-BBBB-160D417468B4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39750" y="2781300"/>
          <a:ext cx="8147050" cy="3630613"/>
        </p:xfrm>
        <a:graphic>
          <a:graphicData uri="http://schemas.openxmlformats.org/drawingml/2006/table">
            <a:tbl>
              <a:tblPr/>
              <a:tblGrid>
                <a:gridCol w="4073525">
                  <a:extLst>
                    <a:ext uri="{9D8B030D-6E8A-4147-A177-3AD203B41FA5}">
                      <a16:colId xmlns:a16="http://schemas.microsoft.com/office/drawing/2014/main" val="4196562102"/>
                    </a:ext>
                  </a:extLst>
                </a:gridCol>
                <a:gridCol w="4073525">
                  <a:extLst>
                    <a:ext uri="{9D8B030D-6E8A-4147-A177-3AD203B41FA5}">
                      <a16:colId xmlns:a16="http://schemas.microsoft.com/office/drawing/2014/main" val="692431817"/>
                    </a:ext>
                  </a:extLst>
                </a:gridCol>
              </a:tblGrid>
              <a:tr h="557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German Rex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353509"/>
                  </a:ext>
                </a:extLst>
              </a:tr>
              <a:tr h="557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991676"/>
                  </a:ext>
                </a:extLst>
              </a:tr>
              <a:tr h="5588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Germany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013320"/>
                  </a:ext>
                </a:extLst>
              </a:tr>
              <a:tr h="557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580402"/>
                  </a:ext>
                </a:extLst>
              </a:tr>
              <a:tr h="557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Not very demanding, brush and comb several times a week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510055"/>
                  </a:ext>
                </a:extLst>
              </a:tr>
              <a:tr h="557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quiet, affectionate and fond of human company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20243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CEEA39D-5CD8-4DAD-95F8-F402E12E60D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Maine Coon</a:t>
            </a:r>
          </a:p>
        </p:txBody>
      </p:sp>
      <p:graphicFrame>
        <p:nvGraphicFramePr>
          <p:cNvPr id="24579" name="Object 3">
            <a:extLst>
              <a:ext uri="{FF2B5EF4-FFF2-40B4-BE49-F238E27FC236}">
                <a16:creationId xmlns:a16="http://schemas.microsoft.com/office/drawing/2014/main" id="{37C24D59-0681-4F87-B645-EDC1C1745533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250825" y="3500438"/>
          <a:ext cx="2100263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7" name="Bitmap Image" r:id="rId3" imgW="2172003" imgH="3277057" progId="Paint.Picture">
                  <p:embed/>
                </p:oleObj>
              </mc:Choice>
              <mc:Fallback>
                <p:oleObj name="Bitmap Image" r:id="rId3" imgW="2172003" imgH="327705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500438"/>
                        <a:ext cx="2100263" cy="316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Group 4">
            <a:extLst>
              <a:ext uri="{FF2B5EF4-FFF2-40B4-BE49-F238E27FC236}">
                <a16:creationId xmlns:a16="http://schemas.microsoft.com/office/drawing/2014/main" id="{D177404A-8767-4CC9-850B-B49081798DB7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2555875" y="3068638"/>
          <a:ext cx="6346825" cy="3590925"/>
        </p:xfrm>
        <a:graphic>
          <a:graphicData uri="http://schemas.openxmlformats.org/drawingml/2006/table">
            <a:tbl>
              <a:tblPr/>
              <a:tblGrid>
                <a:gridCol w="3175000">
                  <a:extLst>
                    <a:ext uri="{9D8B030D-6E8A-4147-A177-3AD203B41FA5}">
                      <a16:colId xmlns:a16="http://schemas.microsoft.com/office/drawing/2014/main" val="3446190773"/>
                    </a:ext>
                  </a:extLst>
                </a:gridCol>
                <a:gridCol w="3171825">
                  <a:extLst>
                    <a:ext uri="{9D8B030D-6E8A-4147-A177-3AD203B41FA5}">
                      <a16:colId xmlns:a16="http://schemas.microsoft.com/office/drawing/2014/main" val="2656706389"/>
                    </a:ext>
                  </a:extLst>
                </a:gridCol>
              </a:tblGrid>
              <a:tr h="3889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Maine Coon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250235"/>
                  </a:ext>
                </a:extLst>
              </a:tr>
              <a:tr h="365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Semi-Longhair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217030"/>
                  </a:ext>
                </a:extLst>
              </a:tr>
              <a:tr h="3905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USA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861247"/>
                  </a:ext>
                </a:extLst>
              </a:tr>
              <a:tr h="2651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large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94674"/>
                  </a:ext>
                </a:extLst>
              </a:tr>
              <a:tr h="9255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demanding, brush and comb several times every week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406469"/>
                  </a:ext>
                </a:extLst>
              </a:tr>
              <a:tr h="9445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attached to people, quiet, reserved, independant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331225"/>
                  </a:ext>
                </a:extLst>
              </a:tr>
            </a:tbl>
          </a:graphicData>
        </a:graphic>
      </p:graphicFrame>
      <p:pic>
        <p:nvPicPr>
          <p:cNvPr id="24603" name="Picture 27">
            <a:extLst>
              <a:ext uri="{FF2B5EF4-FFF2-40B4-BE49-F238E27FC236}">
                <a16:creationId xmlns:a16="http://schemas.microsoft.com/office/drawing/2014/main" id="{793E5F68-70CA-4808-B5B6-1B4B8153251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260350"/>
            <a:ext cx="2520950" cy="252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4604" name="Object 28">
            <a:extLst>
              <a:ext uri="{FF2B5EF4-FFF2-40B4-BE49-F238E27FC236}">
                <a16:creationId xmlns:a16="http://schemas.microsoft.com/office/drawing/2014/main" id="{B28B3137-15FC-4D8C-90AC-7CB74F0B5BA1}"/>
              </a:ext>
            </a:extLst>
          </p:cNvPr>
          <p:cNvGraphicFramePr>
            <a:graphicFrameLocks noGrp="1" noChangeAspect="1"/>
          </p:cNvGraphicFramePr>
          <p:nvPr>
            <p:ph sz="quarter" idx="4"/>
          </p:nvPr>
        </p:nvGraphicFramePr>
        <p:xfrm>
          <a:off x="323850" y="260350"/>
          <a:ext cx="2424113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8" name="Bitmap Image" r:id="rId6" imgW="3801006" imgH="3952381" progId="Paint.Picture">
                  <p:embed/>
                </p:oleObj>
              </mc:Choice>
              <mc:Fallback>
                <p:oleObj name="Bitmap Image" r:id="rId6" imgW="3801006" imgH="3952381" progId="Paint.Picture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0350"/>
                        <a:ext cx="2424113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BF73D52-553F-4076-B633-990876B4B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96875" y="549275"/>
            <a:ext cx="4537075" cy="2089150"/>
          </a:xfrm>
        </p:spPr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Oriental Shorthair</a:t>
            </a:r>
            <a:r>
              <a:rPr lang="sl-SI" altLang="sl-SI"/>
              <a:t> </a:t>
            </a:r>
          </a:p>
        </p:txBody>
      </p:sp>
      <p:pic>
        <p:nvPicPr>
          <p:cNvPr id="25603" name="Picture 3" descr="Oriental Shorthair Angelique Baroness von Blazak">
            <a:extLst>
              <a:ext uri="{FF2B5EF4-FFF2-40B4-BE49-F238E27FC236}">
                <a16:creationId xmlns:a16="http://schemas.microsoft.com/office/drawing/2014/main" id="{CF89E9E2-631A-42F4-95B9-05434FAE6C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188913"/>
            <a:ext cx="1655762" cy="1655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5629" name="Group 29">
            <a:extLst>
              <a:ext uri="{FF2B5EF4-FFF2-40B4-BE49-F238E27FC236}">
                <a16:creationId xmlns:a16="http://schemas.microsoft.com/office/drawing/2014/main" id="{1B648303-3D54-49D0-A175-B42B62B0B1BA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140200" y="1989138"/>
          <a:ext cx="4535488" cy="4826000"/>
        </p:xfrm>
        <a:graphic>
          <a:graphicData uri="http://schemas.openxmlformats.org/drawingml/2006/table">
            <a:tbl>
              <a:tblPr/>
              <a:tblGrid>
                <a:gridCol w="2268538">
                  <a:extLst>
                    <a:ext uri="{9D8B030D-6E8A-4147-A177-3AD203B41FA5}">
                      <a16:colId xmlns:a16="http://schemas.microsoft.com/office/drawing/2014/main" val="2228851617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3247972852"/>
                    </a:ext>
                  </a:extLst>
                </a:gridCol>
              </a:tblGrid>
              <a:tr h="3460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Oriental 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06282"/>
                  </a:ext>
                </a:extLst>
              </a:tr>
              <a:tr h="4032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122432"/>
                  </a:ext>
                </a:extLst>
              </a:tr>
              <a:tr h="561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Great Britain/USA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342908"/>
                  </a:ext>
                </a:extLst>
              </a:tr>
              <a:tr h="4032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117364"/>
                  </a:ext>
                </a:extLst>
              </a:tr>
              <a:tr h="12176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Easy to care for, brush and comb once a week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81281"/>
                  </a:ext>
                </a:extLst>
              </a:tr>
              <a:tr h="12620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Intelligent. They love to roam and are very sociable.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1753"/>
                  </a:ext>
                </a:extLst>
              </a:tr>
            </a:tbl>
          </a:graphicData>
        </a:graphic>
      </p:graphicFrame>
      <p:pic>
        <p:nvPicPr>
          <p:cNvPr id="25627" name="Picture 27">
            <a:extLst>
              <a:ext uri="{FF2B5EF4-FFF2-40B4-BE49-F238E27FC236}">
                <a16:creationId xmlns:a16="http://schemas.microsoft.com/office/drawing/2014/main" id="{9ED8BBC4-FD5E-4632-B989-D842FA3B693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213100"/>
            <a:ext cx="3384550" cy="3384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2C9984C-5D7B-444A-A203-B92FABD39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Persian</a:t>
            </a:r>
            <a:r>
              <a:rPr lang="sl-SI" altLang="sl-SI"/>
              <a:t> </a:t>
            </a:r>
          </a:p>
        </p:txBody>
      </p:sp>
      <p:pic>
        <p:nvPicPr>
          <p:cNvPr id="26627" name="Picture 3" descr="Persian Black">
            <a:extLst>
              <a:ext uri="{FF2B5EF4-FFF2-40B4-BE49-F238E27FC236}">
                <a16:creationId xmlns:a16="http://schemas.microsoft.com/office/drawing/2014/main" id="{A8EB1646-A4D8-4E9F-8499-363B994A28C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260350"/>
            <a:ext cx="2447925" cy="2447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6628" name="Group 4">
            <a:extLst>
              <a:ext uri="{FF2B5EF4-FFF2-40B4-BE49-F238E27FC236}">
                <a16:creationId xmlns:a16="http://schemas.microsoft.com/office/drawing/2014/main" id="{E35C680E-7506-4361-89ED-56D2EFA8EEDF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250825" y="1700213"/>
          <a:ext cx="6119813" cy="4843462"/>
        </p:xfrm>
        <a:graphic>
          <a:graphicData uri="http://schemas.openxmlformats.org/drawingml/2006/table">
            <a:tbl>
              <a:tblPr/>
              <a:tblGrid>
                <a:gridCol w="3060700">
                  <a:extLst>
                    <a:ext uri="{9D8B030D-6E8A-4147-A177-3AD203B41FA5}">
                      <a16:colId xmlns:a16="http://schemas.microsoft.com/office/drawing/2014/main" val="1585577156"/>
                    </a:ext>
                  </a:extLst>
                </a:gridCol>
                <a:gridCol w="3059113">
                  <a:extLst>
                    <a:ext uri="{9D8B030D-6E8A-4147-A177-3AD203B41FA5}">
                      <a16:colId xmlns:a16="http://schemas.microsoft.com/office/drawing/2014/main" val="3398553447"/>
                    </a:ext>
                  </a:extLst>
                </a:gridCol>
              </a:tblGrid>
              <a:tr h="5095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Persian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570274"/>
                  </a:ext>
                </a:extLst>
              </a:tr>
              <a:tr h="5080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Longhair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79396"/>
                  </a:ext>
                </a:extLst>
              </a:tr>
              <a:tr h="5095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Persia/Turkey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287636"/>
                  </a:ext>
                </a:extLst>
              </a:tr>
              <a:tr h="5080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Medium/Large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321399"/>
                  </a:ext>
                </a:extLst>
              </a:tr>
              <a:tr h="1957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demanding, should be brushed and combed every day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898861"/>
                  </a:ext>
                </a:extLst>
              </a:tr>
              <a:tr h="8509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Enjoys being petted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946567"/>
                  </a:ext>
                </a:extLst>
              </a:tr>
            </a:tbl>
          </a:graphicData>
        </a:graphic>
      </p:graphicFrame>
      <p:graphicFrame>
        <p:nvGraphicFramePr>
          <p:cNvPr id="26651" name="Object 27">
            <a:extLst>
              <a:ext uri="{FF2B5EF4-FFF2-40B4-BE49-F238E27FC236}">
                <a16:creationId xmlns:a16="http://schemas.microsoft.com/office/drawing/2014/main" id="{AE168D82-FE9E-47AD-B13C-FD92C778F3C5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6516688" y="4724400"/>
          <a:ext cx="2449512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3" name="Bitmap Image" r:id="rId4" imgW="3238952" imgH="2343477" progId="Paint.Picture">
                  <p:embed/>
                </p:oleObj>
              </mc:Choice>
              <mc:Fallback>
                <p:oleObj name="Bitmap Image" r:id="rId4" imgW="3238952" imgH="2343477" progId="Paint.Picture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4724400"/>
                        <a:ext cx="2449512" cy="177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8DCF6B9-D762-4F5F-B296-3F332268E04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68313" y="836613"/>
            <a:ext cx="8229600" cy="1143000"/>
          </a:xfrm>
        </p:spPr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Ragdoll</a:t>
            </a:r>
            <a:r>
              <a:rPr lang="sl-SI" altLang="sl-SI"/>
              <a:t> </a:t>
            </a:r>
          </a:p>
        </p:txBody>
      </p:sp>
      <p:pic>
        <p:nvPicPr>
          <p:cNvPr id="27651" name="Picture 3" descr="Ragdoll Precious-Rag Charmeur-Chessy (seal-mitted)">
            <a:extLst>
              <a:ext uri="{FF2B5EF4-FFF2-40B4-BE49-F238E27FC236}">
                <a16:creationId xmlns:a16="http://schemas.microsoft.com/office/drawing/2014/main" id="{02D27D1E-D3AF-45F5-BDDA-9A4AF73CD4B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33375"/>
            <a:ext cx="1944688" cy="1944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7678" name="Group 30">
            <a:extLst>
              <a:ext uri="{FF2B5EF4-FFF2-40B4-BE49-F238E27FC236}">
                <a16:creationId xmlns:a16="http://schemas.microsoft.com/office/drawing/2014/main" id="{6A5E4F4F-7CB5-4096-AF20-957C07B9702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250825" y="2997200"/>
          <a:ext cx="5905500" cy="3590925"/>
        </p:xfrm>
        <a:graphic>
          <a:graphicData uri="http://schemas.openxmlformats.org/drawingml/2006/table">
            <a:tbl>
              <a:tblPr/>
              <a:tblGrid>
                <a:gridCol w="2952750">
                  <a:extLst>
                    <a:ext uri="{9D8B030D-6E8A-4147-A177-3AD203B41FA5}">
                      <a16:colId xmlns:a16="http://schemas.microsoft.com/office/drawing/2014/main" val="1058429485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3762928398"/>
                    </a:ext>
                  </a:extLst>
                </a:gridCol>
              </a:tblGrid>
              <a:tr h="2667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Ragdoll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841133"/>
                  </a:ext>
                </a:extLst>
              </a:tr>
              <a:tr h="1508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Semi-longhair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97804"/>
                  </a:ext>
                </a:extLst>
              </a:tr>
              <a:tr h="2682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USA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911830"/>
                  </a:ext>
                </a:extLst>
              </a:tr>
              <a:tr h="1508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Large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890125"/>
                  </a:ext>
                </a:extLst>
              </a:tr>
              <a:tr h="4635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Not very demanding, brush and comb several times a week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622841"/>
                  </a:ext>
                </a:extLst>
              </a:tr>
              <a:tr h="4651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quiet, balanced and drawn to people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38754"/>
                  </a:ext>
                </a:extLst>
              </a:tr>
            </a:tbl>
          </a:graphicData>
        </a:graphic>
      </p:graphicFrame>
      <p:pic>
        <p:nvPicPr>
          <p:cNvPr id="27675" name="Picture 27">
            <a:extLst>
              <a:ext uri="{FF2B5EF4-FFF2-40B4-BE49-F238E27FC236}">
                <a16:creationId xmlns:a16="http://schemas.microsoft.com/office/drawing/2014/main" id="{44C98C67-6670-49C7-A072-EF77B1E5938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404813"/>
            <a:ext cx="218757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76" name="Picture 28">
            <a:extLst>
              <a:ext uri="{FF2B5EF4-FFF2-40B4-BE49-F238E27FC236}">
                <a16:creationId xmlns:a16="http://schemas.microsoft.com/office/drawing/2014/main" id="{A1B1CBD7-B4FB-4BFA-901A-7307DF50311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4365625"/>
            <a:ext cx="218757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772F575-0C09-4B58-8671-36A30C317C6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Russian Blue</a:t>
            </a:r>
            <a:r>
              <a:rPr lang="sl-SI" altLang="sl-SI"/>
              <a:t> </a:t>
            </a:r>
          </a:p>
        </p:txBody>
      </p:sp>
      <p:pic>
        <p:nvPicPr>
          <p:cNvPr id="28675" name="Picture 3" descr="Russian Blue">
            <a:extLst>
              <a:ext uri="{FF2B5EF4-FFF2-40B4-BE49-F238E27FC236}">
                <a16:creationId xmlns:a16="http://schemas.microsoft.com/office/drawing/2014/main" id="{112DEB93-2D66-40F2-A472-746CAE7F24E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9925" y="188913"/>
            <a:ext cx="1778000" cy="177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8676" name="Group 4">
            <a:extLst>
              <a:ext uri="{FF2B5EF4-FFF2-40B4-BE49-F238E27FC236}">
                <a16:creationId xmlns:a16="http://schemas.microsoft.com/office/drawing/2014/main" id="{9C09F5C4-5F1F-4190-AC0B-48DEAC6328D8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500563" y="2060575"/>
          <a:ext cx="4325937" cy="4505325"/>
        </p:xfrm>
        <a:graphic>
          <a:graphicData uri="http://schemas.openxmlformats.org/drawingml/2006/table">
            <a:tbl>
              <a:tblPr/>
              <a:tblGrid>
                <a:gridCol w="2163762">
                  <a:extLst>
                    <a:ext uri="{9D8B030D-6E8A-4147-A177-3AD203B41FA5}">
                      <a16:colId xmlns:a16="http://schemas.microsoft.com/office/drawing/2014/main" val="1826319791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2984721"/>
                    </a:ext>
                  </a:extLst>
                </a:gridCol>
              </a:tblGrid>
              <a:tr h="2063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Russian Blue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915121"/>
                  </a:ext>
                </a:extLst>
              </a:tr>
              <a:tr h="2047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173209"/>
                  </a:ext>
                </a:extLst>
              </a:tr>
              <a:tr h="314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Russia/Great Britain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727973"/>
                  </a:ext>
                </a:extLst>
              </a:tr>
              <a:tr h="2047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562711"/>
                  </a:ext>
                </a:extLst>
              </a:tr>
              <a:tr h="4635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Brush, comb several times a week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564435"/>
                  </a:ext>
                </a:extLst>
              </a:tr>
              <a:tr h="4651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lively, affectionate and fond of human company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504207"/>
                  </a:ext>
                </a:extLst>
              </a:tr>
            </a:tbl>
          </a:graphicData>
        </a:graphic>
      </p:graphicFrame>
      <p:pic>
        <p:nvPicPr>
          <p:cNvPr id="28699" name="Picture 27">
            <a:extLst>
              <a:ext uri="{FF2B5EF4-FFF2-40B4-BE49-F238E27FC236}">
                <a16:creationId xmlns:a16="http://schemas.microsoft.com/office/drawing/2014/main" id="{0D94BAE2-9371-4FC0-AC9A-942F2B4A0D2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708275"/>
            <a:ext cx="3816350" cy="381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700" name="Picture 28">
            <a:extLst>
              <a:ext uri="{FF2B5EF4-FFF2-40B4-BE49-F238E27FC236}">
                <a16:creationId xmlns:a16="http://schemas.microsoft.com/office/drawing/2014/main" id="{CF03FD04-974D-4D6E-8AF8-6B402D976EC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76250"/>
            <a:ext cx="1727200" cy="172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DE27354-D07E-4A84-B4AB-4A7B124E1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052638" y="0"/>
            <a:ext cx="8229601" cy="1143000"/>
          </a:xfrm>
        </p:spPr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Snowshoe</a:t>
            </a:r>
            <a:r>
              <a:rPr lang="sl-SI" altLang="sl-SI"/>
              <a:t> </a:t>
            </a:r>
          </a:p>
        </p:txBody>
      </p:sp>
      <p:pic>
        <p:nvPicPr>
          <p:cNvPr id="29699" name="Picture 3" descr="Snowshoe">
            <a:extLst>
              <a:ext uri="{FF2B5EF4-FFF2-40B4-BE49-F238E27FC236}">
                <a16:creationId xmlns:a16="http://schemas.microsoft.com/office/drawing/2014/main" id="{05DC4560-A245-4C8B-BFCB-C40D1C5311E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25538"/>
            <a:ext cx="1778000" cy="177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9725" name="Group 29">
            <a:extLst>
              <a:ext uri="{FF2B5EF4-FFF2-40B4-BE49-F238E27FC236}">
                <a16:creationId xmlns:a16="http://schemas.microsoft.com/office/drawing/2014/main" id="{981A3EF7-3547-4489-9ABD-4DAD62F23288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755650" y="3141663"/>
          <a:ext cx="7859713" cy="2981325"/>
        </p:xfrm>
        <a:graphic>
          <a:graphicData uri="http://schemas.openxmlformats.org/drawingml/2006/table">
            <a:tbl>
              <a:tblPr/>
              <a:tblGrid>
                <a:gridCol w="3930650">
                  <a:extLst>
                    <a:ext uri="{9D8B030D-6E8A-4147-A177-3AD203B41FA5}">
                      <a16:colId xmlns:a16="http://schemas.microsoft.com/office/drawing/2014/main" val="2610240288"/>
                    </a:ext>
                  </a:extLst>
                </a:gridCol>
                <a:gridCol w="3929063">
                  <a:extLst>
                    <a:ext uri="{9D8B030D-6E8A-4147-A177-3AD203B41FA5}">
                      <a16:colId xmlns:a16="http://schemas.microsoft.com/office/drawing/2014/main" val="3376306456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Snowshoe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678562"/>
                  </a:ext>
                </a:extLst>
              </a:tr>
              <a:tr h="2952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553109"/>
                  </a:ext>
                </a:extLst>
              </a:tr>
              <a:tr h="2936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USA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228441"/>
                  </a:ext>
                </a:extLst>
              </a:tr>
              <a:tr h="2936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530298"/>
                  </a:ext>
                </a:extLst>
              </a:tr>
              <a:tr h="4143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Not very demanding, brush and comb several times a week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683557"/>
                  </a:ext>
                </a:extLst>
              </a:tr>
              <a:tr h="496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Temperamental, vivacious, very fond of human company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355197"/>
                  </a:ext>
                </a:extLst>
              </a:tr>
            </a:tbl>
          </a:graphicData>
        </a:graphic>
      </p:graphicFrame>
      <p:pic>
        <p:nvPicPr>
          <p:cNvPr id="29723" name="Picture 27">
            <a:extLst>
              <a:ext uri="{FF2B5EF4-FFF2-40B4-BE49-F238E27FC236}">
                <a16:creationId xmlns:a16="http://schemas.microsoft.com/office/drawing/2014/main" id="{DD31295F-66C1-4685-8325-4C797FC9BDE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88913"/>
            <a:ext cx="2736850" cy="2736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61C45B8B-3150-420C-8D87-F6011A58E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828675" y="692150"/>
            <a:ext cx="5854700" cy="1143000"/>
          </a:xfrm>
        </p:spPr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Siamese</a:t>
            </a:r>
            <a:r>
              <a:rPr lang="sl-SI" altLang="sl-SI"/>
              <a:t> </a:t>
            </a:r>
          </a:p>
        </p:txBody>
      </p:sp>
      <p:pic>
        <p:nvPicPr>
          <p:cNvPr id="30723" name="Picture 3" descr="Siamese Ch. Lady Sina v. Ma-Re's thoroughbred">
            <a:extLst>
              <a:ext uri="{FF2B5EF4-FFF2-40B4-BE49-F238E27FC236}">
                <a16:creationId xmlns:a16="http://schemas.microsoft.com/office/drawing/2014/main" id="{CEED879F-7686-430B-AFF3-53FAD377DF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333375"/>
            <a:ext cx="2232025" cy="2232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0724" name="Group 4">
            <a:extLst>
              <a:ext uri="{FF2B5EF4-FFF2-40B4-BE49-F238E27FC236}">
                <a16:creationId xmlns:a16="http://schemas.microsoft.com/office/drawing/2014/main" id="{BFC98BB2-9B1D-4A47-AE3C-EBA9830F1023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572000" y="2924175"/>
          <a:ext cx="4254500" cy="3590925"/>
        </p:xfrm>
        <a:graphic>
          <a:graphicData uri="http://schemas.openxmlformats.org/drawingml/2006/table">
            <a:tbl>
              <a:tblPr/>
              <a:tblGrid>
                <a:gridCol w="2127250">
                  <a:extLst>
                    <a:ext uri="{9D8B030D-6E8A-4147-A177-3AD203B41FA5}">
                      <a16:colId xmlns:a16="http://schemas.microsoft.com/office/drawing/2014/main" val="3327507199"/>
                    </a:ext>
                  </a:extLst>
                </a:gridCol>
                <a:gridCol w="2127250">
                  <a:extLst>
                    <a:ext uri="{9D8B030D-6E8A-4147-A177-3AD203B41FA5}">
                      <a16:colId xmlns:a16="http://schemas.microsoft.com/office/drawing/2014/main" val="3286368493"/>
                    </a:ext>
                  </a:extLst>
                </a:gridCol>
              </a:tblGrid>
              <a:tr h="317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Siamese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117599"/>
                  </a:ext>
                </a:extLst>
              </a:tr>
              <a:tr h="319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247164"/>
                  </a:ext>
                </a:extLst>
              </a:tr>
              <a:tr h="319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Thailand/Great Britain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003181"/>
                  </a:ext>
                </a:extLst>
              </a:tr>
              <a:tr h="319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706817"/>
                  </a:ext>
                </a:extLst>
              </a:tr>
              <a:tr h="4873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 Brush and comb several times a week 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767706"/>
                  </a:ext>
                </a:extLst>
              </a:tr>
              <a:tr h="4238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Intelligent, very sensitive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439460"/>
                  </a:ext>
                </a:extLst>
              </a:tr>
            </a:tbl>
          </a:graphicData>
        </a:graphic>
      </p:graphicFrame>
      <p:graphicFrame>
        <p:nvGraphicFramePr>
          <p:cNvPr id="30747" name="Object 27">
            <a:extLst>
              <a:ext uri="{FF2B5EF4-FFF2-40B4-BE49-F238E27FC236}">
                <a16:creationId xmlns:a16="http://schemas.microsoft.com/office/drawing/2014/main" id="{7BEB7406-7121-47DD-98A4-DC6221774175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3850" y="2924175"/>
          <a:ext cx="4105275" cy="356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Bitmap Image" r:id="rId4" imgW="2534004" imgH="2200582" progId="Paint.Picture">
                  <p:embed/>
                </p:oleObj>
              </mc:Choice>
              <mc:Fallback>
                <p:oleObj name="Bitmap Image" r:id="rId4" imgW="2534004" imgH="2200582" progId="Paint.Picture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924175"/>
                        <a:ext cx="4105275" cy="356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07CAC8D-D878-4E29-817C-E33A89A18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229600" cy="1143000"/>
          </a:xfrm>
        </p:spPr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Siberian Cat</a:t>
            </a:r>
            <a:r>
              <a:rPr lang="sl-SI" altLang="sl-SI"/>
              <a:t> </a:t>
            </a:r>
          </a:p>
        </p:txBody>
      </p:sp>
      <p:pic>
        <p:nvPicPr>
          <p:cNvPr id="31747" name="Picture 3" descr="Siberian cat Gr. Int. Ch. Gabriel Bilina (black-tabby-white)">
            <a:extLst>
              <a:ext uri="{FF2B5EF4-FFF2-40B4-BE49-F238E27FC236}">
                <a16:creationId xmlns:a16="http://schemas.microsoft.com/office/drawing/2014/main" id="{E2DA9378-D6A8-4266-A780-F517711196E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052513"/>
            <a:ext cx="1582737" cy="1582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1748" name="Group 4">
            <a:extLst>
              <a:ext uri="{FF2B5EF4-FFF2-40B4-BE49-F238E27FC236}">
                <a16:creationId xmlns:a16="http://schemas.microsoft.com/office/drawing/2014/main" id="{CDE3060B-069C-46BD-8C89-B0735EB63721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611188" y="3141663"/>
          <a:ext cx="8208962" cy="3311525"/>
        </p:xfrm>
        <a:graphic>
          <a:graphicData uri="http://schemas.openxmlformats.org/drawingml/2006/table">
            <a:tbl>
              <a:tblPr/>
              <a:tblGrid>
                <a:gridCol w="4106862">
                  <a:extLst>
                    <a:ext uri="{9D8B030D-6E8A-4147-A177-3AD203B41FA5}">
                      <a16:colId xmlns:a16="http://schemas.microsoft.com/office/drawing/2014/main" val="656693825"/>
                    </a:ext>
                  </a:extLst>
                </a:gridCol>
                <a:gridCol w="4102100">
                  <a:extLst>
                    <a:ext uri="{9D8B030D-6E8A-4147-A177-3AD203B41FA5}">
                      <a16:colId xmlns:a16="http://schemas.microsoft.com/office/drawing/2014/main" val="220735505"/>
                    </a:ext>
                  </a:extLst>
                </a:gridCol>
              </a:tblGrid>
              <a:tr h="4397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Siberian Cat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48598"/>
                  </a:ext>
                </a:extLst>
              </a:tr>
              <a:tr h="4381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Semi-longhair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296965"/>
                  </a:ext>
                </a:extLst>
              </a:tr>
              <a:tr h="4397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Russia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085432"/>
                  </a:ext>
                </a:extLst>
              </a:tr>
              <a:tr h="4381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122984"/>
                  </a:ext>
                </a:extLst>
              </a:tr>
              <a:tr h="11160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Relatively demanding, must be combed and brushed regularly.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600745"/>
                  </a:ext>
                </a:extLst>
              </a:tr>
              <a:tr h="4397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Balanced and quiet, courageous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436665"/>
                  </a:ext>
                </a:extLst>
              </a:tr>
            </a:tbl>
          </a:graphicData>
        </a:graphic>
      </p:graphicFrame>
      <p:pic>
        <p:nvPicPr>
          <p:cNvPr id="31771" name="Picture 27">
            <a:extLst>
              <a:ext uri="{FF2B5EF4-FFF2-40B4-BE49-F238E27FC236}">
                <a16:creationId xmlns:a16="http://schemas.microsoft.com/office/drawing/2014/main" id="{6D750261-47BB-4A7B-8BA2-BE26E2AC2EA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333375"/>
            <a:ext cx="2519362" cy="2519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8D64151-9594-4668-B7ED-B80A9BC86C2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-1620838" y="333375"/>
            <a:ext cx="8229601" cy="1143000"/>
          </a:xfrm>
        </p:spPr>
        <p:txBody>
          <a:bodyPr/>
          <a:lstStyle/>
          <a:p>
            <a:r>
              <a:rPr lang="sl-SI" altLang="sl-SI">
                <a:latin typeface="Comic Sans MS" panose="030F0702030302020204" pitchFamily="66" charset="0"/>
              </a:rPr>
              <a:t>Persian cat:</a:t>
            </a:r>
          </a:p>
        </p:txBody>
      </p:sp>
      <p:graphicFrame>
        <p:nvGraphicFramePr>
          <p:cNvPr id="4101" name="Object 5">
            <a:extLst>
              <a:ext uri="{FF2B5EF4-FFF2-40B4-BE49-F238E27FC236}">
                <a16:creationId xmlns:a16="http://schemas.microsoft.com/office/drawing/2014/main" id="{6DCC1069-EADF-40DF-9663-D6F8A11A46F7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1763713" y="1700213"/>
          <a:ext cx="2138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Bitmap Image" r:id="rId3" imgW="1095528" imgH="781159" progId="Paint.Picture">
                  <p:embed/>
                </p:oleObj>
              </mc:Choice>
              <mc:Fallback>
                <p:oleObj name="Bitmap Image" r:id="rId3" imgW="1095528" imgH="781159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700213"/>
                        <a:ext cx="2138362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>
            <a:extLst>
              <a:ext uri="{FF2B5EF4-FFF2-40B4-BE49-F238E27FC236}">
                <a16:creationId xmlns:a16="http://schemas.microsoft.com/office/drawing/2014/main" id="{1283E678-5074-43E9-850A-D50C7BAE2307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6443663" y="620713"/>
          <a:ext cx="1873250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Bitmap Image" r:id="rId5" imgW="1057423" imgH="838095" progId="Paint.Picture">
                  <p:embed/>
                </p:oleObj>
              </mc:Choice>
              <mc:Fallback>
                <p:oleObj name="Bitmap Image" r:id="rId5" imgW="1057423" imgH="838095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620713"/>
                        <a:ext cx="1873250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4" name="Picture 8" descr="Persian Black">
            <a:extLst>
              <a:ext uri="{FF2B5EF4-FFF2-40B4-BE49-F238E27FC236}">
                <a16:creationId xmlns:a16="http://schemas.microsoft.com/office/drawing/2014/main" id="{8A0A0A93-E2ED-462C-BC55-2705CC818D0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924175"/>
            <a:ext cx="2952750" cy="2952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106" name="Object 10">
            <a:extLst>
              <a:ext uri="{FF2B5EF4-FFF2-40B4-BE49-F238E27FC236}">
                <a16:creationId xmlns:a16="http://schemas.microsoft.com/office/drawing/2014/main" id="{7ED1DD3B-BEC6-46BE-A8E3-3BC4C00944D4}"/>
              </a:ext>
            </a:extLst>
          </p:cNvPr>
          <p:cNvGraphicFramePr>
            <a:graphicFrameLocks noGrp="1" noChangeAspect="1"/>
          </p:cNvGraphicFramePr>
          <p:nvPr>
            <p:ph sz="quarter" idx="4"/>
          </p:nvPr>
        </p:nvGraphicFramePr>
        <p:xfrm>
          <a:off x="827088" y="4365625"/>
          <a:ext cx="2303462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Bitmap Image" r:id="rId8" imgW="2076740" imgH="1819529" progId="Paint.Picture">
                  <p:embed/>
                </p:oleObj>
              </mc:Choice>
              <mc:Fallback>
                <p:oleObj name="Bitmap Image" r:id="rId8" imgW="2076740" imgH="1819529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365625"/>
                        <a:ext cx="2303462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9CC9C83-81EC-4B06-8F01-632479B2B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Sphynx</a:t>
            </a:r>
            <a:r>
              <a:rPr lang="sl-SI" altLang="sl-SI"/>
              <a:t> </a:t>
            </a:r>
          </a:p>
        </p:txBody>
      </p:sp>
      <p:pic>
        <p:nvPicPr>
          <p:cNvPr id="32771" name="Picture 3" descr="Sphynxbl">
            <a:extLst>
              <a:ext uri="{FF2B5EF4-FFF2-40B4-BE49-F238E27FC236}">
                <a16:creationId xmlns:a16="http://schemas.microsoft.com/office/drawing/2014/main" id="{02148154-A406-4E4D-B59D-5EBD3B493F3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49275"/>
            <a:ext cx="1778000" cy="177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2772" name="Group 4">
            <a:extLst>
              <a:ext uri="{FF2B5EF4-FFF2-40B4-BE49-F238E27FC236}">
                <a16:creationId xmlns:a16="http://schemas.microsoft.com/office/drawing/2014/main" id="{13C2F808-C8BD-43BD-B538-62E00C5D58E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3779838" y="1628775"/>
          <a:ext cx="5113337" cy="5019675"/>
        </p:xfrm>
        <a:graphic>
          <a:graphicData uri="http://schemas.openxmlformats.org/drawingml/2006/table">
            <a:tbl>
              <a:tblPr/>
              <a:tblGrid>
                <a:gridCol w="2557462">
                  <a:extLst>
                    <a:ext uri="{9D8B030D-6E8A-4147-A177-3AD203B41FA5}">
                      <a16:colId xmlns:a16="http://schemas.microsoft.com/office/drawing/2014/main" val="2898861989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1396135841"/>
                    </a:ext>
                  </a:extLst>
                </a:gridCol>
              </a:tblGrid>
              <a:tr h="307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Sphynx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11198"/>
                  </a:ext>
                </a:extLst>
              </a:tr>
              <a:tr h="5476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Shorthair, almost bald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05777"/>
                  </a:ext>
                </a:extLst>
              </a:tr>
              <a:tr h="4937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USA/Holland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5014491"/>
                  </a:ext>
                </a:extLst>
              </a:tr>
              <a:tr h="5064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521946"/>
                  </a:ext>
                </a:extLst>
              </a:tr>
              <a:tr h="15573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Not very demanding, folds in skin must be cleaned regularly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269487"/>
                  </a:ext>
                </a:extLst>
              </a:tr>
              <a:tr h="1366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fond of human company and playful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649078"/>
                  </a:ext>
                </a:extLst>
              </a:tr>
            </a:tbl>
          </a:graphicData>
        </a:graphic>
      </p:graphicFrame>
      <p:pic>
        <p:nvPicPr>
          <p:cNvPr id="32795" name="Picture 27">
            <a:extLst>
              <a:ext uri="{FF2B5EF4-FFF2-40B4-BE49-F238E27FC236}">
                <a16:creationId xmlns:a16="http://schemas.microsoft.com/office/drawing/2014/main" id="{6362B37F-5C98-4B89-981A-C540447A39D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644900"/>
            <a:ext cx="2879725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43C285E-F310-4D3C-BA12-FED7BA43F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Tiffany</a:t>
            </a:r>
            <a:r>
              <a:rPr lang="sl-SI" altLang="sl-SI"/>
              <a:t> 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B4DF43A1-2C98-472D-9880-FC8E3D401D4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789363"/>
            <a:ext cx="2808288" cy="2808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 descr="Tiffany">
            <a:extLst>
              <a:ext uri="{FF2B5EF4-FFF2-40B4-BE49-F238E27FC236}">
                <a16:creationId xmlns:a16="http://schemas.microsoft.com/office/drawing/2014/main" id="{4E6603D1-7FA0-46FE-935D-EFCF5D8E992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692150"/>
            <a:ext cx="2160587" cy="2160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3797" name="Group 5">
            <a:extLst>
              <a:ext uri="{FF2B5EF4-FFF2-40B4-BE49-F238E27FC236}">
                <a16:creationId xmlns:a16="http://schemas.microsoft.com/office/drawing/2014/main" id="{AFCC34C4-404F-4D72-BFEC-27E1F50743F7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3348038" y="2565400"/>
          <a:ext cx="5481637" cy="4041775"/>
        </p:xfrm>
        <a:graphic>
          <a:graphicData uri="http://schemas.openxmlformats.org/drawingml/2006/table">
            <a:tbl>
              <a:tblPr/>
              <a:tblGrid>
                <a:gridCol w="2741612">
                  <a:extLst>
                    <a:ext uri="{9D8B030D-6E8A-4147-A177-3AD203B41FA5}">
                      <a16:colId xmlns:a16="http://schemas.microsoft.com/office/drawing/2014/main" val="3167852190"/>
                    </a:ext>
                  </a:extLst>
                </a:gridCol>
                <a:gridCol w="2740025">
                  <a:extLst>
                    <a:ext uri="{9D8B030D-6E8A-4147-A177-3AD203B41FA5}">
                      <a16:colId xmlns:a16="http://schemas.microsoft.com/office/drawing/2014/main" val="3042126222"/>
                    </a:ext>
                  </a:extLst>
                </a:gridCol>
              </a:tblGrid>
              <a:tr h="5842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Tiffany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64623"/>
                  </a:ext>
                </a:extLst>
              </a:tr>
              <a:tr h="5826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Semi-Longhair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856220"/>
                  </a:ext>
                </a:extLst>
              </a:tr>
              <a:tr h="5857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USA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517506"/>
                  </a:ext>
                </a:extLst>
              </a:tr>
              <a:tr h="5842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901776"/>
                  </a:ext>
                </a:extLst>
              </a:tr>
              <a:tr h="877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Relatively demanding, must be combed and brushed often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187370"/>
                  </a:ext>
                </a:extLst>
              </a:tr>
              <a:tr h="6334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curious, gentle and friendly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20005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188681A-8BBE-4EE0-B6AF-4DD5D4382C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7538" y="4005263"/>
            <a:ext cx="4427537" cy="1503362"/>
          </a:xfrm>
        </p:spPr>
        <p:txBody>
          <a:bodyPr/>
          <a:lstStyle/>
          <a:p>
            <a:r>
              <a:rPr lang="en-GB" altLang="sl-SI" sz="4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NON PEDIGREE CATS</a:t>
            </a:r>
            <a:r>
              <a:rPr lang="en-GB" altLang="sl-SI" sz="4000"/>
              <a:t> </a:t>
            </a:r>
            <a:endParaRPr lang="sl-SI" altLang="sl-SI" sz="4000"/>
          </a:p>
        </p:txBody>
      </p:sp>
      <p:graphicFrame>
        <p:nvGraphicFramePr>
          <p:cNvPr id="34819" name="Object 3">
            <a:extLst>
              <a:ext uri="{FF2B5EF4-FFF2-40B4-BE49-F238E27FC236}">
                <a16:creationId xmlns:a16="http://schemas.microsoft.com/office/drawing/2014/main" id="{ABF3E21B-39A6-4FBC-9360-B387599556F6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23888" y="1909763"/>
          <a:ext cx="3705225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Bitmap Image" r:id="rId3" imgW="3704762" imgH="3905795" progId="Paint.Picture">
                  <p:embed/>
                </p:oleObj>
              </mc:Choice>
              <mc:Fallback>
                <p:oleObj name="Bitmap Image" r:id="rId3" imgW="3704762" imgH="390579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1909763"/>
                        <a:ext cx="3705225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5">
            <a:extLst>
              <a:ext uri="{FF2B5EF4-FFF2-40B4-BE49-F238E27FC236}">
                <a16:creationId xmlns:a16="http://schemas.microsoft.com/office/drawing/2014/main" id="{3A1FBF91-2DFE-4C10-8844-EA8802F72AC5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580063" y="333375"/>
          <a:ext cx="2584450" cy="309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6" name="Bitmap Image" r:id="rId5" imgW="3600000" imgH="4304762" progId="Paint.Picture">
                  <p:embed/>
                </p:oleObj>
              </mc:Choice>
              <mc:Fallback>
                <p:oleObj name="Bitmap Image" r:id="rId5" imgW="3600000" imgH="4304762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333375"/>
                        <a:ext cx="2584450" cy="309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2E4858D-6117-4262-9E5E-14E561CDAD9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323850" y="3141663"/>
            <a:ext cx="2951163" cy="2663825"/>
          </a:xfrm>
        </p:spPr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</a:rPr>
              <a:t>Pika &amp; Čopa</a:t>
            </a:r>
          </a:p>
        </p:txBody>
      </p:sp>
      <p:graphicFrame>
        <p:nvGraphicFramePr>
          <p:cNvPr id="35843" name="Group 3">
            <a:extLst>
              <a:ext uri="{FF2B5EF4-FFF2-40B4-BE49-F238E27FC236}">
                <a16:creationId xmlns:a16="http://schemas.microsoft.com/office/drawing/2014/main" id="{CD6BD73E-892C-492A-9811-951BA594449C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3132138" y="2565400"/>
          <a:ext cx="5694362" cy="3867150"/>
        </p:xfrm>
        <a:graphic>
          <a:graphicData uri="http://schemas.openxmlformats.org/drawingml/2006/table">
            <a:tbl>
              <a:tblPr/>
              <a:tblGrid>
                <a:gridCol w="2847975">
                  <a:extLst>
                    <a:ext uri="{9D8B030D-6E8A-4147-A177-3AD203B41FA5}">
                      <a16:colId xmlns:a16="http://schemas.microsoft.com/office/drawing/2014/main" val="1129830375"/>
                    </a:ext>
                  </a:extLst>
                </a:gridCol>
                <a:gridCol w="2846387">
                  <a:extLst>
                    <a:ext uri="{9D8B030D-6E8A-4147-A177-3AD203B41FA5}">
                      <a16:colId xmlns:a16="http://schemas.microsoft.com/office/drawing/2014/main" val="1587503447"/>
                    </a:ext>
                  </a:extLst>
                </a:gridCol>
              </a:tblGrid>
              <a:tr h="8382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Characteristics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EB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Pika &amp; Čopa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2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47850"/>
                  </a:ext>
                </a:extLst>
              </a:tr>
              <a:tr h="8382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Coat type: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Longhair and Shorthair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221785"/>
                  </a:ext>
                </a:extLst>
              </a:tr>
              <a:tr h="7715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Country of origin: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SLO-Radovljica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595719"/>
                  </a:ext>
                </a:extLst>
              </a:tr>
              <a:tr h="4730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Size: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Medium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142873"/>
                  </a:ext>
                </a:extLst>
              </a:tr>
              <a:tr h="4730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Care: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Brushed often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338003"/>
                  </a:ext>
                </a:extLst>
              </a:tr>
              <a:tr h="4730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Nature: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altLang="sl-SI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Very curious!!!</a:t>
                      </a:r>
                      <a:endParaRPr kumimoji="0" lang="sl-SI" altLang="sl-SI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996353"/>
                  </a:ext>
                </a:extLst>
              </a:tr>
            </a:tbl>
          </a:graphicData>
        </a:graphic>
      </p:graphicFrame>
      <p:graphicFrame>
        <p:nvGraphicFramePr>
          <p:cNvPr id="35866" name="Object 26">
            <a:extLst>
              <a:ext uri="{FF2B5EF4-FFF2-40B4-BE49-F238E27FC236}">
                <a16:creationId xmlns:a16="http://schemas.microsoft.com/office/drawing/2014/main" id="{DA815F45-2C5B-450E-99C4-0847569E4219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40425" y="188913"/>
          <a:ext cx="2909888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0" name="Bitmap Image" r:id="rId3" imgW="5106113" imgH="3839111" progId="Paint.Picture">
                  <p:embed/>
                </p:oleObj>
              </mc:Choice>
              <mc:Fallback>
                <p:oleObj name="Bitmap Image" r:id="rId3" imgW="5106113" imgH="3839111" progId="Paint.Picture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188913"/>
                        <a:ext cx="2909888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67" name="Picture 27">
            <a:extLst>
              <a:ext uri="{FF2B5EF4-FFF2-40B4-BE49-F238E27FC236}">
                <a16:creationId xmlns:a16="http://schemas.microsoft.com/office/drawing/2014/main" id="{C7752C37-1544-4DC2-B96E-3B1C6FC79E9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84550">
            <a:off x="250825" y="404813"/>
            <a:ext cx="327342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1B3D58D-089D-4DDE-BD54-00866DFA4A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b="1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r>
              <a:rPr lang="sl-SI" altLang="sl-SI" b="1">
                <a:latin typeface="Comic Sans MS" panose="030F0702030302020204" pitchFamily="66" charset="0"/>
              </a:rPr>
              <a:t> </a:t>
            </a:r>
            <a:r>
              <a:rPr lang="sl-SI" altLang="sl-SI">
                <a:latin typeface="Comic Sans MS" panose="030F0702030302020204" pitchFamily="66" charset="0"/>
              </a:rPr>
              <a:t>  !!! NEW WORDS !!!   </a:t>
            </a:r>
            <a:r>
              <a:rPr lang="sl-SI" altLang="sl-SI" b="1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D7AFB804-664F-4B23-91BE-B4EAEEEFE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18487" cy="4784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catshow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a show where cats compete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trophy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an object such as a silver cup that is given as a prize for winning a competition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entrance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 </a:t>
            </a: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fee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money that you pay for seeing something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breed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a particular type of animal that has been developed by people in a controlled way, especially a type of dog, cat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estimate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judgement or opinion about the value or quality of sb/sth</a:t>
            </a:r>
            <a:endParaRPr lang="en-GB" altLang="sl-SI" sz="1600">
              <a:solidFill>
                <a:srgbClr val="0099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80000"/>
              </a:lnSpc>
            </a:pPr>
            <a:r>
              <a:rPr lang="en-GB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muzzle</a:t>
            </a:r>
            <a:r>
              <a:rPr lang="en-GB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nose and mouth of an animal, especially a d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og, cat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to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 </a:t>
            </a: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judge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 (V): to form an opinion about sb/sth, based on the information you have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judge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 (N): a person who has the necessary knowledge or skills to give their opinion about the value or quality of sb/sth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steward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a person who helps to organize a large public event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to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 </a:t>
            </a: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nominate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to formally suggest that sb should be chosen for an important role, prize, position, etc.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vet/veterinarian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person who has been trained in the science of animal medicine, whose job is to treat animals who are ill or injured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to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 </a:t>
            </a: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comb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to pull a comb through your hair in order to make it neat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sterilize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to make an animal unable to have babies</a:t>
            </a:r>
          </a:p>
          <a:p>
            <a:pPr>
              <a:lnSpc>
                <a:spcPct val="80000"/>
              </a:lnSpc>
            </a:pP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rosette: it is worn by supporters of a political party or sports team, or to show that sb has won a prize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enthusiastic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feeling or showing a lot of excitement and interest about sb/sth</a:t>
            </a:r>
          </a:p>
          <a:p>
            <a:pPr>
              <a:lnSpc>
                <a:spcPct val="80000"/>
              </a:lnSpc>
            </a:pPr>
            <a:r>
              <a:rPr lang="sl-SI" altLang="sl-SI" sz="1600" b="1">
                <a:solidFill>
                  <a:srgbClr val="00CC00"/>
                </a:solidFill>
                <a:latin typeface="Comic Sans MS" panose="030F0702030302020204" pitchFamily="66" charset="0"/>
              </a:rPr>
              <a:t>claw</a:t>
            </a:r>
            <a:r>
              <a:rPr lang="sl-SI" altLang="sl-SI" sz="1600">
                <a:solidFill>
                  <a:srgbClr val="0099FF"/>
                </a:solidFill>
                <a:latin typeface="Comic Sans MS" panose="030F0702030302020204" pitchFamily="66" charset="0"/>
              </a:rPr>
              <a:t>: one of the sharp curved nails on the end of an animal's paw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8243927-BF05-483E-80C5-061783755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omic Sans MS" panose="030F0702030302020204" pitchFamily="66" charset="0"/>
              </a:rPr>
              <a:t>show is divided in to 2 parts:</a:t>
            </a:r>
            <a:r>
              <a:rPr lang="sl-SI" altLang="sl-SI"/>
              <a:t> 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ABC14A7-3CC1-4648-BA44-0DD01627574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138988" cy="4525963"/>
          </a:xfrm>
        </p:spPr>
        <p:txBody>
          <a:bodyPr/>
          <a:lstStyle/>
          <a:p>
            <a:r>
              <a:rPr lang="sl-SI" altLang="sl-SI">
                <a:latin typeface="Comic Sans MS" panose="030F0702030302020204" pitchFamily="66" charset="0"/>
              </a:rPr>
              <a:t>in the morning cats are judged and nominated</a:t>
            </a:r>
          </a:p>
          <a:p>
            <a:pPr>
              <a:buFontTx/>
              <a:buNone/>
            </a:pPr>
            <a:endParaRPr lang="sl-SI" altLang="sl-SI">
              <a:latin typeface="Comic Sans MS" panose="030F0702030302020204" pitchFamily="66" charset="0"/>
            </a:endParaRPr>
          </a:p>
          <a:p>
            <a:r>
              <a:rPr lang="sl-SI" altLang="sl-SI">
                <a:latin typeface="Comic Sans MS" panose="030F0702030302020204" pitchFamily="66" charset="0"/>
              </a:rPr>
              <a:t>in the afternoon there is BEST IN SHOW </a:t>
            </a:r>
          </a:p>
        </p:txBody>
      </p:sp>
      <p:graphicFrame>
        <p:nvGraphicFramePr>
          <p:cNvPr id="5124" name="Object 4">
            <a:extLst>
              <a:ext uri="{FF2B5EF4-FFF2-40B4-BE49-F238E27FC236}">
                <a16:creationId xmlns:a16="http://schemas.microsoft.com/office/drawing/2014/main" id="{256CB6E9-FFCD-4A81-8836-D7E4F65D46A1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7019925" y="5157788"/>
          <a:ext cx="1439863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Bitmap Image" r:id="rId3" imgW="1000000" imgH="619211" progId="Paint.Picture">
                  <p:embed/>
                </p:oleObj>
              </mc:Choice>
              <mc:Fallback>
                <p:oleObj name="Bitmap Image" r:id="rId3" imgW="1000000" imgH="619211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5157788"/>
                        <a:ext cx="1439863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>
            <a:extLst>
              <a:ext uri="{FF2B5EF4-FFF2-40B4-BE49-F238E27FC236}">
                <a16:creationId xmlns:a16="http://schemas.microsoft.com/office/drawing/2014/main" id="{2D603E1C-D8B4-44E8-9931-9F3C302FD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graphicFrame>
        <p:nvGraphicFramePr>
          <p:cNvPr id="40963" name="Object 3">
            <a:extLst>
              <a:ext uri="{FF2B5EF4-FFF2-40B4-BE49-F238E27FC236}">
                <a16:creationId xmlns:a16="http://schemas.microsoft.com/office/drawing/2014/main" id="{B39E8741-7A34-4E30-BC2A-E36375C8C64A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900113" y="1196975"/>
          <a:ext cx="5183187" cy="517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7" name="Bitmap Image" r:id="rId3" imgW="4352381" imgH="4342857" progId="Paint.Picture">
                  <p:embed/>
                </p:oleObj>
              </mc:Choice>
              <mc:Fallback>
                <p:oleObj name="Bitmap Image" r:id="rId3" imgW="4352381" imgH="434285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196975"/>
                        <a:ext cx="5183187" cy="5170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3A7D62F-F446-4C71-A6F7-2E1E8A0A2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omic Sans MS" panose="030F0702030302020204" pitchFamily="66" charset="0"/>
              </a:rPr>
              <a:t>VETS </a:t>
            </a:r>
            <a:r>
              <a:rPr lang="sl-SI" altLang="sl-SI">
                <a:latin typeface="Comic Sans MS" panose="030F0702030302020204" pitchFamily="66" charset="0"/>
                <a:sym typeface="Wingdings" panose="05000000000000000000" pitchFamily="2" charset="2"/>
              </a:rPr>
              <a:t></a:t>
            </a:r>
            <a:endParaRPr lang="sl-SI" altLang="sl-SI">
              <a:latin typeface="Comic Sans MS" panose="030F0702030302020204" pitchFamily="66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64A8705-251A-4120-8213-42DD316728D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>
              <a:buFontTx/>
              <a:buNone/>
            </a:pPr>
            <a:r>
              <a:rPr lang="sl-SI" altLang="sl-SI">
                <a:latin typeface="Comic Sans MS" panose="030F0702030302020204" pitchFamily="66" charset="0"/>
              </a:rPr>
              <a:t>	before the show all cats are examined by vets </a:t>
            </a:r>
          </a:p>
        </p:txBody>
      </p:sp>
      <p:graphicFrame>
        <p:nvGraphicFramePr>
          <p:cNvPr id="7173" name="Object 5">
            <a:extLst>
              <a:ext uri="{FF2B5EF4-FFF2-40B4-BE49-F238E27FC236}">
                <a16:creationId xmlns:a16="http://schemas.microsoft.com/office/drawing/2014/main" id="{26FB004B-5A4C-4448-8A86-E694F6D61116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4067175" y="2565400"/>
          <a:ext cx="4321175" cy="391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Bitmap Image" r:id="rId3" imgW="5896798" imgH="5342857" progId="Paint.Picture">
                  <p:embed/>
                </p:oleObj>
              </mc:Choice>
              <mc:Fallback>
                <p:oleObj name="Bitmap Image" r:id="rId3" imgW="5896798" imgH="5342857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565400"/>
                        <a:ext cx="4321175" cy="391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>
            <a:extLst>
              <a:ext uri="{FF2B5EF4-FFF2-40B4-BE49-F238E27FC236}">
                <a16:creationId xmlns:a16="http://schemas.microsoft.com/office/drawing/2014/main" id="{F95CEDD6-0160-483A-AE68-BA689F41A61D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6804025" y="404813"/>
          <a:ext cx="1512888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Bitmap Image" r:id="rId5" imgW="1028844" imgH="571731" progId="Paint.Picture">
                  <p:embed/>
                </p:oleObj>
              </mc:Choice>
              <mc:Fallback>
                <p:oleObj name="Bitmap Image" r:id="rId5" imgW="1028844" imgH="571731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04813"/>
                        <a:ext cx="1512888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D6A6572-4283-4FF0-86ED-9E8ACB1D1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omic Sans MS" panose="030F0702030302020204" pitchFamily="66" charset="0"/>
              </a:rPr>
              <a:t>Cages: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B738E51-5282-4D5D-9A39-C9B35BA455C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105400" y="6092825"/>
            <a:ext cx="4038600" cy="4525963"/>
          </a:xfrm>
        </p:spPr>
        <p:txBody>
          <a:bodyPr/>
          <a:lstStyle/>
          <a:p>
            <a:pPr>
              <a:buFontTx/>
              <a:buNone/>
            </a:pPr>
            <a:r>
              <a:rPr lang="sl-SI" altLang="sl-SI" sz="2800">
                <a:latin typeface="Comic Sans MS" panose="030F0702030302020204" pitchFamily="66" charset="0"/>
              </a:rPr>
              <a:t>best looking cage!!!</a:t>
            </a:r>
          </a:p>
        </p:txBody>
      </p:sp>
      <p:graphicFrame>
        <p:nvGraphicFramePr>
          <p:cNvPr id="8196" name="Object 4">
            <a:extLst>
              <a:ext uri="{FF2B5EF4-FFF2-40B4-BE49-F238E27FC236}">
                <a16:creationId xmlns:a16="http://schemas.microsoft.com/office/drawing/2014/main" id="{CC26F860-263E-40C0-B103-FB55159E0AFE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68313" y="1196975"/>
          <a:ext cx="6840537" cy="473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Bitmap Image" r:id="rId3" imgW="7039958" imgH="4877481" progId="Paint.Picture">
                  <p:embed/>
                </p:oleObj>
              </mc:Choice>
              <mc:Fallback>
                <p:oleObj name="Bitmap Image" r:id="rId3" imgW="7039958" imgH="4877481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96975"/>
                        <a:ext cx="6840537" cy="473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00E4ABE-C3B0-48E5-82AD-DA15AF5A1D9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l-SI" altLang="sl-SI">
                <a:latin typeface="Comic Sans MS" panose="030F0702030302020204" pitchFamily="66" charset="0"/>
              </a:rPr>
              <a:t>Combing cats</a:t>
            </a:r>
            <a:r>
              <a:rPr lang="sl-SI" altLang="sl-SI"/>
              <a:t> </a:t>
            </a:r>
          </a:p>
        </p:txBody>
      </p:sp>
      <p:graphicFrame>
        <p:nvGraphicFramePr>
          <p:cNvPr id="9219" name="Object 3">
            <a:extLst>
              <a:ext uri="{FF2B5EF4-FFF2-40B4-BE49-F238E27FC236}">
                <a16:creationId xmlns:a16="http://schemas.microsoft.com/office/drawing/2014/main" id="{07FB9971-3BA7-4BA0-8910-50F790946A23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500063" y="1606550"/>
          <a:ext cx="4503737" cy="247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Bitmap Image" r:id="rId3" imgW="3952381" imgH="2172003" progId="Paint.Picture">
                  <p:embed/>
                </p:oleObj>
              </mc:Choice>
              <mc:Fallback>
                <p:oleObj name="Bitmap Image" r:id="rId3" imgW="3952381" imgH="2172003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1606550"/>
                        <a:ext cx="4503737" cy="247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>
            <a:extLst>
              <a:ext uri="{FF2B5EF4-FFF2-40B4-BE49-F238E27FC236}">
                <a16:creationId xmlns:a16="http://schemas.microsoft.com/office/drawing/2014/main" id="{C06D076B-8F1E-42D8-87B1-4EF66AAE7B93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827088" y="5068888"/>
          <a:ext cx="1296987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Bitmap Image" r:id="rId5" imgW="933580" imgH="781159" progId="Paint.Picture">
                  <p:embed/>
                </p:oleObj>
              </mc:Choice>
              <mc:Fallback>
                <p:oleObj name="Bitmap Image" r:id="rId5" imgW="933580" imgH="781159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5068888"/>
                        <a:ext cx="1296987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>
            <a:extLst>
              <a:ext uri="{FF2B5EF4-FFF2-40B4-BE49-F238E27FC236}">
                <a16:creationId xmlns:a16="http://schemas.microsoft.com/office/drawing/2014/main" id="{FA3C3774-3431-41AC-B0B3-6E507270A0A4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6948488" y="549275"/>
          <a:ext cx="1081087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Bitmap Image" r:id="rId7" imgW="885949" imgH="819048" progId="Paint.Picture">
                  <p:embed/>
                </p:oleObj>
              </mc:Choice>
              <mc:Fallback>
                <p:oleObj name="Bitmap Image" r:id="rId7" imgW="885949" imgH="819048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549275"/>
                        <a:ext cx="1081087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9">
            <a:extLst>
              <a:ext uri="{FF2B5EF4-FFF2-40B4-BE49-F238E27FC236}">
                <a16:creationId xmlns:a16="http://schemas.microsoft.com/office/drawing/2014/main" id="{BA4ABBED-4172-4D26-B103-DCCFF966E705}"/>
              </a:ext>
            </a:extLst>
          </p:cNvPr>
          <p:cNvGraphicFramePr>
            <a:graphicFrameLocks noGrp="1" noChangeAspect="1"/>
          </p:cNvGraphicFramePr>
          <p:nvPr>
            <p:ph sz="quarter" idx="4"/>
          </p:nvPr>
        </p:nvGraphicFramePr>
        <p:xfrm>
          <a:off x="6804025" y="4005263"/>
          <a:ext cx="115252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Bitmap Image" r:id="rId9" imgW="885949" imgH="885949" progId="Paint.Picture">
                  <p:embed/>
                </p:oleObj>
              </mc:Choice>
              <mc:Fallback>
                <p:oleObj name="Bitmap Image" r:id="rId9" imgW="885949" imgH="885949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005263"/>
                        <a:ext cx="115252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0A3ABCE-D36E-4EF4-8A6C-E49502570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476250"/>
            <a:ext cx="8229600" cy="1143000"/>
          </a:xfrm>
        </p:spPr>
        <p:txBody>
          <a:bodyPr/>
          <a:lstStyle/>
          <a:p>
            <a:r>
              <a:rPr lang="sl-SI" altLang="sl-SI">
                <a:latin typeface="Comic Sans MS" panose="030F0702030302020204" pitchFamily="66" charset="0"/>
              </a:rPr>
              <a:t>!! rosette !!</a:t>
            </a:r>
          </a:p>
        </p:txBody>
      </p:sp>
      <p:graphicFrame>
        <p:nvGraphicFramePr>
          <p:cNvPr id="10243" name="Object 3">
            <a:extLst>
              <a:ext uri="{FF2B5EF4-FFF2-40B4-BE49-F238E27FC236}">
                <a16:creationId xmlns:a16="http://schemas.microsoft.com/office/drawing/2014/main" id="{BBC3C17F-AF78-4E8E-816E-8A2ACB3134D8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55650" y="1989138"/>
          <a:ext cx="5040313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Bitmap Image" r:id="rId3" imgW="2952381" imgH="2209524" progId="Paint.Picture">
                  <p:embed/>
                </p:oleObj>
              </mc:Choice>
              <mc:Fallback>
                <p:oleObj name="Bitmap Image" r:id="rId3" imgW="2952381" imgH="2209524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989138"/>
                        <a:ext cx="5040313" cy="377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1233</Words>
  <Application>Microsoft Office PowerPoint</Application>
  <PresentationFormat>On-screen Show (4:3)</PresentationFormat>
  <Paragraphs>325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Comic Sans MS</vt:lpstr>
      <vt:lpstr>Privzeti načrt</vt:lpstr>
      <vt:lpstr>Bitmap Image</vt:lpstr>
      <vt:lpstr>CATSHOW</vt:lpstr>
      <vt:lpstr>the purpose of the show:</vt:lpstr>
      <vt:lpstr>Persian cat:</vt:lpstr>
      <vt:lpstr>show is divided in to 2 parts: </vt:lpstr>
      <vt:lpstr>PowerPoint Presentation</vt:lpstr>
      <vt:lpstr>VETS </vt:lpstr>
      <vt:lpstr>Cages:</vt:lpstr>
      <vt:lpstr>Combing cats </vt:lpstr>
      <vt:lpstr>!! rosette !!</vt:lpstr>
      <vt:lpstr>CAT BREEDS</vt:lpstr>
      <vt:lpstr>American Shorthair </vt:lpstr>
      <vt:lpstr>British Shorthair </vt:lpstr>
      <vt:lpstr>Bengal </vt:lpstr>
      <vt:lpstr>Birman </vt:lpstr>
      <vt:lpstr>Cornish Rex </vt:lpstr>
      <vt:lpstr>Devon Rex </vt:lpstr>
      <vt:lpstr>Exotic Shorthair </vt:lpstr>
      <vt:lpstr>Egyptian Mau</vt:lpstr>
      <vt:lpstr>European Shorthair </vt:lpstr>
      <vt:lpstr>Exotic </vt:lpstr>
      <vt:lpstr>German Rex </vt:lpstr>
      <vt:lpstr>Maine Coon</vt:lpstr>
      <vt:lpstr>Oriental Shorthair </vt:lpstr>
      <vt:lpstr>Persian </vt:lpstr>
      <vt:lpstr>Ragdoll </vt:lpstr>
      <vt:lpstr>Russian Blue </vt:lpstr>
      <vt:lpstr>Snowshoe </vt:lpstr>
      <vt:lpstr>Siamese </vt:lpstr>
      <vt:lpstr>Siberian Cat </vt:lpstr>
      <vt:lpstr>Sphynx </vt:lpstr>
      <vt:lpstr>Tiffany </vt:lpstr>
      <vt:lpstr>NON PEDIGREE CATS </vt:lpstr>
      <vt:lpstr>Pika &amp; Čopa</vt:lpstr>
      <vt:lpstr>   !!! NEW WORDS !!!  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2019-05-30T09:18:47Z</dcterms:created>
  <dcterms:modified xsi:type="dcterms:W3CDTF">2019-05-30T09:18:48Z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