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0463FAB-04EC-4B55-9070-3781B65CD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E814FDC0-8A59-4874-BC4C-7D01E37A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6D6E-4F26-4022-93AC-B456600B27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F8EB13-4DFC-4B99-A0CA-45C15485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4C219C2A-E2D1-479B-9CCD-C841857D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DDDDA6F-D527-41BD-A197-C5B79D4FB9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95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22FE9BAB-190B-4BE2-9A45-D29F6871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4E4-B57E-40EF-84DF-E4F0281A6DA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6E3E481D-B689-40F9-AFE2-AA2104FE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3A8B4C2-42F5-4ED8-A470-910B69AC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DFF53-9C41-45CD-80C4-F6763189D5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597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77292-EAE4-463E-A60A-5805141F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60C8-35F6-4EB8-A209-5DC480D59C6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55A0-7DBB-463B-BB57-1B9FE388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CAA7-3215-402E-8844-F0136338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0C5F2-4391-47D1-B127-86720F9BC6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01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FAEF0F9-C4D9-436C-9317-69FFEFBB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9775-4B35-4453-9CC4-ECF9F42B7C3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CECC2B6-BE85-46D4-A51F-DCA31416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6AFCB658-6377-435C-862D-3A5ACFF0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128F7B6-3698-437C-9DC0-71C6D315B7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25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43A4D1B-768C-4FD5-A921-92C8C2CF0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E7E9820D-FD71-47E1-9573-B9796DC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886E-B732-4494-93F4-16F6D52C69D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2B9B3AE-17A8-457D-8D01-B76274F0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66080C7-E1B1-447A-890A-0B433234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1107-F184-48E5-B415-24BF121C07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79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44F95831-2A87-4796-B102-ACCAA995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362B-481E-4191-9061-E7506F0330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BB25A4BE-7253-43F1-BFED-FD914470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A0BF11-400C-4B65-B089-A35F645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5D22-F0E1-4CF5-A135-F566E176CC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840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B7C9D04-178C-402E-ACFC-B71A8ABE6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FF1E2909-23C9-4724-956E-CD919B6C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2CEA-682C-47CA-B5D2-92348780D8E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E7F2889-F7D9-4912-BB4D-CC989967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4259BFD-619A-43A0-9024-47042C35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068D3EF8-98E1-4A7E-A9FE-A5C3CD8BD6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1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4B57F356-ED28-4031-98D9-3233BFB6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60F4-4FDE-472C-878F-3FC810691CF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54E20D39-AB08-480A-B382-DF6BF58A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AE7CE-78EE-4955-9ED3-34A41D2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C1320-DC65-4618-8311-37C5E438A9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403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C0A5294-9617-4B72-8711-BC7137EA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87D5-5CA7-44B1-BFB9-FD077CD7A8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9B3FF110-AF3B-4F83-AE4F-8D8BA8E1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6239599-E093-41EA-8181-718EDBE2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4D753-6B7C-45B1-9692-E71882EDF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5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623544F-6D08-4A8E-B413-92EAEEFFA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A9444EEB-159B-4F55-8B84-AD8EC83A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C3D7-461B-4DD6-A787-D6C7D6CE498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A32F1181-923F-46E5-B101-E555D2B5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CF71D9-0ACD-40D5-819C-AB9AB64E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90BD-26F7-454B-9F68-0D61F2058D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985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F6E3153-C115-4264-B7B8-40E2466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2AC8-E66F-4718-8E14-0E8172AB9BF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99209D-5192-4FD4-A67E-D7F6E837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2B78B316-72E7-42D2-A462-31ADAC27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BF03-6835-4B15-8150-F4835865F8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477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62F7921-B18F-4CCD-A1E5-D55D775CD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1266906B-6B09-491A-AA51-3425D6ABA3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6A9EAC1-A6F6-4DF0-9A00-A29366706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0C102-299D-4582-9E6E-106BB7478C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99134D8-75BF-4087-BCAF-F70FC731A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84DC6-4AF1-4B13-A339-865E022A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61B8D2AD-F067-4AE9-8A9D-96D75988679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5335D41-DA37-4EF8-958F-B2637A01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3805E10D-365C-403C-B18C-1456D3168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8360E89-10E8-4CB2-A840-CC092FF0B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9538-3BF2-4CF1-80C0-A8113C20A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4000504"/>
            <a:ext cx="84582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/>
              <a:t>Are </a:t>
            </a:r>
            <a:r>
              <a:rPr lang="sl-SI" sz="4000" b="1" dirty="0" err="1"/>
              <a:t>we</a:t>
            </a:r>
            <a:r>
              <a:rPr lang="sl-SI" sz="4000" b="1" dirty="0"/>
              <a:t> </a:t>
            </a:r>
            <a:r>
              <a:rPr lang="sl-SI" sz="4000" b="1" dirty="0" err="1"/>
              <a:t>aware</a:t>
            </a:r>
            <a:r>
              <a:rPr lang="sl-SI" sz="4000" b="1" dirty="0"/>
              <a:t> </a:t>
            </a:r>
            <a:r>
              <a:rPr lang="sl-SI" sz="4000" b="1" dirty="0" err="1"/>
              <a:t>of</a:t>
            </a:r>
            <a:r>
              <a:rPr lang="sl-SI" sz="4000" b="1" dirty="0"/>
              <a:t> </a:t>
            </a:r>
            <a:br>
              <a:rPr lang="sl-SI" sz="4000" b="1" dirty="0"/>
            </a:br>
            <a:r>
              <a:rPr lang="sl-SI" sz="4000" b="1" dirty="0"/>
              <a:t>               </a:t>
            </a:r>
            <a:r>
              <a:rPr lang="sl-SI" sz="4000" b="1" dirty="0" err="1"/>
              <a:t>the</a:t>
            </a:r>
            <a:r>
              <a:rPr lang="sl-SI" sz="4000" b="1" dirty="0"/>
              <a:t> </a:t>
            </a:r>
            <a:r>
              <a:rPr lang="sl-SI" sz="4000" b="1" dirty="0" err="1"/>
              <a:t>importance</a:t>
            </a:r>
            <a:r>
              <a:rPr lang="sl-SI" sz="4000" b="1" dirty="0"/>
              <a:t> </a:t>
            </a:r>
            <a:r>
              <a:rPr lang="sl-SI" sz="4000" b="1" dirty="0" err="1"/>
              <a:t>of</a:t>
            </a:r>
            <a:r>
              <a:rPr lang="sl-SI" sz="4000" b="1" dirty="0"/>
              <a:t> </a:t>
            </a:r>
            <a:r>
              <a:rPr lang="sl-SI" sz="4000" b="1" dirty="0" err="1"/>
              <a:t>food</a:t>
            </a:r>
            <a:r>
              <a:rPr lang="sl-SI" sz="4000" b="1" dirty="0"/>
              <a:t>?</a:t>
            </a:r>
            <a:br>
              <a:rPr lang="en-GB" sz="4000" b="1" dirty="0"/>
            </a:br>
            <a:endParaRPr lang="sl-SI" sz="4000" dirty="0"/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586D09D0-B5E9-42AD-9348-360D78C2B47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8"/>
          <a:stretch>
            <a:fillRect/>
          </a:stretch>
        </p:blipFill>
        <p:spPr bwMode="auto">
          <a:xfrm>
            <a:off x="5715000" y="142875"/>
            <a:ext cx="2882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167416F4-566F-4B13-B3EE-771563B14D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5" b="8563"/>
          <a:stretch>
            <a:fillRect/>
          </a:stretch>
        </p:blipFill>
        <p:spPr bwMode="auto">
          <a:xfrm>
            <a:off x="428625" y="142875"/>
            <a:ext cx="50149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FB28-A981-49B0-9239-887E9902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facts</a:t>
            </a:r>
            <a:endParaRPr lang="sl-SI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209513F-885E-4450-92B5-ABFEDF89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686800" cy="4525963"/>
          </a:xfrm>
        </p:spPr>
        <p:txBody>
          <a:bodyPr/>
          <a:lstStyle/>
          <a:p>
            <a:r>
              <a:rPr lang="sl-SI" altLang="sl-SI"/>
              <a:t>A research by WHO</a:t>
            </a:r>
          </a:p>
          <a:p>
            <a:r>
              <a:rPr lang="en-GB" altLang="sl-SI"/>
              <a:t>more than 1,6 billion adults are overweight, and 400 million obese</a:t>
            </a:r>
            <a:endParaRPr lang="sl-SI" altLang="sl-SI"/>
          </a:p>
          <a:p>
            <a:r>
              <a:rPr lang="en-GB" altLang="sl-SI"/>
              <a:t>by 2015 approximately 2,3 billion adults will be overweight and 700 million obese </a:t>
            </a:r>
            <a:endParaRPr lang="sl-SI" altLang="sl-SI"/>
          </a:p>
          <a:p>
            <a:r>
              <a:rPr lang="en-GB" altLang="sl-SI"/>
              <a:t>more than a third of Americans are obese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ABB6FF3A-2B9E-441B-AA32-A119E2F1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3714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A29E-31D0-4E80-A6CA-E940C10A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Balanced</a:t>
            </a:r>
            <a:r>
              <a:rPr lang="sl-SI" dirty="0"/>
              <a:t> </a:t>
            </a:r>
            <a:r>
              <a:rPr lang="sl-SI" dirty="0" err="1"/>
              <a:t>nutrition</a:t>
            </a:r>
            <a:endParaRPr lang="sl-SI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074B13D-7DC3-45B6-94F4-35F28E79D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what </a:t>
            </a:r>
            <a:r>
              <a:rPr lang="sl-SI" altLang="sl-SI"/>
              <a:t>, </a:t>
            </a:r>
            <a:r>
              <a:rPr lang="en-GB" altLang="sl-SI"/>
              <a:t>how much, how and when</a:t>
            </a:r>
            <a:r>
              <a:rPr lang="sl-SI" altLang="sl-SI"/>
              <a:t> do we eat?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sl-SI"/>
              <a:t>4 to 6 meals per day</a:t>
            </a: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Excellent regeneration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energy throughout the whole day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no accumulation of fat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carbohydrates, proteins and fats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6CDD-0A7F-4D06-9AF5-910C1979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carbohydrates</a:t>
            </a:r>
            <a:endParaRPr lang="sl-SI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2CECCDB-D739-4A29-A2E2-CD313033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source of energy </a:t>
            </a:r>
          </a:p>
          <a:p>
            <a:r>
              <a:rPr lang="sl-SI" altLang="sl-SI"/>
              <a:t>fuel</a:t>
            </a:r>
          </a:p>
          <a:p>
            <a:r>
              <a:rPr lang="sl-SI" altLang="sl-SI"/>
              <a:t>complex carbohydrates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wholemeal pasta, whole grain bread, legumes, brown and black rice, oatmeal 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sl-SI" altLang="sl-SI"/>
            </a:br>
            <a:endParaRPr lang="sl-SI" altLang="sl-SI"/>
          </a:p>
          <a:p>
            <a:endParaRPr lang="sl-SI" altLang="sl-SI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0369EE3-6624-4EE5-BA20-EABB3C3E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429125"/>
            <a:ext cx="2428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419D348A-5389-4F22-975E-31ECA74F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26431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F0FE4F25-2E5B-48F2-BEA9-C220C49F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>
            <a:extLst>
              <a:ext uri="{FF2B5EF4-FFF2-40B4-BE49-F238E27FC236}">
                <a16:creationId xmlns:a16="http://schemas.microsoft.com/office/drawing/2014/main" id="{DABC3B2F-302D-4C37-9D7D-46ABEF34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715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2EE3-BBA0-4FFC-99D5-B96BBADE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proteins</a:t>
            </a:r>
            <a:endParaRPr lang="sl-SI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36E0655-7D41-45CA-9BB3-3330FFF9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9 proteins </a:t>
            </a:r>
          </a:p>
          <a:p>
            <a:r>
              <a:rPr lang="sl-SI" altLang="sl-SI"/>
              <a:t>milk, yogurt, cottage cheese, eggs, meat, fish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B545-4735-4D2A-8884-CCE3C29F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fats</a:t>
            </a:r>
            <a:endParaRPr lang="sl-SI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7820BAA-7D86-41DC-80E8-1CEB3C0C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15 to 30 % of all kilocalories </a:t>
            </a:r>
          </a:p>
          <a:p>
            <a:r>
              <a:rPr lang="sl-SI" altLang="sl-SI"/>
              <a:t>unsaturated fats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olive oil, olives, peanut butter, avocados, nuts. </a:t>
            </a:r>
          </a:p>
          <a:p>
            <a:r>
              <a:rPr lang="sl-SI" altLang="sl-SI"/>
              <a:t>avoid animal fats, whole milk, whole milk yogurt, dishes roasted in oil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A4A7-E5D4-4C10-B5D6-D6B301D6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fibres</a:t>
            </a:r>
            <a:endParaRPr lang="sl-SI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BC976E1-94E0-49C4-BF8D-FC0B4E819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Normal intestinal function</a:t>
            </a:r>
          </a:p>
          <a:p>
            <a:r>
              <a:rPr lang="sl-SI" altLang="sl-SI"/>
              <a:t>lowering the blood cholesterol </a:t>
            </a:r>
          </a:p>
          <a:p>
            <a:r>
              <a:rPr lang="sl-SI" altLang="sl-SI"/>
              <a:t>smaller rise in blood sugar after feeding</a:t>
            </a:r>
          </a:p>
          <a:p>
            <a:r>
              <a:rPr lang="sl-SI" altLang="sl-SI"/>
              <a:t>legumes, cereals, vegetables, fruits and nuts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BAED-67A3-4E94-90A7-65D9B091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4271-BE08-4933-B997-839E87E2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avoid</a:t>
            </a:r>
            <a:r>
              <a:rPr lang="sl-SI" dirty="0"/>
              <a:t> </a:t>
            </a:r>
            <a:r>
              <a:rPr lang="sl-SI" dirty="0" err="1"/>
              <a:t>larger</a:t>
            </a:r>
            <a:r>
              <a:rPr lang="sl-SI" dirty="0"/>
              <a:t> </a:t>
            </a:r>
            <a:r>
              <a:rPr lang="sl-SI" dirty="0" err="1"/>
              <a:t>amounts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fat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sugar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foods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a </a:t>
            </a:r>
            <a:r>
              <a:rPr lang="sl-SI" dirty="0" err="1"/>
              <a:t>high</a:t>
            </a:r>
            <a:r>
              <a:rPr lang="sl-SI" dirty="0"/>
              <a:t> </a:t>
            </a:r>
            <a:r>
              <a:rPr lang="sl-SI" dirty="0" err="1"/>
              <a:t>glycemic</a:t>
            </a:r>
            <a:r>
              <a:rPr lang="sl-SI" dirty="0"/>
              <a:t> </a:t>
            </a:r>
            <a:r>
              <a:rPr lang="sl-SI" dirty="0" err="1"/>
              <a:t>index</a:t>
            </a:r>
            <a:r>
              <a:rPr lang="sl-SI" dirty="0"/>
              <a:t>- </a:t>
            </a:r>
            <a:r>
              <a:rPr lang="sl-SI" dirty="0" err="1"/>
              <a:t>raise</a:t>
            </a:r>
            <a:r>
              <a:rPr lang="sl-SI" dirty="0"/>
              <a:t> </a:t>
            </a:r>
            <a:r>
              <a:rPr lang="sl-SI" dirty="0" err="1"/>
              <a:t>level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blood</a:t>
            </a:r>
            <a:r>
              <a:rPr lang="sl-SI" dirty="0"/>
              <a:t> </a:t>
            </a:r>
            <a:r>
              <a:rPr lang="sl-SI" dirty="0" err="1"/>
              <a:t>sugar</a:t>
            </a:r>
            <a:r>
              <a:rPr lang="sl-SI" dirty="0"/>
              <a:t> + </a:t>
            </a:r>
            <a:r>
              <a:rPr lang="sl-SI" dirty="0" err="1"/>
              <a:t>quickly</a:t>
            </a:r>
            <a:r>
              <a:rPr lang="sl-SI" dirty="0"/>
              <a:t> </a:t>
            </a:r>
            <a:r>
              <a:rPr lang="sl-SI" dirty="0" err="1"/>
              <a:t>reduce</a:t>
            </a:r>
            <a:r>
              <a:rPr lang="sl-SI" dirty="0"/>
              <a:t> it </a:t>
            </a:r>
            <a:br>
              <a:rPr lang="sl-SI" dirty="0"/>
            </a:br>
            <a:r>
              <a:rPr lang="sl-SI" dirty="0">
                <a:sym typeface="Wingdings" pitchFamily="2" charset="2"/>
              </a:rPr>
              <a:t> </a:t>
            </a:r>
            <a:r>
              <a:rPr lang="sl-SI" dirty="0" err="1"/>
              <a:t>cause</a:t>
            </a:r>
            <a:r>
              <a:rPr lang="sl-SI" dirty="0"/>
              <a:t>=</a:t>
            </a:r>
            <a:r>
              <a:rPr lang="sl-SI" dirty="0" err="1"/>
              <a:t>fatigue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Drink</a:t>
            </a:r>
            <a:r>
              <a:rPr lang="sl-SI" dirty="0"/>
              <a:t> </a:t>
            </a:r>
            <a:r>
              <a:rPr lang="en-GB" dirty="0"/>
              <a:t>water</a:t>
            </a:r>
            <a:r>
              <a:rPr lang="sl-SI" dirty="0"/>
              <a:t>!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/>
              <a:t>no energy value</a:t>
            </a:r>
            <a:endParaRPr lang="sl-SI" dirty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err="1"/>
              <a:t>occupies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largest</a:t>
            </a:r>
            <a:r>
              <a:rPr lang="sl-SI" dirty="0"/>
              <a:t> part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body</a:t>
            </a:r>
            <a:endParaRPr lang="sl-SI" dirty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 err="1"/>
              <a:t>regulates</a:t>
            </a:r>
            <a:r>
              <a:rPr lang="sl-SI" dirty="0"/>
              <a:t> </a:t>
            </a:r>
            <a:r>
              <a:rPr lang="sl-SI" dirty="0" err="1"/>
              <a:t>body</a:t>
            </a:r>
            <a:r>
              <a:rPr lang="sl-SI" dirty="0"/>
              <a:t> temperature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/>
              <a:t>1 liter /25 </a:t>
            </a:r>
            <a:r>
              <a:rPr lang="sl-SI" dirty="0" err="1"/>
              <a:t>kilos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weight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5904FE77-139C-42AE-925E-E4BF10AF63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 b="9515"/>
          <a:stretch>
            <a:fillRect/>
          </a:stretch>
        </p:blipFill>
        <p:spPr bwMode="auto">
          <a:xfrm>
            <a:off x="6286500" y="2643188"/>
            <a:ext cx="2571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1D16-2923-4387-A18B-606B78A8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What</a:t>
            </a:r>
            <a:r>
              <a:rPr lang="sl-SI" dirty="0"/>
              <a:t>‘s </a:t>
            </a:r>
            <a:r>
              <a:rPr lang="sl-SI" dirty="0" err="1"/>
              <a:t>happening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eating</a:t>
            </a:r>
            <a:r>
              <a:rPr lang="sl-SI" dirty="0"/>
              <a:t> </a:t>
            </a:r>
            <a:r>
              <a:rPr lang="sl-SI" dirty="0" err="1"/>
              <a:t>habits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/>
              <a:t>Modern </a:t>
            </a:r>
            <a:r>
              <a:rPr lang="sl-SI" dirty="0" err="1"/>
              <a:t>food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Modern </a:t>
            </a:r>
            <a:r>
              <a:rPr lang="sl-SI" dirty="0" err="1"/>
              <a:t>lifestyle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Facts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children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Facts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Slovenes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facts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Balanced</a:t>
            </a:r>
            <a:r>
              <a:rPr lang="sl-SI" dirty="0"/>
              <a:t> diet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4912-DCA1-4EB0-9023-EDEACC62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What</a:t>
            </a:r>
            <a:r>
              <a:rPr lang="sl-SI" dirty="0"/>
              <a:t>’s </a:t>
            </a:r>
            <a:r>
              <a:rPr lang="sl-SI" dirty="0" err="1"/>
              <a:t>happening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eating</a:t>
            </a:r>
            <a:r>
              <a:rPr lang="sl-SI" dirty="0"/>
              <a:t> </a:t>
            </a:r>
            <a:r>
              <a:rPr lang="sl-SI" dirty="0" err="1"/>
              <a:t>habits</a:t>
            </a:r>
            <a:r>
              <a:rPr lang="sl-SI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74BE-C517-4481-99F5-006F4202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Ready</a:t>
            </a:r>
            <a:r>
              <a:rPr lang="sl-SI" dirty="0"/>
              <a:t>-to-</a:t>
            </a:r>
            <a:r>
              <a:rPr lang="sl-SI" dirty="0" err="1"/>
              <a:t>eat</a:t>
            </a:r>
            <a:r>
              <a:rPr lang="sl-SI" dirty="0"/>
              <a:t>, </a:t>
            </a:r>
            <a:r>
              <a:rPr lang="sl-SI" dirty="0" err="1"/>
              <a:t>microwavable</a:t>
            </a:r>
            <a:r>
              <a:rPr lang="sl-SI" dirty="0"/>
              <a:t>, </a:t>
            </a:r>
            <a:r>
              <a:rPr lang="sl-SI" dirty="0" err="1"/>
              <a:t>drive</a:t>
            </a:r>
            <a:r>
              <a:rPr lang="sl-SI" dirty="0"/>
              <a:t> </a:t>
            </a:r>
            <a:r>
              <a:rPr lang="sl-SI" dirty="0" err="1"/>
              <a:t>through</a:t>
            </a:r>
            <a:r>
              <a:rPr lang="sl-SI" dirty="0"/>
              <a:t>, take-</a:t>
            </a:r>
            <a:r>
              <a:rPr lang="sl-SI" dirty="0" err="1"/>
              <a:t>out</a:t>
            </a:r>
            <a:r>
              <a:rPr lang="sl-SI" dirty="0"/>
              <a:t> </a:t>
            </a:r>
            <a:r>
              <a:rPr lang="sl-SI" dirty="0" err="1"/>
              <a:t>meals</a:t>
            </a:r>
            <a:r>
              <a:rPr lang="sl-SI" dirty="0"/>
              <a:t>, </a:t>
            </a:r>
            <a:r>
              <a:rPr lang="sl-SI" dirty="0" err="1"/>
              <a:t>backseat</a:t>
            </a:r>
            <a:r>
              <a:rPr lang="sl-SI" dirty="0"/>
              <a:t> </a:t>
            </a:r>
            <a:r>
              <a:rPr lang="sl-SI" dirty="0" err="1"/>
              <a:t>breakfasts</a:t>
            </a:r>
            <a:r>
              <a:rPr lang="sl-SI" dirty="0"/>
              <a:t>, </a:t>
            </a:r>
            <a:r>
              <a:rPr lang="sl-SI" dirty="0" err="1"/>
              <a:t>eating</a:t>
            </a:r>
            <a:r>
              <a:rPr lang="sl-SI" dirty="0"/>
              <a:t> </a:t>
            </a:r>
            <a:r>
              <a:rPr lang="sl-SI" dirty="0" err="1"/>
              <a:t>out</a:t>
            </a:r>
            <a:r>
              <a:rPr lang="sl-SI" dirty="0"/>
              <a:t>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l-SI" b="1" dirty="0"/>
              <a:t>Modern </a:t>
            </a:r>
            <a:r>
              <a:rPr lang="sl-SI" b="1" dirty="0" err="1"/>
              <a:t>food</a:t>
            </a:r>
            <a:endParaRPr lang="sl-SI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attractive appearance and taste</a:t>
            </a:r>
            <a:endParaRPr lang="sl-SI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unbalanced</a:t>
            </a:r>
            <a:endParaRPr lang="sl-SI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rich</a:t>
            </a:r>
            <a:r>
              <a:rPr lang="sl-SI" dirty="0"/>
              <a:t> in </a:t>
            </a:r>
            <a:r>
              <a:rPr lang="sl-SI" dirty="0" err="1"/>
              <a:t>calories</a:t>
            </a:r>
            <a:r>
              <a:rPr lang="sl-SI" dirty="0"/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high</a:t>
            </a:r>
            <a:r>
              <a:rPr lang="sl-SI" dirty="0"/>
              <a:t> in </a:t>
            </a:r>
            <a:r>
              <a:rPr lang="sl-SI" dirty="0" err="1"/>
              <a:t>fat</a:t>
            </a:r>
            <a:r>
              <a:rPr lang="sl-SI" dirty="0"/>
              <a:t> &amp; </a:t>
            </a:r>
            <a:r>
              <a:rPr lang="sl-SI" dirty="0" err="1"/>
              <a:t>sugar</a:t>
            </a:r>
            <a:endParaRPr lang="sl-SI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Larger</a:t>
            </a:r>
            <a:r>
              <a:rPr lang="sl-SI" dirty="0"/>
              <a:t> </a:t>
            </a:r>
            <a:r>
              <a:rPr lang="sl-SI" dirty="0" err="1"/>
              <a:t>portion</a:t>
            </a:r>
            <a:r>
              <a:rPr lang="sl-SI" dirty="0"/>
              <a:t> </a:t>
            </a:r>
            <a:r>
              <a:rPr lang="sl-SI" dirty="0" err="1"/>
              <a:t>sizes</a:t>
            </a:r>
            <a:r>
              <a:rPr lang="sl-SI" dirty="0"/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one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reasons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emergence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modern </a:t>
            </a:r>
            <a:r>
              <a:rPr lang="sl-SI" dirty="0" err="1"/>
              <a:t>diseases</a:t>
            </a:r>
            <a:r>
              <a:rPr lang="sl-SI" dirty="0"/>
              <a:t>: </a:t>
            </a:r>
            <a:r>
              <a:rPr lang="sl-SI" dirty="0" err="1"/>
              <a:t>cardiovascular</a:t>
            </a:r>
            <a:r>
              <a:rPr lang="sl-SI" dirty="0"/>
              <a:t> </a:t>
            </a:r>
            <a:r>
              <a:rPr lang="sl-SI" dirty="0" err="1"/>
              <a:t>disease</a:t>
            </a:r>
            <a:r>
              <a:rPr lang="sl-SI" dirty="0"/>
              <a:t>, </a:t>
            </a:r>
            <a:r>
              <a:rPr lang="sl-SI" dirty="0" err="1"/>
              <a:t>obesity</a:t>
            </a:r>
            <a:r>
              <a:rPr lang="sl-SI" dirty="0"/>
              <a:t>, diabetes, </a:t>
            </a:r>
            <a:r>
              <a:rPr lang="sl-SI" dirty="0" err="1"/>
              <a:t>fatigue</a:t>
            </a:r>
            <a:r>
              <a:rPr lang="sl-SI" dirty="0"/>
              <a:t>, </a:t>
            </a:r>
            <a:r>
              <a:rPr lang="sl-SI" dirty="0" err="1"/>
              <a:t>mood</a:t>
            </a:r>
            <a:r>
              <a:rPr lang="sl-SI" dirty="0"/>
              <a:t> </a:t>
            </a:r>
            <a:r>
              <a:rPr lang="sl-SI" dirty="0" err="1"/>
              <a:t>swings</a:t>
            </a:r>
            <a:r>
              <a:rPr lang="sl-SI" dirty="0"/>
              <a:t>, </a:t>
            </a:r>
            <a:r>
              <a:rPr lang="sl-SI" dirty="0" err="1"/>
              <a:t>headaches</a:t>
            </a:r>
            <a:r>
              <a:rPr lang="sl-SI" dirty="0"/>
              <a:t>, digestive </a:t>
            </a:r>
            <a:r>
              <a:rPr lang="sl-SI" dirty="0" err="1"/>
              <a:t>problems</a:t>
            </a:r>
            <a:r>
              <a:rPr lang="sl-SI" dirty="0"/>
              <a:t>, </a:t>
            </a:r>
            <a:r>
              <a:rPr lang="sl-SI" dirty="0" err="1"/>
              <a:t>restless</a:t>
            </a:r>
            <a:r>
              <a:rPr lang="sl-SI" dirty="0"/>
              <a:t> </a:t>
            </a:r>
            <a:r>
              <a:rPr lang="sl-SI" dirty="0" err="1"/>
              <a:t>sleeping</a:t>
            </a:r>
            <a:endParaRPr lang="sl-SI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5EC3E860-4F89-4FD5-99E9-D2425B3C1D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86000"/>
            <a:ext cx="19891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>
            <a:extLst>
              <a:ext uri="{FF2B5EF4-FFF2-40B4-BE49-F238E27FC236}">
                <a16:creationId xmlns:a16="http://schemas.microsoft.com/office/drawing/2014/main" id="{00FE9925-1179-43C9-AE1B-A7AAEFCB38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71688"/>
            <a:ext cx="13366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>
            <a:extLst>
              <a:ext uri="{FF2B5EF4-FFF2-40B4-BE49-F238E27FC236}">
                <a16:creationId xmlns:a16="http://schemas.microsoft.com/office/drawing/2014/main" id="{C4E1F3FA-619A-499C-B38D-438E4F91DAE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214688"/>
            <a:ext cx="1096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7B5A-FB6C-4E94-AAED-2D5D77BD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Modern </a:t>
            </a:r>
            <a:r>
              <a:rPr lang="sl-SI" dirty="0" err="1"/>
              <a:t>lifestyle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B092E-F94B-4381-9F98-03FAAB1C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Two-parent working families</a:t>
            </a:r>
            <a:br>
              <a:rPr lang="sl-SI" dirty="0"/>
            </a:br>
            <a:r>
              <a:rPr lang="sl-SI" dirty="0"/>
              <a:t>=</a:t>
            </a:r>
            <a:r>
              <a:rPr lang="en-GB" dirty="0"/>
              <a:t>the norm 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Kids are overscheduled 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dirty="0"/>
              <a:t>cooking and eating at home</a:t>
            </a:r>
            <a:br>
              <a:rPr lang="sl-SI" dirty="0"/>
            </a:br>
            <a:r>
              <a:rPr lang="sl-SI" dirty="0"/>
              <a:t>=</a:t>
            </a:r>
            <a:r>
              <a:rPr lang="en-GB" dirty="0"/>
              <a:t>less of a priority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Sedentary</a:t>
            </a:r>
            <a:r>
              <a:rPr lang="sl-SI" dirty="0"/>
              <a:t> </a:t>
            </a:r>
            <a:r>
              <a:rPr lang="sl-SI" dirty="0" err="1"/>
              <a:t>lifestyle</a:t>
            </a:r>
            <a:endParaRPr lang="sl-SI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D0BCDC89-115A-4C3D-B70E-50E63201D2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572000"/>
            <a:ext cx="21431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954F9B00-6ABC-4DD3-B4FE-D3EAF39976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42938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C12DD4DB-FCEE-4C7B-BA94-90F85A7C26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00375"/>
            <a:ext cx="25003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D27B-9BFC-496F-A690-92EE357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 </a:t>
            </a:r>
            <a:r>
              <a:rPr lang="sl-SI" dirty="0" err="1"/>
              <a:t>half</a:t>
            </a:r>
            <a:r>
              <a:rPr lang="sl-SI" dirty="0"/>
              <a:t> </a:t>
            </a:r>
            <a:r>
              <a:rPr lang="sl-SI" dirty="0" err="1"/>
              <a:t>century</a:t>
            </a:r>
            <a:r>
              <a:rPr lang="sl-SI" dirty="0"/>
              <a:t> ago…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60B6-FE67-4579-A8C0-D7D3CD4B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women took charge of the cooking responsibilities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did not work outside the home, spend time  for planning, shopping, and feeding families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Preparing meals three to five hours each day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gathered at regular dinner hours, ate together, shared stories about their days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no microwave ovens, toaster ovens or pre-packaged one-dish dinners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D48E-CFD3-4E2F-A2E0-C9434AEE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reality</a:t>
            </a:r>
            <a:endParaRPr lang="sl-SI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90FF40A-135A-4C46-90F1-12E500CE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women have entered the workplace </a:t>
            </a:r>
            <a:endParaRPr lang="sl-SI" altLang="sl-SI"/>
          </a:p>
          <a:p>
            <a:r>
              <a:rPr lang="en-GB" altLang="sl-SI"/>
              <a:t>children spend their days in day care or engaged in extracurricular activities</a:t>
            </a:r>
            <a:endParaRPr lang="sl-SI" altLang="sl-SI"/>
          </a:p>
          <a:p>
            <a:r>
              <a:rPr lang="en-GB" altLang="sl-SI"/>
              <a:t>Working hours have changed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skipping lunch and eat late in the afternoon/evening </a:t>
            </a:r>
          </a:p>
          <a:p>
            <a:r>
              <a:rPr lang="sl-SI" altLang="sl-SI"/>
              <a:t>we transformed lunch into a snack and dinner has become lunch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395F29F-3683-421C-B0DF-5D424D29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lack of time to engage in exercise</a:t>
            </a:r>
            <a:endParaRPr lang="sl-SI" altLang="sl-SI"/>
          </a:p>
          <a:p>
            <a:r>
              <a:rPr lang="en-US" altLang="sl-SI"/>
              <a:t>Children prefer to eat more</a:t>
            </a:r>
            <a:r>
              <a:rPr lang="sl-SI" altLang="sl-SI"/>
              <a:t>,</a:t>
            </a:r>
            <a:br>
              <a:rPr lang="sl-SI" altLang="sl-SI"/>
            </a:br>
            <a:r>
              <a:rPr lang="en-US" altLang="sl-SI"/>
              <a:t>consume sugar-sweetened drinks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en-GB" altLang="sl-SI"/>
              <a:t>increase the risk for obesity </a:t>
            </a:r>
            <a:endParaRPr lang="sl-SI" altLang="sl-SI"/>
          </a:p>
          <a:p>
            <a:r>
              <a:rPr lang="en-GB" altLang="sl-SI"/>
              <a:t>fewer meals at home</a:t>
            </a:r>
            <a:endParaRPr lang="sl-SI" altLang="sl-SI"/>
          </a:p>
          <a:p>
            <a:r>
              <a:rPr lang="en-GB" altLang="sl-SI"/>
              <a:t>more fried food </a:t>
            </a:r>
            <a:endParaRPr lang="sl-SI" altLang="sl-SI"/>
          </a:p>
          <a:p>
            <a:r>
              <a:rPr lang="en-GB" altLang="sl-SI"/>
              <a:t>more saturated fat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0FAE8C8-048F-48D5-AC3C-EA7ABE56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14750"/>
            <a:ext cx="30003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244EFB96-FFE8-4E9D-BB05-F1F858F0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8625"/>
            <a:ext cx="25003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A4DD-003B-45C3-8E44-9289A51B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Facts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children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35A6-6163-4BE1-AB27-073C1ADD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3000" dirty="0"/>
              <a:t>Body mass index is increasing</a:t>
            </a:r>
            <a:r>
              <a:rPr lang="sl-SI" sz="3000" dirty="0"/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3000" dirty="0"/>
              <a:t>The predominance of obesity has increased</a:t>
            </a:r>
            <a:r>
              <a:rPr lang="sl-SI" sz="3000" dirty="0"/>
              <a:t>: </a:t>
            </a:r>
            <a:r>
              <a:rPr lang="en-GB" sz="3000" dirty="0"/>
              <a:t>pupils aged 8 years</a:t>
            </a:r>
            <a:r>
              <a:rPr lang="sl-SI" sz="3000" dirty="0"/>
              <a:t>-</a:t>
            </a:r>
            <a:r>
              <a:rPr lang="en-GB" sz="3000" dirty="0"/>
              <a:t> from 0.0% in 1983 to 9.6% in 2003</a:t>
            </a:r>
            <a:endParaRPr lang="sl-SI" sz="3000" dirty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3000" dirty="0"/>
              <a:t>the </a:t>
            </a:r>
            <a:r>
              <a:rPr lang="sl-SI" sz="3000" dirty="0" err="1"/>
              <a:t>proportion</a:t>
            </a:r>
            <a:r>
              <a:rPr lang="sl-SI" sz="3000" dirty="0"/>
              <a:t> </a:t>
            </a:r>
            <a:r>
              <a:rPr lang="sl-SI" sz="3000" dirty="0" err="1"/>
              <a:t>of</a:t>
            </a:r>
            <a:r>
              <a:rPr lang="sl-SI" sz="3000" dirty="0"/>
              <a:t> </a:t>
            </a:r>
            <a:r>
              <a:rPr lang="sl-SI" sz="3000" dirty="0" err="1"/>
              <a:t>overweight</a:t>
            </a:r>
            <a:r>
              <a:rPr lang="sl-SI" sz="3000" dirty="0"/>
              <a:t> </a:t>
            </a:r>
            <a:br>
              <a:rPr lang="sl-SI" sz="3000" dirty="0"/>
            </a:br>
            <a:r>
              <a:rPr lang="sl-SI" sz="3000" dirty="0" err="1"/>
              <a:t>and</a:t>
            </a:r>
            <a:r>
              <a:rPr lang="sl-SI" sz="3000" dirty="0"/>
              <a:t> </a:t>
            </a:r>
            <a:r>
              <a:rPr lang="sl-SI" sz="3000" dirty="0" err="1"/>
              <a:t>obesity</a:t>
            </a:r>
            <a:r>
              <a:rPr lang="sl-SI" sz="3000" dirty="0"/>
              <a:t> </a:t>
            </a:r>
            <a:r>
              <a:rPr lang="sl-SI" sz="3000" dirty="0" err="1"/>
              <a:t>has</a:t>
            </a:r>
            <a:r>
              <a:rPr lang="sl-SI" sz="3000" dirty="0"/>
              <a:t> </a:t>
            </a:r>
            <a:r>
              <a:rPr lang="sl-SI" sz="3000" dirty="0" err="1"/>
              <a:t>increased</a:t>
            </a:r>
            <a:r>
              <a:rPr lang="sl-SI" sz="3000" dirty="0"/>
              <a:t> 3 </a:t>
            </a:r>
            <a:r>
              <a:rPr lang="sl-SI" sz="3000" dirty="0" err="1"/>
              <a:t>times</a:t>
            </a:r>
            <a:r>
              <a:rPr lang="sl-SI" sz="3000" dirty="0"/>
              <a:t>:</a:t>
            </a:r>
            <a:br>
              <a:rPr lang="sl-SI" sz="3000" dirty="0"/>
            </a:br>
            <a:r>
              <a:rPr lang="en-GB" sz="3000" dirty="0"/>
              <a:t>boys from 6.21% to 17.78% </a:t>
            </a:r>
            <a:br>
              <a:rPr lang="sl-SI" sz="3000" dirty="0"/>
            </a:br>
            <a:r>
              <a:rPr lang="en-GB" sz="3000" dirty="0"/>
              <a:t>girls from 6.37% to 18.48%</a:t>
            </a:r>
            <a:endParaRPr lang="sl-SI" sz="30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7412" name="Picture 14">
            <a:extLst>
              <a:ext uri="{FF2B5EF4-FFF2-40B4-BE49-F238E27FC236}">
                <a16:creationId xmlns:a16="http://schemas.microsoft.com/office/drawing/2014/main" id="{5E6A3A8F-2D2F-4D03-9632-D1DFF1A5266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/>
          <a:stretch>
            <a:fillRect/>
          </a:stretch>
        </p:blipFill>
        <p:spPr bwMode="auto">
          <a:xfrm>
            <a:off x="6143625" y="3500438"/>
            <a:ext cx="26431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C841-137C-49E6-A317-FF36190E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Facts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slovenes</a:t>
            </a:r>
            <a:endParaRPr lang="sl-SI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43B6BE8-C470-445F-BF27-58117809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A million Slovenians have high blood pressure</a:t>
            </a:r>
            <a:endParaRPr lang="sl-SI" altLang="sl-SI"/>
          </a:p>
          <a:p>
            <a:r>
              <a:rPr lang="en-GB" altLang="sl-SI"/>
              <a:t>1.4 million have high cholesterol</a:t>
            </a:r>
            <a:endParaRPr lang="sl-SI" altLang="sl-SI"/>
          </a:p>
          <a:p>
            <a:r>
              <a:rPr lang="en-GB" altLang="sl-SI"/>
              <a:t>a million have high blood sugar</a:t>
            </a:r>
            <a:endParaRPr lang="sl-SI" altLang="sl-SI"/>
          </a:p>
          <a:p>
            <a:r>
              <a:rPr lang="en-GB" altLang="sl-SI"/>
              <a:t>1.2 million have excessive </a:t>
            </a:r>
            <a:br>
              <a:rPr lang="sl-SI" altLang="sl-SI"/>
            </a:br>
            <a:r>
              <a:rPr lang="en-GB" altLang="sl-SI"/>
              <a:t>or increased body weight</a:t>
            </a:r>
            <a:endParaRPr lang="sl-SI" altLang="sl-SI"/>
          </a:p>
          <a:p>
            <a:r>
              <a:rPr lang="en-GB" altLang="sl-SI"/>
              <a:t>a million Slovenians eat unhealthy</a:t>
            </a:r>
            <a:endParaRPr lang="sl-SI" altLang="sl-SI"/>
          </a:p>
          <a:p>
            <a:r>
              <a:rPr lang="en-GB" altLang="sl-SI"/>
              <a:t>Only 600,000 people are enough physically active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179940F-BC18-4CC3-B5DA-7C467C7A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286000"/>
            <a:ext cx="2838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479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</vt:lpstr>
      <vt:lpstr>Wingdings 2</vt:lpstr>
      <vt:lpstr>Trek</vt:lpstr>
      <vt:lpstr>Are we aware of                 the importance of food? </vt:lpstr>
      <vt:lpstr>PowerPoint Presentation</vt:lpstr>
      <vt:lpstr>What’s happening with our eating habits?</vt:lpstr>
      <vt:lpstr>Modern lifestyle</vt:lpstr>
      <vt:lpstr>A half century ago…</vt:lpstr>
      <vt:lpstr>reality</vt:lpstr>
      <vt:lpstr>PowerPoint Presentation</vt:lpstr>
      <vt:lpstr>Facts about children</vt:lpstr>
      <vt:lpstr>Facts about slovenes</vt:lpstr>
      <vt:lpstr>World facts</vt:lpstr>
      <vt:lpstr>Balanced nutrition</vt:lpstr>
      <vt:lpstr>carbohydrates</vt:lpstr>
      <vt:lpstr>proteins</vt:lpstr>
      <vt:lpstr>fats</vt:lpstr>
      <vt:lpstr>fibres</vt:lpstr>
      <vt:lpstr>In general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2019-05-30T09:18:52Z</dcterms:created>
  <dcterms:modified xsi:type="dcterms:W3CDTF">2019-05-30T09:18:52Z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