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62" r:id="rId5"/>
    <p:sldId id="260" r:id="rId6"/>
    <p:sldId id="263" r:id="rId7"/>
    <p:sldId id="259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00B78AE-7104-4942-823D-55EB016B7B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32E2BF8-6EF0-4E7C-A1DF-4A6AFBCA89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749CC2F1-D271-4D56-888E-A874C36713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09D133B6-AF79-45A1-9D0D-E158367ABA3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507092-39E4-43A1-953C-51357489A64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0247C18-958A-48C2-A5B0-5629829C9A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CEDD95F-9FC0-4754-8DB6-9DC8DD2DDA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7627610E-D107-42A6-863A-85CC2F0F7BE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F3E8F5E5-2B9A-45E9-9A48-54A6F561E9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F172B07D-DBDC-4566-8094-B2B081D737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DAEF09DE-89D1-490E-A42B-02CDA054D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0BE8FA-B71D-46E4-8EFC-A84BBC16B05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EB8757-A275-42E3-B54E-8D3DB1109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CE85B-68B4-4237-B8AB-A41D8D5420C6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1CE3405-7D86-4D41-8F35-18C179BDC4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C2B85A1-BEC7-497F-986C-4C12DD834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0673CC-BE15-4FE8-9B55-FD2E7FAC88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2ED35-5808-43ED-8DB7-54DAE78EF2FE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FCB604E-2552-4B0A-A06D-EB8020D66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FBF99BD-71E4-443D-A70A-E093A7816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960C1D-6C01-4340-ACA0-B2A2F01DF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5561D-D43B-46B3-BA89-46B45395CF33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6B586FC0-6BC4-4E86-856E-62B09808D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285EAEB-653C-4218-B2E3-05CC5AD74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E6ACA6-3894-4C63-8EB3-868F0F62C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29CBE-E5E0-4953-9CBD-349913CD91A1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F36FEABA-F7B8-4E6F-BC1A-545AC3562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7760EA9-CC83-4F52-945C-F41E373A8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4AC1A8-C456-44F1-A774-E48A453C9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F47AD-C3EC-4E9E-B946-2A5673AB4992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60ADAA2-ED21-4190-9A68-6D4E67006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11E6A32-38D7-46E7-996F-81E76AD6E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D69834-AD6C-4514-80C8-DD9D0784A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00AA2-0916-4EBD-87AA-01EAEA19366B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8069066-3E94-4841-84C2-45AEA098F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6C611B8-1C3C-448B-AF3A-4521CF5F2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7958-158B-477F-A01D-2477D943C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84A29-5E85-4E44-8562-842A574B7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36505-BB27-47EB-BF4F-BFEB830F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D5166-B52C-42AC-B902-482CAA2F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FE1E-780E-403B-AB75-3890E068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08B7-E02E-44F3-9A57-BBB4D57F589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861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F11D-AF8F-4CDF-AF51-05683BB3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9799D-2EDD-4C67-89DC-BCA55011E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A8F85-A2BE-4F0C-A599-FD51F69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E15F8-9599-4C67-8DF7-6A77CE88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FFB70-5E99-4DBF-91AF-C561DFEA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F6FCA-36C1-4B67-8252-9C314137620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976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437D3-3A13-41EC-A0FE-151E1A83C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CB660-1235-46C2-9845-E445D1223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E22B1-7AB0-451A-BAE4-BF95F99E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A140-9DA1-4206-8D98-F6791ABE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C2445-FED9-462D-BF14-3FE5EEA5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1C3D0-E2E4-4696-803C-300BC2CD58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9834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73F4-BEF2-4AA6-975C-B043D9A6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9C29-4A88-4AA6-8E3B-444A95307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DDAC9-ACCD-473C-97F2-02BF1D5A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AC71A-42C8-4F4E-A356-0F44F152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B2B1-7245-46E0-B72D-A6648773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C7B40-4B9D-4802-9F49-E9E180E0575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7863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D987-2E19-4F50-81FF-19640720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A0B81-E5E2-45B7-A5F3-FE170E6FB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EF1AC-D942-4D33-8903-3DAB9F81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ABFC-105D-4B1A-B025-385491B4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B389-0B68-4460-9C41-4D9B1467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D5E59-6BAE-49A7-B76C-77C9D629F5E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7462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1A28-7818-4F11-973A-FCA4D014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55E0-54E8-4FE5-901A-A571D54E4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D486-22F4-457E-A595-B9F9FEC68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A944C-0D9D-4EDE-9564-5936EDA4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F1D0-9B10-4A24-816A-E6CCEBCF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FB740-6571-4C16-8E24-FBF83CE9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46972-6006-41F3-9CA5-B0C7A3AEB6B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3974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DFEE-9857-469D-B643-28E00C36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E60CD-1BD2-4AEF-BDE5-6605AF0B6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0FBF4-6FE3-4C8C-8AF9-BBC048671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7CC06-8A6A-45F4-9D82-96911956C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3A877-8BC5-4924-B5C3-F9C13AF67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D05C9-EEBB-4F42-9B44-BDB2277C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8CAF4-A124-40D4-843D-1D6115B1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7A688-A719-4913-BC42-9BC79A6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4F02F-9CFB-41F3-AA2F-2F6305A9F59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0492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7399-AC61-4626-B027-276FDDEF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6A414-F116-4C17-BEE7-44AF7BA2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54A00-AFE3-4E3A-B042-5AF3AC66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39EA4-EAE9-48DE-8CB1-78F29BD2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23BDC-2181-431B-91E3-618A268F1F7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8653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81051-66AE-4E93-A78A-4F7C8E04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7E529-CB89-461F-B917-D646A2DE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67C45-7262-48F3-B640-40BBA718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99367-8C40-428B-8E5D-7F72295F37D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0184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906C-A8D2-4A23-B032-E31C3CA3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786A-2E87-4666-9EDA-5D99C4909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B7C9E-F089-4EAC-8759-88304C915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FA6DB-7E92-4909-B8C7-E9E03DE7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28589-0ABB-4003-AE51-2F5E5004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79C7D-315B-46A7-A59E-FCA14279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DBE1-A2A7-42B7-8FFD-1A919C4B6F8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6542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D78E-9787-44F3-A73C-34BDFB96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28852F-821A-4685-863F-0A017A4F7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190FF-C882-4E80-9B0C-367FE61A0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E015-7B73-4B54-8F58-2AFBF4DE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E0A6F-A033-41B1-9391-6D1E51E0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B60FE-6564-4B6D-93AC-34CDF600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9831-64A3-49D5-BED9-FE43DF27036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103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DFC28A-B55C-4D40-A646-C36CBC20C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78BB6-0FE5-4E12-AD5F-590493AFF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688160-E673-4B2B-8FEB-96DEE99DFB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9B633E-2C4B-432F-9938-67814B4E33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F9F485-9D52-4C63-A909-A123E6B7EF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F31554-2F68-40AF-A1C1-005D19FB6784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hernobyl_medal.gi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en/5/5c/Chern0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E71138A0-996F-48F4-8D86-2127E37D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/>
          <a:stretch>
            <a:fillRect/>
          </a:stretch>
        </p:blipFill>
        <p:spPr bwMode="auto">
          <a:xfrm>
            <a:off x="1763713" y="333375"/>
            <a:ext cx="5892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9">
            <a:extLst>
              <a:ext uri="{FF2B5EF4-FFF2-40B4-BE49-F238E27FC236}">
                <a16:creationId xmlns:a16="http://schemas.microsoft.com/office/drawing/2014/main" id="{42F2FAAB-01BA-4D05-9650-DBC7B0768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284745D8-4C3F-4DD0-B4F0-3CD7BD5C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814762" cy="494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CB2FD7AA-DEEE-4FF5-9DE0-9A36BC18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/>
          <a:stretch>
            <a:fillRect/>
          </a:stretch>
        </p:blipFill>
        <p:spPr bwMode="auto">
          <a:xfrm>
            <a:off x="323850" y="1916113"/>
            <a:ext cx="4221163" cy="473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>
            <a:extLst>
              <a:ext uri="{FF2B5EF4-FFF2-40B4-BE49-F238E27FC236}">
                <a16:creationId xmlns:a16="http://schemas.microsoft.com/office/drawing/2014/main" id="{17A0BD0B-5CD1-4A35-85F9-EEA5E7740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981075"/>
            <a:ext cx="44640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i="1"/>
              <a:t>Some children say:</a:t>
            </a:r>
          </a:p>
          <a:p>
            <a:endParaRPr lang="sl-SI" altLang="sl-SI" i="1"/>
          </a:p>
          <a:p>
            <a:r>
              <a:rPr lang="en-US" altLang="sl-SI"/>
              <a:t>“</a:t>
            </a:r>
            <a:r>
              <a:rPr lang="en-US" altLang="sl-SI" b="1" i="1"/>
              <a:t>We didn’t just lose a village, we lost a life. Chernobyl is like a big stone in my heart, always heavy, always present.</a:t>
            </a:r>
            <a:r>
              <a:rPr lang="en-US" altLang="sl-SI"/>
              <a:t>”</a:t>
            </a:r>
            <a:endParaRPr lang="sl-SI" altLang="sl-SI"/>
          </a:p>
        </p:txBody>
      </p:sp>
      <p:pic>
        <p:nvPicPr>
          <p:cNvPr id="59397" name="Picture 5" descr="image4">
            <a:extLst>
              <a:ext uri="{FF2B5EF4-FFF2-40B4-BE49-F238E27FC236}">
                <a16:creationId xmlns:a16="http://schemas.microsoft.com/office/drawing/2014/main" id="{160ACF98-511B-4A08-90F3-C768ECED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70200"/>
            <a:ext cx="6624638" cy="340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>
            <a:extLst>
              <a:ext uri="{FF2B5EF4-FFF2-40B4-BE49-F238E27FC236}">
                <a16:creationId xmlns:a16="http://schemas.microsoft.com/office/drawing/2014/main" id="{D979FD1D-0B14-4D8B-95DE-E2E287C0F3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0322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222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849D4233-1FB4-4600-A1DF-F66B7B839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8424862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Chernobyl disaster is the greatest environmental catastrophe of human history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20 years after the accident the 30km zone around Chernobyl is still uninhabited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Chernobyl disaster was caused by human mistake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nuclear power stations are very unpopular and we have to look for other ways of making electricity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Chernobyl Children`s Project International was founded to provide medical help and hope to the children of Chernobyl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sl-SI" altLang="sl-SI"/>
          </a:p>
        </p:txBody>
      </p:sp>
      <p:pic>
        <p:nvPicPr>
          <p:cNvPr id="60422" name="Picture 6" descr="image11">
            <a:extLst>
              <a:ext uri="{FF2B5EF4-FFF2-40B4-BE49-F238E27FC236}">
                <a16:creationId xmlns:a16="http://schemas.microsoft.com/office/drawing/2014/main" id="{604BD5D2-4EF1-4DB7-8BE4-4D4ABDBF4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3889375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image15">
            <a:extLst>
              <a:ext uri="{FF2B5EF4-FFF2-40B4-BE49-F238E27FC236}">
                <a16:creationId xmlns:a16="http://schemas.microsoft.com/office/drawing/2014/main" id="{647958A8-0AED-428B-9326-3237FE6B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92600"/>
            <a:ext cx="2052638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WordArt 4">
            <a:extLst>
              <a:ext uri="{FF2B5EF4-FFF2-40B4-BE49-F238E27FC236}">
                <a16:creationId xmlns:a16="http://schemas.microsoft.com/office/drawing/2014/main" id="{3383B714-3AAA-402F-B550-8EBC443636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7705725" cy="306228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sl-SI" sz="3600" kern="10">
                <a:ln w="222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3255E8F0-E242-4CB4-AE31-DCF4FF2D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467995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WordArt 9">
            <a:extLst>
              <a:ext uri="{FF2B5EF4-FFF2-40B4-BE49-F238E27FC236}">
                <a16:creationId xmlns:a16="http://schemas.microsoft.com/office/drawing/2014/main" id="{8AA1223D-1263-4FF2-B591-EAB82FDBD6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549275"/>
            <a:ext cx="295116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222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LOCATION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C9B520D6-B475-4411-8611-926CD9EF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149725"/>
            <a:ext cx="3024188" cy="2163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b="1"/>
              <a:t> in the Ukraine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b="1"/>
              <a:t> near the Belorus border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b="1"/>
              <a:t> 110km north of Kiev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b="1"/>
              <a:t> nuclear power station   lies 15km from the town of Chernobyl</a:t>
            </a:r>
            <a:endParaRPr lang="en-US" altLang="sl-SI" b="1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F2E57131-0D12-4E8B-908E-34B48E38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4516437" cy="451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5" name="Text Box 13">
            <a:extLst>
              <a:ext uri="{FF2B5EF4-FFF2-40B4-BE49-F238E27FC236}">
                <a16:creationId xmlns:a16="http://schemas.microsoft.com/office/drawing/2014/main" id="{9355C24B-421D-482F-97CC-4C276ECE4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789363"/>
            <a:ext cx="1441450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000">
                <a:solidFill>
                  <a:schemeClr val="bg1"/>
                </a:solidFill>
              </a:rPr>
              <a:t>Nuclear power station</a:t>
            </a:r>
            <a:endParaRPr lang="en-US" altLang="sl-SI" sz="1000">
              <a:solidFill>
                <a:schemeClr val="bg1"/>
              </a:solidFill>
            </a:endParaRPr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C3658AED-1C20-4134-89D6-90BE4B6845C3}"/>
              </a:ext>
            </a:extLst>
          </p:cNvPr>
          <p:cNvSpPr>
            <a:spLocks/>
          </p:cNvSpPr>
          <p:nvPr/>
        </p:nvSpPr>
        <p:spPr bwMode="auto">
          <a:xfrm>
            <a:off x="6084888" y="3716338"/>
            <a:ext cx="207962" cy="200025"/>
          </a:xfrm>
          <a:custGeom>
            <a:avLst/>
            <a:gdLst>
              <a:gd name="T0" fmla="*/ 0 w 95"/>
              <a:gd name="T1" fmla="*/ 104 h 107"/>
              <a:gd name="T2" fmla="*/ 48 w 95"/>
              <a:gd name="T3" fmla="*/ 76 h 107"/>
              <a:gd name="T4" fmla="*/ 48 w 95"/>
              <a:gd name="T5" fmla="*/ 20 h 107"/>
              <a:gd name="T6" fmla="*/ 90 w 95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107">
                <a:moveTo>
                  <a:pt x="0" y="104"/>
                </a:moveTo>
                <a:cubicBezTo>
                  <a:pt x="32" y="99"/>
                  <a:pt x="95" y="107"/>
                  <a:pt x="48" y="76"/>
                </a:cubicBezTo>
                <a:cubicBezTo>
                  <a:pt x="41" y="54"/>
                  <a:pt x="34" y="45"/>
                  <a:pt x="48" y="20"/>
                </a:cubicBezTo>
                <a:cubicBezTo>
                  <a:pt x="56" y="7"/>
                  <a:pt x="90" y="0"/>
                  <a:pt x="90" y="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FDFB562E-45F6-451D-A1E2-D8A029BFD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chemeClr val="bg1"/>
                </a:solidFill>
              </a:rPr>
              <a:t>ukraine</a:t>
            </a:r>
            <a:endParaRPr lang="en-US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3085" grpId="0" animBg="1"/>
      <p:bldP spid="30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>
            <a:extLst>
              <a:ext uri="{FF2B5EF4-FFF2-40B4-BE49-F238E27FC236}">
                <a16:creationId xmlns:a16="http://schemas.microsoft.com/office/drawing/2014/main" id="{C71BF1B0-0564-4419-A52F-C5C0EBEA38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280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222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THE NUCLEAR POWER STATION</a:t>
            </a: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9F44A27B-DD74-4C0A-9011-D872ABF0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3805237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Text Box 7">
            <a:extLst>
              <a:ext uri="{FF2B5EF4-FFF2-40B4-BE49-F238E27FC236}">
                <a16:creationId xmlns:a16="http://schemas.microsoft.com/office/drawing/2014/main" id="{9989CF30-4481-4C20-87FC-1775EDBDE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396081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In one nuclear station is one or more reactors.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If they work, they are very hot¸and need to be cooled.</a:t>
            </a:r>
          </a:p>
        </p:txBody>
      </p:sp>
      <p:pic>
        <p:nvPicPr>
          <p:cNvPr id="44040" name="Picture 8">
            <a:extLst>
              <a:ext uri="{FF2B5EF4-FFF2-40B4-BE49-F238E27FC236}">
                <a16:creationId xmlns:a16="http://schemas.microsoft.com/office/drawing/2014/main" id="{538F7DA4-8C5D-434D-8B7E-7B8DBF5F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1575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1" name="Text Box 9">
            <a:extLst>
              <a:ext uri="{FF2B5EF4-FFF2-40B4-BE49-F238E27FC236}">
                <a16:creationId xmlns:a16="http://schemas.microsoft.com/office/drawing/2014/main" id="{0DCBCD09-EB03-4B38-9840-9C0AA7A7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49128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reactor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>
            <a:extLst>
              <a:ext uri="{FF2B5EF4-FFF2-40B4-BE49-F238E27FC236}">
                <a16:creationId xmlns:a16="http://schemas.microsoft.com/office/drawing/2014/main" id="{8168DD7B-AD86-461E-A343-FB6970196F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848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222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THE RADIOACTIVE RADIATION</a:t>
            </a:r>
          </a:p>
        </p:txBody>
      </p:sp>
      <p:pic>
        <p:nvPicPr>
          <p:cNvPr id="45066" name="Picture 10" descr="mainpic8">
            <a:extLst>
              <a:ext uri="{FF2B5EF4-FFF2-40B4-BE49-F238E27FC236}">
                <a16:creationId xmlns:a16="http://schemas.microsoft.com/office/drawing/2014/main" id="{E3C491C7-00C6-419E-8A2B-F14FCA81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3423" r="52716" b="13765"/>
          <a:stretch>
            <a:fillRect/>
          </a:stretch>
        </p:blipFill>
        <p:spPr bwMode="auto">
          <a:xfrm>
            <a:off x="3779838" y="3789363"/>
            <a:ext cx="2232025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mainpic8">
            <a:extLst>
              <a:ext uri="{FF2B5EF4-FFF2-40B4-BE49-F238E27FC236}">
                <a16:creationId xmlns:a16="http://schemas.microsoft.com/office/drawing/2014/main" id="{9BF378F6-E09C-4158-A6F1-AD5C9EA7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2" t="3423" r="28162" b="13765"/>
          <a:stretch>
            <a:fillRect/>
          </a:stretch>
        </p:blipFill>
        <p:spPr bwMode="auto">
          <a:xfrm>
            <a:off x="6877050" y="4941888"/>
            <a:ext cx="2016125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Gomel_11">
            <a:extLst>
              <a:ext uri="{FF2B5EF4-FFF2-40B4-BE49-F238E27FC236}">
                <a16:creationId xmlns:a16="http://schemas.microsoft.com/office/drawing/2014/main" id="{9A8F1A4C-0D60-4EB9-B4F7-74DF267C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3240087" cy="2154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mainpic1">
            <a:extLst>
              <a:ext uri="{FF2B5EF4-FFF2-40B4-BE49-F238E27FC236}">
                <a16:creationId xmlns:a16="http://schemas.microsoft.com/office/drawing/2014/main" id="{F160175F-359C-437F-AF00-85568A80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3453" r="83495" b="16423"/>
          <a:stretch>
            <a:fillRect/>
          </a:stretch>
        </p:blipFill>
        <p:spPr bwMode="auto">
          <a:xfrm>
            <a:off x="2555875" y="5013325"/>
            <a:ext cx="1223963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mainpic2">
            <a:extLst>
              <a:ext uri="{FF2B5EF4-FFF2-40B4-BE49-F238E27FC236}">
                <a16:creationId xmlns:a16="http://schemas.microsoft.com/office/drawing/2014/main" id="{BF1317A8-B619-4030-8F5F-752CF2C5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3401" r="78302" b="14285"/>
          <a:stretch>
            <a:fillRect/>
          </a:stretch>
        </p:blipFill>
        <p:spPr bwMode="auto">
          <a:xfrm>
            <a:off x="3851275" y="1628775"/>
            <a:ext cx="1655763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mainpic2">
            <a:extLst>
              <a:ext uri="{FF2B5EF4-FFF2-40B4-BE49-F238E27FC236}">
                <a16:creationId xmlns:a16="http://schemas.microsoft.com/office/drawing/2014/main" id="{8B9E0E37-7AE2-4B2A-9FFF-05C73082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3" t="3401" r="4204" b="14285"/>
          <a:stretch>
            <a:fillRect/>
          </a:stretch>
        </p:blipFill>
        <p:spPr bwMode="auto">
          <a:xfrm>
            <a:off x="4500563" y="5129213"/>
            <a:ext cx="1800225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9" name="Text Box 13">
            <a:extLst>
              <a:ext uri="{FF2B5EF4-FFF2-40B4-BE49-F238E27FC236}">
                <a16:creationId xmlns:a16="http://schemas.microsoft.com/office/drawing/2014/main" id="{FA37E9E1-1DAA-4B09-94AD-AE0271A6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3095625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invisible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nothing is felt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it is very dangerous for humans, specially for children, animas and plants.</a:t>
            </a:r>
            <a:endParaRPr lang="en-US" altLang="sl-SI"/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6B6005F8-6B51-4A17-84B7-E604FD03D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341438"/>
            <a:ext cx="3419475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Is harmful in two ways: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immediately after radiation: 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	- radiation sickness	- death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many years after radiation: 	- cancer (leukemia)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	- genetic mutations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	- disfigured newborns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              - cardiac abnormalities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/>
      <p:bldP spid="450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>
            <a:extLst>
              <a:ext uri="{FF2B5EF4-FFF2-40B4-BE49-F238E27FC236}">
                <a16:creationId xmlns:a16="http://schemas.microsoft.com/office/drawing/2014/main" id="{6A037FBC-0851-4900-A58D-80B7F7EC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8"/>
          <a:stretch>
            <a:fillRect/>
          </a:stretch>
        </p:blipFill>
        <p:spPr bwMode="auto">
          <a:xfrm>
            <a:off x="5186363" y="1484313"/>
            <a:ext cx="3957637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506A9CE0-C939-4978-B72A-C86A386D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8"/>
          <a:stretch>
            <a:fillRect/>
          </a:stretch>
        </p:blipFill>
        <p:spPr bwMode="auto">
          <a:xfrm>
            <a:off x="5219700" y="4437063"/>
            <a:ext cx="39243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WordArt 6">
            <a:extLst>
              <a:ext uri="{FF2B5EF4-FFF2-40B4-BE49-F238E27FC236}">
                <a16:creationId xmlns:a16="http://schemas.microsoft.com/office/drawing/2014/main" id="{0D5843D5-2EE8-4D20-A9BF-41FA253A0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29527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THE DISASTER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7EDB6CDA-AD9E-49C5-91D4-CD7DA9B16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5370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at night 25th April 1986 scientists made a dangerous experiment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they changed the pressure in one reactor and temperature of it started to rise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in some seconds the reactor blew up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pieces of burning material were flying 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into the air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50 ton of nuclear fuel was released to the atmosphere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sl-SI"/>
          </a:p>
        </p:txBody>
      </p:sp>
      <p:sp>
        <p:nvSpPr>
          <p:cNvPr id="43016" name="Line 8">
            <a:extLst>
              <a:ext uri="{FF2B5EF4-FFF2-40B4-BE49-F238E27FC236}">
                <a16:creationId xmlns:a16="http://schemas.microsoft.com/office/drawing/2014/main" id="{C9A9344F-28C6-443A-9715-69DA45DBE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3068638"/>
            <a:ext cx="720725" cy="12969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7D8A7689-3178-48FF-9759-A5C177BA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716338"/>
            <a:ext cx="2303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400" b="1"/>
              <a:t>reactor before accident</a:t>
            </a:r>
          </a:p>
        </p:txBody>
      </p:sp>
      <p:pic>
        <p:nvPicPr>
          <p:cNvPr id="43018" name="Picture 10">
            <a:extLst>
              <a:ext uri="{FF2B5EF4-FFF2-40B4-BE49-F238E27FC236}">
                <a16:creationId xmlns:a16="http://schemas.microsoft.com/office/drawing/2014/main" id="{358EC845-1702-4706-91B9-931F0EC2F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24400"/>
            <a:ext cx="2008188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>
            <a:extLst>
              <a:ext uri="{FF2B5EF4-FFF2-40B4-BE49-F238E27FC236}">
                <a16:creationId xmlns:a16="http://schemas.microsoft.com/office/drawing/2014/main" id="{2F96623B-2F48-4726-9CDB-1ED7D4F8D8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476250"/>
            <a:ext cx="41052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222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THE ACCIDENT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D869DB68-A491-4B83-A2BD-FABE591A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40322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sl-SI" altLang="sl-SI"/>
              <a:t> the explosion of the reactor released huge radiation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sl-SI" altLang="sl-SI"/>
              <a:t> 7 million people lived in contaminated zone (3 million children) and they were not aware of the danger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sl-SI" altLang="sl-SI"/>
              <a:t> 1 person was immediately killed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sl-SI" altLang="sl-SI"/>
              <a:t> 35 fire-fighters helped to put out the fire and were also killed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sl-SI" altLang="sl-SI"/>
              <a:t> fortunately the fire was put out  and didn`t reach other reactors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sl-SI" altLang="sl-SI"/>
              <a:t> 25 000 soldiers, who cleaned up the place of accident died in 3 monthc</a:t>
            </a:r>
          </a:p>
        </p:txBody>
      </p:sp>
      <p:pic>
        <p:nvPicPr>
          <p:cNvPr id="55302" name="Picture 6" descr="image7">
            <a:extLst>
              <a:ext uri="{FF2B5EF4-FFF2-40B4-BE49-F238E27FC236}">
                <a16:creationId xmlns:a16="http://schemas.microsoft.com/office/drawing/2014/main" id="{BF6950E2-0A18-4B53-9A3B-B7B1DDF5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5815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Soviet medal awarded to liquidators.">
            <a:hlinkClick r:id="rId3" tooltip="Soviet medal awarded to liquidators."/>
            <a:extLst>
              <a:ext uri="{FF2B5EF4-FFF2-40B4-BE49-F238E27FC236}">
                <a16:creationId xmlns:a16="http://schemas.microsoft.com/office/drawing/2014/main" id="{30466CDD-F36E-4533-A36B-7637178DB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142240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5" name="Text Box 9">
            <a:extLst>
              <a:ext uri="{FF2B5EF4-FFF2-40B4-BE49-F238E27FC236}">
                <a16:creationId xmlns:a16="http://schemas.microsoft.com/office/drawing/2014/main" id="{57044785-F08C-41C2-ADEA-71FB46757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49128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a special medal for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1BD3687B-2B93-45B6-B777-76908B57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1" r="50516" b="-1044"/>
          <a:stretch>
            <a:fillRect/>
          </a:stretch>
        </p:blipFill>
        <p:spPr bwMode="auto">
          <a:xfrm>
            <a:off x="323850" y="4554538"/>
            <a:ext cx="266382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F97230C2-3556-43E8-9A56-29C24170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8" r="50516" b="32629"/>
          <a:stretch>
            <a:fillRect/>
          </a:stretch>
        </p:blipFill>
        <p:spPr bwMode="auto">
          <a:xfrm>
            <a:off x="6300788" y="3024188"/>
            <a:ext cx="266382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>
            <a:extLst>
              <a:ext uri="{FF2B5EF4-FFF2-40B4-BE49-F238E27FC236}">
                <a16:creationId xmlns:a16="http://schemas.microsoft.com/office/drawing/2014/main" id="{A3431DE5-33DC-448F-88B0-66645823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4" t="33673" b="32629"/>
          <a:stretch>
            <a:fillRect/>
          </a:stretch>
        </p:blipFill>
        <p:spPr bwMode="auto">
          <a:xfrm>
            <a:off x="3348038" y="4437063"/>
            <a:ext cx="27193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>
            <a:extLst>
              <a:ext uri="{FF2B5EF4-FFF2-40B4-BE49-F238E27FC236}">
                <a16:creationId xmlns:a16="http://schemas.microsoft.com/office/drawing/2014/main" id="{3BFBBBD3-344D-453E-97E1-5B766C334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3" b="66302"/>
          <a:stretch>
            <a:fillRect/>
          </a:stretch>
        </p:blipFill>
        <p:spPr bwMode="auto">
          <a:xfrm>
            <a:off x="3348038" y="1341438"/>
            <a:ext cx="2717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>
            <a:extLst>
              <a:ext uri="{FF2B5EF4-FFF2-40B4-BE49-F238E27FC236}">
                <a16:creationId xmlns:a16="http://schemas.microsoft.com/office/drawing/2014/main" id="{EC136592-4C8F-4345-80A6-BC7D00E5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6" b="66302"/>
          <a:stretch>
            <a:fillRect/>
          </a:stretch>
        </p:blipFill>
        <p:spPr bwMode="auto">
          <a:xfrm>
            <a:off x="323850" y="1341438"/>
            <a:ext cx="2663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4" name="Line 10">
            <a:extLst>
              <a:ext uri="{FF2B5EF4-FFF2-40B4-BE49-F238E27FC236}">
                <a16:creationId xmlns:a16="http://schemas.microsoft.com/office/drawing/2014/main" id="{9889C7B7-0F56-42F1-9426-A582F7F1F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2492375"/>
            <a:ext cx="3603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996" name="Line 12">
            <a:extLst>
              <a:ext uri="{FF2B5EF4-FFF2-40B4-BE49-F238E27FC236}">
                <a16:creationId xmlns:a16="http://schemas.microsoft.com/office/drawing/2014/main" id="{2DCA3FF3-CEF8-48BA-93A5-75F041D08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160588"/>
            <a:ext cx="1008062" cy="863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997" name="Line 13">
            <a:extLst>
              <a:ext uri="{FF2B5EF4-FFF2-40B4-BE49-F238E27FC236}">
                <a16:creationId xmlns:a16="http://schemas.microsoft.com/office/drawing/2014/main" id="{C84E0E94-AD76-4D47-ADA0-7BC5B12D54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4888" y="5327650"/>
            <a:ext cx="935037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998" name="Line 14">
            <a:extLst>
              <a:ext uri="{FF2B5EF4-FFF2-40B4-BE49-F238E27FC236}">
                <a16:creationId xmlns:a16="http://schemas.microsoft.com/office/drawing/2014/main" id="{16CA914F-F480-4E64-803A-53382EA9DD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5" y="6138863"/>
            <a:ext cx="3603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999" name="Text Box 15">
            <a:extLst>
              <a:ext uri="{FF2B5EF4-FFF2-40B4-BE49-F238E27FC236}">
                <a16:creationId xmlns:a16="http://schemas.microsoft.com/office/drawing/2014/main" id="{DA1F77D7-F9AE-41A4-9385-85248DA1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060575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400" b="1"/>
              <a:t>1.</a:t>
            </a:r>
            <a:endParaRPr lang="en-US" altLang="sl-SI" sz="1400" b="1"/>
          </a:p>
        </p:txBody>
      </p:sp>
      <p:sp>
        <p:nvSpPr>
          <p:cNvPr id="42000" name="Text Box 16">
            <a:extLst>
              <a:ext uri="{FF2B5EF4-FFF2-40B4-BE49-F238E27FC236}">
                <a16:creationId xmlns:a16="http://schemas.microsoft.com/office/drawing/2014/main" id="{33E3477E-9898-4CDC-8ED7-7EE54655A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160588"/>
            <a:ext cx="433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400" b="1"/>
              <a:t>2.</a:t>
            </a:r>
            <a:endParaRPr lang="en-US" altLang="sl-SI" sz="1400" b="1"/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66AE4B9D-FECE-41D5-AF9E-D042F6E5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661025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400" b="1"/>
              <a:t>4.</a:t>
            </a:r>
            <a:endParaRPr lang="en-US" altLang="sl-SI" sz="1400" b="1"/>
          </a:p>
        </p:txBody>
      </p:sp>
      <p:sp>
        <p:nvSpPr>
          <p:cNvPr id="42002" name="Text Box 18">
            <a:extLst>
              <a:ext uri="{FF2B5EF4-FFF2-40B4-BE49-F238E27FC236}">
                <a16:creationId xmlns:a16="http://schemas.microsoft.com/office/drawing/2014/main" id="{3081F27D-89C1-451C-9529-E01B9959B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688013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400" b="1"/>
              <a:t>3.</a:t>
            </a:r>
            <a:endParaRPr lang="en-US" altLang="sl-SI" sz="1400" b="1"/>
          </a:p>
        </p:txBody>
      </p:sp>
      <p:sp>
        <p:nvSpPr>
          <p:cNvPr id="42003" name="WordArt 19">
            <a:extLst>
              <a:ext uri="{FF2B5EF4-FFF2-40B4-BE49-F238E27FC236}">
                <a16:creationId xmlns:a16="http://schemas.microsoft.com/office/drawing/2014/main" id="{3EC5E5B9-6708-4ACE-A00E-73316DFAF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30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222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THE SPREAD OF RADIOACTIVITY</a:t>
            </a:r>
          </a:p>
        </p:txBody>
      </p:sp>
      <p:sp>
        <p:nvSpPr>
          <p:cNvPr id="42004" name="Text Box 20">
            <a:extLst>
              <a:ext uri="{FF2B5EF4-FFF2-40B4-BE49-F238E27FC236}">
                <a16:creationId xmlns:a16="http://schemas.microsoft.com/office/drawing/2014/main" id="{C4412573-82CF-4CCB-AA9E-E80670619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44900"/>
            <a:ext cx="27352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Radioactivity moved north and west (Sweden, Poland)</a:t>
            </a:r>
          </a:p>
        </p:txBody>
      </p:sp>
      <p:sp>
        <p:nvSpPr>
          <p:cNvPr id="42006" name="Text Box 22">
            <a:extLst>
              <a:ext uri="{FF2B5EF4-FFF2-40B4-BE49-F238E27FC236}">
                <a16:creationId xmlns:a16="http://schemas.microsoft.com/office/drawing/2014/main" id="{37037C80-AC8C-46A1-8E44-DB8FA4BC5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716338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to westeren Europe (Germany, France) </a:t>
            </a:r>
          </a:p>
        </p:txBody>
      </p:sp>
      <p:sp>
        <p:nvSpPr>
          <p:cNvPr id="42007" name="Text Box 23">
            <a:extLst>
              <a:ext uri="{FF2B5EF4-FFF2-40B4-BE49-F238E27FC236}">
                <a16:creationId xmlns:a16="http://schemas.microsoft.com/office/drawing/2014/main" id="{82FC2B30-D384-4CA8-9588-99C72E804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6237288"/>
            <a:ext cx="208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42008" name="Text Box 24">
            <a:extLst>
              <a:ext uri="{FF2B5EF4-FFF2-40B4-BE49-F238E27FC236}">
                <a16:creationId xmlns:a16="http://schemas.microsoft.com/office/drawing/2014/main" id="{2656E49D-734E-4431-B7F4-10B1EA0B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734050"/>
            <a:ext cx="1800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to Great Britan, Spain, Italy, Slovenia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 decel="100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 decel="100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/>
      <p:bldP spid="42001" grpId="0"/>
      <p:bldP spid="42002" grpId="0"/>
      <p:bldP spid="42004" grpId="0"/>
      <p:bldP spid="42006" grpId="0"/>
      <p:bldP spid="420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>
            <a:extLst>
              <a:ext uri="{FF2B5EF4-FFF2-40B4-BE49-F238E27FC236}">
                <a16:creationId xmlns:a16="http://schemas.microsoft.com/office/drawing/2014/main" id="{64AE843B-85BD-46FA-AFD1-1B5EC7CF0D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0564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222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RADIOACTIVE ENVIRONMENT</a:t>
            </a:r>
          </a:p>
        </p:txBody>
      </p:sp>
      <p:pic>
        <p:nvPicPr>
          <p:cNvPr id="56325" name="Picture 5" descr="Chain-reaction">
            <a:extLst>
              <a:ext uri="{FF2B5EF4-FFF2-40B4-BE49-F238E27FC236}">
                <a16:creationId xmlns:a16="http://schemas.microsoft.com/office/drawing/2014/main" id="{AF125019-B1E4-401E-ADD9-B1BC6D10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96975"/>
            <a:ext cx="4460875" cy="551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4CCA7352-62F4-431F-91B9-DD0451294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20938"/>
            <a:ext cx="36004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Air, soil, food (vegetable, fruit, milk, meat) became radioactive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the ground was covered with radioactive dust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radioactive fallout- radioactive material which drop from atmosphere, was formed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135 000 people moved from the Chernobyl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>
            <a:extLst>
              <a:ext uri="{FF2B5EF4-FFF2-40B4-BE49-F238E27FC236}">
                <a16:creationId xmlns:a16="http://schemas.microsoft.com/office/drawing/2014/main" id="{28F5C2D3-A96E-4255-A44D-8E40E07F5D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667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222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AFTER THE ACCIDENT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25452613-2221-452A-A749-15D2C7611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842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FB089BBC-43A9-43D4-85C4-8DF7E9E0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89138"/>
            <a:ext cx="7561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521F3A4E-1B88-4D8D-BFA7-67BCF0922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700213"/>
            <a:ext cx="29876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1 800 helicopters deposited around 5 000 tons of sand onto the damage reactor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most radioactivity was released in the first 10 days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a massive sarcophagus was constructed around the reactor to prevent further radioactivity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/>
              <a:t> the 30km zone around Chernobyl became a desert </a:t>
            </a:r>
          </a:p>
        </p:txBody>
      </p:sp>
      <p:pic>
        <p:nvPicPr>
          <p:cNvPr id="57353" name="Picture 9" descr="798px-Chern02">
            <a:hlinkClick r:id="rId2"/>
            <a:extLst>
              <a:ext uri="{FF2B5EF4-FFF2-40B4-BE49-F238E27FC236}">
                <a16:creationId xmlns:a16="http://schemas.microsoft.com/office/drawing/2014/main" id="{D41E7E39-51E3-4E6C-ADAB-AD64C4E67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90700"/>
            <a:ext cx="5616575" cy="422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0</TotalTime>
  <Words>491</Words>
  <Application>Microsoft Office PowerPoint</Application>
  <PresentationFormat>On-screen Show (4:3)</PresentationFormat>
  <Paragraphs>72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2019-05-30T09:18:54Z</dcterms:created>
  <dcterms:modified xsi:type="dcterms:W3CDTF">2019-05-30T09:18:54Z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