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808080"/>
    <a:srgbClr val="777777"/>
    <a:srgbClr val="0000FF"/>
    <a:srgbClr val="FF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3" autoAdjust="0"/>
    <p:restoredTop sz="94728" autoAdjust="0"/>
  </p:normalViewPr>
  <p:slideViewPr>
    <p:cSldViewPr>
      <p:cViewPr varScale="1">
        <p:scale>
          <a:sx n="105" d="100"/>
          <a:sy n="105" d="100"/>
        </p:scale>
        <p:origin x="12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C5927B-A8DB-418A-B51C-66704A56D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D70F02-5C1A-4E8F-836B-29C53134B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9C4F87-F385-4028-B885-C7074FCB2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1DEF7-B7A1-422F-B27A-C3886F83CC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2728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36A461-6E89-4A40-94E1-E4076D0CE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733694-5AEC-4B94-AF20-EF4116D4B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E19C25-0212-4B3F-807D-CDA462A9F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728EF-558C-445E-B8D5-DF8C89C7A7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69509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4BE3BB-A937-4DA2-BCD2-B594FA45B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80FCE-8EE2-4B91-9EF4-35C57D354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227628-F388-413D-A5E3-BFBB5F01E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FDCF-5A81-482E-B277-FE17EF2270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67360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63CC9-6938-493E-A8B8-1D91B1B61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4498C5-D10F-4EAC-AD68-C328F6472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68837B-605F-42FC-B514-46122A997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FF766-D2E8-4303-9908-14B91A8E52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47952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410AD-91DA-4D64-96A3-3C8A36368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860F2-6B2D-4146-9076-B95FEF448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20409A-FD7F-4F56-9DEF-D64353A45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2ED0A-C579-4F74-A2D2-5F460A8EA2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52182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857D8-880A-4ED0-A913-49EA7C9CC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6EE9B-B0CA-468F-AA6D-C75BE1132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D01D0-6986-4A3D-85DF-A78F70996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0ED9-97F1-4D46-A6C3-E1F884F2DD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26892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75CCE15-AD3E-4AA2-A2F7-2DE154F96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7227C9-485B-44E5-85EC-2707D220F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F9DEBC-4BFC-4145-B0A6-43B291F95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C3AE2-89F6-4E35-B47D-341EBCF5A5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95804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6A6CE9-3908-41D2-8009-22C5D7C31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E37C50-097C-4728-8E00-D3CDF7201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876FF3-9421-414A-947C-EDADA243B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60819-333B-46DD-9276-3F21BD60EA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63645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E52D1D-3FA4-4E84-B0BA-D8F10AD6B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83143D-845E-48D4-B113-BDB5E6A79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7576B3-F485-4F7A-95CB-FC8965624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E10E0-BB86-460F-B04E-CC37CDFE95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37949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FF5505-BB24-4B3C-8DFC-71AFC7BEB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DD67BD-91CA-42A2-8C3F-CB730986A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B3A1C-E681-4FBC-9145-FACE28F8A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52364-2D6C-41FB-AD82-5807ED398A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8438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05A0AD-C859-4EDB-9A27-2ADA4A49E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F8530-F1E9-4408-8E0B-EFBD883BD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38E6AA-C488-4E93-BBCD-B7AA71348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C79F8-AE57-42D0-9E21-23E5B8860F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861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100000">
              <a:srgbClr val="59595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89BE8D-838D-4C09-8248-F7A15A800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508396-AE88-42D2-8554-2CE51C191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5E908B-404D-44F7-97EF-3573F7C333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1A448E-BBD3-4394-BABB-0A45B7D041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0FF876-77D2-4F25-86CA-287581AE02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2C5A33-D1F1-4DE1-8FD6-E413B0E1E73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50EBDD-2917-44F7-8688-9281D79C46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2951163"/>
          </a:xfrm>
        </p:spPr>
        <p:txBody>
          <a:bodyPr/>
          <a:lstStyle/>
          <a:p>
            <a:pPr eaLnBrk="1" hangingPunct="1"/>
            <a:r>
              <a:rPr lang="sl-SI" altLang="sl-SI" sz="8000"/>
              <a:t>D-day</a:t>
            </a:r>
            <a:br>
              <a:rPr lang="sl-SI" altLang="sl-SI" sz="8000"/>
            </a:br>
            <a:r>
              <a:rPr lang="sl-SI" altLang="sl-SI" sz="6000"/>
              <a:t>6. 6. 1944 </a:t>
            </a:r>
            <a:br>
              <a:rPr lang="sl-SI" altLang="sl-SI" sz="8000"/>
            </a:br>
            <a:r>
              <a:rPr lang="sl-SI" altLang="sl-SI" sz="8000"/>
              <a:t>¸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0EF3AA-8C4C-4303-98CC-9926CDCC45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797425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b="1">
                <a:latin typeface="Times New Roman" panose="02020603050405020304" pitchFamily="18" charset="0"/>
              </a:rPr>
              <a:t> </a:t>
            </a:r>
            <a:endParaRPr lang="sl-SI" altLang="sl-SI" b="1" dirty="0">
              <a:latin typeface="Times New Roman" panose="02020603050405020304" pitchFamily="18" charset="0"/>
            </a:endParaRPr>
          </a:p>
          <a:p>
            <a:pPr eaLnBrk="1" hangingPunct="1"/>
            <a:endParaRPr lang="sl-SI" altLang="sl-SI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F70AC4A-042D-4873-973E-15B9FD5D4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Omaha beach (Bloody Omaha)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5F3F54B-DBDD-4CD3-809A-BE97DD96D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 sz="3400"/>
              <a:t>German defenders at full strength </a:t>
            </a:r>
          </a:p>
          <a:p>
            <a:pPr eaLnBrk="1" hangingPunct="1"/>
            <a:r>
              <a:rPr lang="sl-SI" altLang="sl-SI" sz="3400"/>
              <a:t>The American troops expected only minimal opposition</a:t>
            </a:r>
          </a:p>
          <a:p>
            <a:pPr eaLnBrk="1" hangingPunct="1"/>
            <a:r>
              <a:rPr lang="sl-SI" altLang="sl-SI" sz="3400"/>
              <a:t>First wave was completely overhelmed</a:t>
            </a:r>
          </a:p>
          <a:p>
            <a:pPr eaLnBrk="1" hangingPunct="1"/>
            <a:r>
              <a:rPr lang="sl-SI" altLang="sl-SI" sz="3400"/>
              <a:t>Rangers helped to relieve the situation</a:t>
            </a:r>
          </a:p>
          <a:p>
            <a:pPr eaLnBrk="1" hangingPunct="1"/>
            <a:r>
              <a:rPr lang="sl-SI" altLang="sl-SI" sz="3400"/>
              <a:t>Casualties between 2,000 – 3,000 men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C92BC7C-D38A-46FE-8BFB-E62249F22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Utah beach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F05ED9A-7F61-41F8-A626-2667E966B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/>
              <a:t>The losses were the smallest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The first wave: 20 landing crafts of the type's LCVP (Landing Craft Vehicle Personnel)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The second wave: 32 LCVP's, including engineers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The third wave: 8 LCT's with armored vehicles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/>
              <a:t>The fourth wave: mainly detachments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63489CD-7B36-4500-B235-2FEB3F463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7129463" cy="1143000"/>
          </a:xfrm>
        </p:spPr>
        <p:txBody>
          <a:bodyPr/>
          <a:lstStyle/>
          <a:p>
            <a:pPr eaLnBrk="1" hangingPunct="1"/>
            <a:r>
              <a:rPr lang="sl-SI" altLang="sl-SI"/>
              <a:t>The Pointe de Hoc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DBAF401-3454-4121-B200-E61D79C63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/>
              <a:t>U.S. Ranger battalion </a:t>
            </a:r>
          </a:p>
          <a:p>
            <a:pPr eaLnBrk="1" hangingPunct="1"/>
            <a:r>
              <a:rPr lang="sl-SI" altLang="sl-SI"/>
              <a:t>30 meter high cliffs </a:t>
            </a:r>
          </a:p>
          <a:p>
            <a:pPr eaLnBrk="1" hangingPunct="1"/>
            <a:r>
              <a:rPr lang="sl-SI" altLang="sl-SI"/>
              <a:t>The target: concrete cliff battery</a:t>
            </a:r>
          </a:p>
          <a:p>
            <a:pPr eaLnBrk="1" hangingPunct="1"/>
            <a:r>
              <a:rPr lang="sl-SI" altLang="sl-SI"/>
              <a:t>At the end of the 2-day action there were 90 men who could still fight (initial force had 225) 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38D9868-5421-45D9-9DB3-D9BCCA2A8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Casualties and losses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0DBEB96-6018-4627-8D44-6B6EDAB5A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2060575"/>
            <a:ext cx="5543550" cy="4525963"/>
          </a:xfrm>
        </p:spPr>
        <p:txBody>
          <a:bodyPr/>
          <a:lstStyle/>
          <a:p>
            <a:pPr eaLnBrk="1" hangingPunct="1"/>
            <a:r>
              <a:rPr lang="sl-SI" altLang="sl-SI"/>
              <a:t>Allies: about 120,000</a:t>
            </a:r>
          </a:p>
          <a:p>
            <a:pPr eaLnBrk="1" hangingPunct="1"/>
            <a:r>
              <a:rPr lang="sl-SI" altLang="sl-SI"/>
              <a:t>Germany: about 115,000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emetary canadian">
            <a:extLst>
              <a:ext uri="{FF2B5EF4-FFF2-40B4-BE49-F238E27FC236}">
                <a16:creationId xmlns:a16="http://schemas.microsoft.com/office/drawing/2014/main" id="{65208E83-B65F-45F2-A1F6-3D3806AE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820896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German cemetary">
            <a:extLst>
              <a:ext uri="{FF2B5EF4-FFF2-40B4-BE49-F238E27FC236}">
                <a16:creationId xmlns:a16="http://schemas.microsoft.com/office/drawing/2014/main" id="{4F8AF177-611E-4B00-8FAF-13190100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022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cemetery omaha-beach">
            <a:extLst>
              <a:ext uri="{FF2B5EF4-FFF2-40B4-BE49-F238E27FC236}">
                <a16:creationId xmlns:a16="http://schemas.microsoft.com/office/drawing/2014/main" id="{93A9679A-49BA-4DF0-9368-739B9B66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0768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british cemetery">
            <a:extLst>
              <a:ext uri="{FF2B5EF4-FFF2-40B4-BE49-F238E27FC236}">
                <a16:creationId xmlns:a16="http://schemas.microsoft.com/office/drawing/2014/main" id="{3463531C-A139-4FCF-85B9-88B92824A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20938"/>
            <a:ext cx="30241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2A18643-3022-4F31-9B5E-853B67195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Operaton OVERLORD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40E34C-F808-4138-BDEC-1FE03FF05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3000"/>
              <a:t>General Eisenhower as Supreme Allied Commander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3000"/>
              <a:t>Enter the Continent of Europe and the destruction of her armed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3000"/>
              <a:t>	forces undertake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3000"/>
              <a:t>	operations aimed 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3000"/>
              <a:t>	the heart of Germany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3000"/>
              <a:t>Original codename: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3000"/>
              <a:t>	"Operation Roundup" </a:t>
            </a:r>
          </a:p>
        </p:txBody>
      </p:sp>
      <p:pic>
        <p:nvPicPr>
          <p:cNvPr id="3076" name="Picture 5" descr="overlord_contents">
            <a:extLst>
              <a:ext uri="{FF2B5EF4-FFF2-40B4-BE49-F238E27FC236}">
                <a16:creationId xmlns:a16="http://schemas.microsoft.com/office/drawing/2014/main" id="{B8F0EC24-1748-4BEC-9CC8-0D319D54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422650"/>
            <a:ext cx="429418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E657435-ADB7-450D-A46F-EFD2A0A8C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Britain as an army camp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F55006-E1C1-47C4-BD15-D751D7A46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3.5 million soldiers, sailors and airmen</a:t>
            </a:r>
          </a:p>
          <a:p>
            <a:pPr eaLnBrk="1" hangingPunct="1"/>
            <a:r>
              <a:rPr lang="sl-SI" altLang="sl-SI"/>
              <a:t>Airforce: 13,000 aircraft, 3,500 gliders</a:t>
            </a:r>
          </a:p>
          <a:p>
            <a:pPr eaLnBrk="1" hangingPunct="1"/>
            <a:r>
              <a:rPr lang="sl-SI" altLang="sl-SI"/>
              <a:t>Navy: 1,200 fighting ships,1,600 merchant </a:t>
            </a:r>
          </a:p>
          <a:p>
            <a:pPr eaLnBrk="1" hangingPunct="1">
              <a:buFontTx/>
              <a:buNone/>
            </a:pPr>
            <a:r>
              <a:rPr lang="sl-SI" altLang="sl-SI"/>
              <a:t>	ships and 4,000 </a:t>
            </a:r>
          </a:p>
          <a:p>
            <a:pPr eaLnBrk="1" hangingPunct="1">
              <a:buFontTx/>
              <a:buNone/>
            </a:pPr>
            <a:r>
              <a:rPr lang="sl-SI" altLang="sl-SI"/>
              <a:t>	assault craft</a:t>
            </a:r>
          </a:p>
          <a:p>
            <a:pPr eaLnBrk="1" hangingPunct="1"/>
            <a:endParaRPr lang="sl-SI" altLang="sl-SI"/>
          </a:p>
        </p:txBody>
      </p:sp>
      <p:pic>
        <p:nvPicPr>
          <p:cNvPr id="4100" name="Picture 4" descr="docks">
            <a:extLst>
              <a:ext uri="{FF2B5EF4-FFF2-40B4-BE49-F238E27FC236}">
                <a16:creationId xmlns:a16="http://schemas.microsoft.com/office/drawing/2014/main" id="{36F7BEE8-E8F2-4DB5-87C5-D450D4FF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465296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86CBE5C-1036-4A26-A43C-EF7E9526F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Normandy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844FCC-656D-4023-997E-CBCDE471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Five landing beaches, covering a distance of 40 miles </a:t>
            </a:r>
          </a:p>
          <a:p>
            <a:pPr eaLnBrk="1" hangingPunct="1"/>
            <a:r>
              <a:rPr lang="sl-SI" altLang="sl-SI"/>
              <a:t>The Americans: Omaha (Pointe de Hoc), Utah, </a:t>
            </a:r>
          </a:p>
          <a:p>
            <a:pPr eaLnBrk="1" hangingPunct="1"/>
            <a:r>
              <a:rPr lang="sl-SI" altLang="sl-SI"/>
              <a:t>The British: Gold, Sword</a:t>
            </a:r>
          </a:p>
          <a:p>
            <a:pPr eaLnBrk="1" hangingPunct="1"/>
            <a:r>
              <a:rPr lang="sl-SI" altLang="sl-SI"/>
              <a:t>The Canadians: Juno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francija">
            <a:extLst>
              <a:ext uri="{FF2B5EF4-FFF2-40B4-BE49-F238E27FC236}">
                <a16:creationId xmlns:a16="http://schemas.microsoft.com/office/drawing/2014/main" id="{0F3986CB-BE5B-4ADF-9504-C8790E42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302125"/>
            <a:ext cx="33559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77902C-FE77-4ACF-A7F2-07D099E31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Erwin Rommel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9221E57-274E-4F53-8D0A-299F8601F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Given command of Army Group B</a:t>
            </a:r>
          </a:p>
          <a:p>
            <a:pPr eaLnBrk="1" hangingPunct="1"/>
            <a:r>
              <a:rPr lang="sl-SI" altLang="sl-SI"/>
              <a:t>Opinion that the invasion site would be at the Pas de Calais → Atlantic Wall</a:t>
            </a:r>
          </a:p>
          <a:p>
            <a:pPr eaLnBrk="1" hangingPunct="1"/>
            <a:r>
              <a:rPr lang="sl-SI" altLang="sl-SI"/>
              <a:t>Obstacles constructed on the beaches the full length of the Normandy coast </a:t>
            </a:r>
          </a:p>
          <a:p>
            <a:pPr eaLnBrk="1" hangingPunct="1"/>
            <a:r>
              <a:rPr lang="sl-SI" altLang="sl-SI"/>
              <a:t>"IT WILL BE THE LONGEST DAY" 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71x152">
            <a:extLst>
              <a:ext uri="{FF2B5EF4-FFF2-40B4-BE49-F238E27FC236}">
                <a16:creationId xmlns:a16="http://schemas.microsoft.com/office/drawing/2014/main" id="{F94D9B3C-0FBA-42DC-A561-71DFA9A0E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71646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atlantik wall">
            <a:extLst>
              <a:ext uri="{FF2B5EF4-FFF2-40B4-BE49-F238E27FC236}">
                <a16:creationId xmlns:a16="http://schemas.microsoft.com/office/drawing/2014/main" id="{001A5675-8735-4C44-8236-08A0CAC5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875"/>
            <a:ext cx="471646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Atlantic-Wall">
            <a:extLst>
              <a:ext uri="{FF2B5EF4-FFF2-40B4-BE49-F238E27FC236}">
                <a16:creationId xmlns:a16="http://schemas.microsoft.com/office/drawing/2014/main" id="{EBBF672E-E4F5-4085-A945-BE8A5B82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1438"/>
            <a:ext cx="4211637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mine">
            <a:extLst>
              <a:ext uri="{FF2B5EF4-FFF2-40B4-BE49-F238E27FC236}">
                <a16:creationId xmlns:a16="http://schemas.microsoft.com/office/drawing/2014/main" id="{C62F04AF-D599-4A31-8C77-80C5151B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149725"/>
            <a:ext cx="15954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68597B0-64D2-4BF5-B176-1209D7819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/>
              <a:t>British Airborne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C3B64EE-9161-4D1D-8606-C0E0AAFF6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/>
              <a:t>Objective of securing the eastern flank of the British, French and Canadian landing beaches </a:t>
            </a:r>
          </a:p>
          <a:p>
            <a:pPr eaLnBrk="1" hangingPunct="1"/>
            <a:r>
              <a:rPr lang="sl-SI" altLang="sl-SI"/>
              <a:t>The Pathfinders first drop on the landing zones to guide other to the correct locations</a:t>
            </a:r>
          </a:p>
          <a:p>
            <a:pPr eaLnBrk="1" hangingPunct="1"/>
            <a:r>
              <a:rPr lang="sl-SI" altLang="sl-SI"/>
              <a:t>Only 50% were landed on the correct landing zones </a:t>
            </a:r>
          </a:p>
          <a:p>
            <a:pPr eaLnBrk="1" hangingPunct="1"/>
            <a:endParaRPr lang="sl-SI" altLang="sl-SI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U">
            <a:extLst>
              <a:ext uri="{FF2B5EF4-FFF2-40B4-BE49-F238E27FC236}">
                <a16:creationId xmlns:a16="http://schemas.microsoft.com/office/drawing/2014/main" id="{085217AD-0E07-4F41-B193-7907C306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278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eisenhower-paratroopers-d-day">
            <a:extLst>
              <a:ext uri="{FF2B5EF4-FFF2-40B4-BE49-F238E27FC236}">
                <a16:creationId xmlns:a16="http://schemas.microsoft.com/office/drawing/2014/main" id="{90CC2C72-76E4-4DA0-8178-01A559DD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28775"/>
            <a:ext cx="52197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parachuters">
            <a:extLst>
              <a:ext uri="{FF2B5EF4-FFF2-40B4-BE49-F238E27FC236}">
                <a16:creationId xmlns:a16="http://schemas.microsoft.com/office/drawing/2014/main" id="{41A1BE63-B5C8-4FE7-9329-4AC9F18C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4140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Privzeti načrt</vt:lpstr>
      <vt:lpstr>D-day 6. 6. 1944  ¸</vt:lpstr>
      <vt:lpstr>Operaton OVERLORD</vt:lpstr>
      <vt:lpstr>Britain as an army camp</vt:lpstr>
      <vt:lpstr>Normandy</vt:lpstr>
      <vt:lpstr>PowerPoint Presentation</vt:lpstr>
      <vt:lpstr>Erwin Rommel </vt:lpstr>
      <vt:lpstr>PowerPoint Presentation</vt:lpstr>
      <vt:lpstr>British Airborne </vt:lpstr>
      <vt:lpstr>PowerPoint Presentation</vt:lpstr>
      <vt:lpstr>Omaha beach (Bloody Omaha) </vt:lpstr>
      <vt:lpstr>PowerPoint Presentation</vt:lpstr>
      <vt:lpstr>Utah beach</vt:lpstr>
      <vt:lpstr>The Pointe de Hoc</vt:lpstr>
      <vt:lpstr>PowerPoint Presentation</vt:lpstr>
      <vt:lpstr>Casualties and losses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2019-05-30T09:19:29Z</dcterms:created>
  <dcterms:modified xsi:type="dcterms:W3CDTF">2019-05-30T09:19:29Z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