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3740" autoAdjust="0"/>
  </p:normalViewPr>
  <p:slideViewPr>
    <p:cSldViewPr>
      <p:cViewPr varScale="1">
        <p:scale>
          <a:sx n="105" d="100"/>
          <a:sy n="105" d="100"/>
        </p:scale>
        <p:origin x="1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C89181D-96ED-4F98-B292-FDF7041EFBE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613FE26-E143-4C8B-B286-5D82BAA8E2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BA1FD20-1B3C-4B82-9437-D688B0DB41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727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A92A4-E88A-4B29-99F2-590B8A3B29C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03AAB-ED0D-41FE-9C0A-44B4E031F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82D87-EFBC-4A8E-9410-826894985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CD731-1109-4793-A567-E967389AFFB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2151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14D5ED7-23D9-4A8F-B327-F87C2D4DF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6403726-1631-4117-ABD2-5C80A09C5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0247EE2-8D9A-4976-B385-E09ED97B7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48989-B7F6-4029-B190-391B0BB2241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3091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0497A75-A458-4D76-A606-3EA0FFA49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BCACBAF-696D-4F08-900E-C8770506C6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DCAA347-57BB-4FF3-BA57-9E9710842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28378-1993-4B06-B709-1282ED33F18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1632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82ECE48-1C0A-4CDE-9612-C299748E3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7560FEF-C177-43BC-8635-4C708C851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1A8FC46-1D30-48DD-904E-10250ED3B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80654-E156-4705-87FA-4F28090FFE2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9884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1F8DFB3-01B5-4726-A237-93FFB2F8E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526E44E-63BB-4FD7-BA09-6143A9704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AF79BA3-938A-4B0D-B88D-B8D08D2C7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53AB8-8FF0-4B10-A50A-6CA0FF1DACA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913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EB58480-9E41-4E94-8AC1-9ED1EA51D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149C525-EEEF-4A2D-9D43-BF5DDAC00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031AE80-91A5-472D-B5C0-46482370C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48B61-8A35-4B50-99C3-0C094629BEC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513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6A12FD1-40CC-454E-B9F9-B1425C46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600D734-6992-4F79-9307-07DD64EEB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6904802-760A-4EBA-B17F-C26E2F06D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8DB50-772B-4B84-AF87-9354D064EE3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6686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675F006-759E-4186-948C-7F303B71C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8E8C706-B41D-4199-8382-9BCD84256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9B72F20-274E-4B2C-8BFD-367C5AEA8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80E1D-5575-4E7C-AB60-C469E93DAAE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5154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537FC36-2E27-47B6-BEFC-EC92D8852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A067443-7A9B-4620-BB0E-225922F67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0207E53-11C3-4F9B-BCE2-079B91269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1850D-0C10-4D7E-8E37-CF133C08ED4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9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6C6D749-AA6C-4A03-AE71-69AC1ACA6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96D6CC3-BB05-4F5C-A2A0-A09A984824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ECE2A64-336F-41DF-A88B-975459D61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149F1-D86E-4064-B80C-C271B9E5022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926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B06535F-3255-47E4-B8BF-0442CF7A1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F263542-B94E-436F-9EF7-C2EFBED85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048BB18-064F-4669-8B1A-96DAEF677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D734A-057A-4F80-A2AB-AC5BDA1E1E4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7852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6F58EC9-0633-4B3A-BA2B-757358FC36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1683" name="Freeform 3">
              <a:extLst>
                <a:ext uri="{FF2B5EF4-FFF2-40B4-BE49-F238E27FC236}">
                  <a16:creationId xmlns:a16="http://schemas.microsoft.com/office/drawing/2014/main" id="{73B652D4-2D84-47C7-B5FD-BD2A578F50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71684" name="Freeform 4">
              <a:extLst>
                <a:ext uri="{FF2B5EF4-FFF2-40B4-BE49-F238E27FC236}">
                  <a16:creationId xmlns:a16="http://schemas.microsoft.com/office/drawing/2014/main" id="{E38978BC-2A01-43E9-8556-58004179B5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71685" name="Rectangle 5">
            <a:extLst>
              <a:ext uri="{FF2B5EF4-FFF2-40B4-BE49-F238E27FC236}">
                <a16:creationId xmlns:a16="http://schemas.microsoft.com/office/drawing/2014/main" id="{0E47DC23-9C0E-4A66-857B-F4BB036AA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63865085-B4CF-4330-B893-996BC5448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79A8C19E-C481-4714-BCA3-EB1C8E8F29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01F0EC1F-71B0-4764-8374-232CDAEF85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0BFE3A29-2A56-4924-B48C-E0ED193121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9619207-C8FC-430C-A8A1-D11C4F1F8D5C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mark.dk/en/menu/Lifestyle/Food+and+Drink/Danish-Food-Culture/" TargetMode="External"/><Relationship Id="rId2" Type="http://schemas.openxmlformats.org/officeDocument/2006/relationships/hyperlink" Target="http://allrecipes.com/recipe/strawberry-pizza/detai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nmark-getaway.com/danish-food.html" TargetMode="External"/><Relationship Id="rId5" Type="http://schemas.openxmlformats.org/officeDocument/2006/relationships/hyperlink" Target="http://www.copenhagenet.dk/cph-eating.htm" TargetMode="External"/><Relationship Id="rId4" Type="http://schemas.openxmlformats.org/officeDocument/2006/relationships/hyperlink" Target="http://en.wikipedia.org/wiki/Danish_cuis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3E6181B-BDFE-4459-94A0-959A98CE87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052513"/>
            <a:ext cx="6192838" cy="1800225"/>
          </a:xfrm>
        </p:spPr>
        <p:txBody>
          <a:bodyPr/>
          <a:lstStyle/>
          <a:p>
            <a:pPr eaLnBrk="1" hangingPunct="1">
              <a:defRPr/>
            </a:pPr>
            <a:r>
              <a:rPr lang="sl-SI"/>
              <a:t>DANISH CUISINE</a:t>
            </a:r>
            <a:endParaRPr lang="en-US"/>
          </a:p>
        </p:txBody>
      </p:sp>
      <p:pic>
        <p:nvPicPr>
          <p:cNvPr id="3076" name="Picture 8" descr="958184_300">
            <a:extLst>
              <a:ext uri="{FF2B5EF4-FFF2-40B4-BE49-F238E27FC236}">
                <a16:creationId xmlns:a16="http://schemas.microsoft.com/office/drawing/2014/main" id="{0BC39143-1E4E-4C59-A12A-EA228F88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>
            <a:extLst>
              <a:ext uri="{FF2B5EF4-FFF2-40B4-BE49-F238E27FC236}">
                <a16:creationId xmlns:a16="http://schemas.microsoft.com/office/drawing/2014/main" id="{E20C812B-4996-4EF1-A8FC-B7B714D84F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86638" y="1773238"/>
            <a:ext cx="1757362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sz="1600"/>
              <a:t>OŠ Mirna Peč</a:t>
            </a:r>
          </a:p>
          <a:p>
            <a:pPr eaLnBrk="1" hangingPunct="1">
              <a:defRPr/>
            </a:pPr>
            <a:r>
              <a:rPr lang="sl-SI" sz="1600"/>
              <a:t>Trg 8</a:t>
            </a:r>
          </a:p>
          <a:p>
            <a:pPr eaLnBrk="1" hangingPunct="1">
              <a:defRPr/>
            </a:pPr>
            <a:r>
              <a:rPr lang="sl-SI" sz="1600"/>
              <a:t>8216 Mirna Peč</a:t>
            </a:r>
            <a:endParaRPr lang="en-US" sz="1600"/>
          </a:p>
        </p:txBody>
      </p:sp>
      <p:pic>
        <p:nvPicPr>
          <p:cNvPr id="3078" name="Picture 10" descr="Denmark_Flag">
            <a:extLst>
              <a:ext uri="{FF2B5EF4-FFF2-40B4-BE49-F238E27FC236}">
                <a16:creationId xmlns:a16="http://schemas.microsoft.com/office/drawing/2014/main" id="{0FCCD7CC-453B-4604-B6F9-A8F58AEF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37084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484809BA-805E-4273-A819-64C0DE31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In past</a:t>
            </a:r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382EB2E-8D03-4C0F-8591-ACF083A43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Danish was known as station of farmers and fishermans</a:t>
            </a:r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food is still reflecting culture of hardworking people</a:t>
            </a:r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was containing lots of energy, wich they neded</a:t>
            </a:r>
            <a:endParaRPr lang="en-US"/>
          </a:p>
        </p:txBody>
      </p:sp>
      <p:pic>
        <p:nvPicPr>
          <p:cNvPr id="4100" name="Picture 6" descr="Denmark_Flag">
            <a:extLst>
              <a:ext uri="{FF2B5EF4-FFF2-40B4-BE49-F238E27FC236}">
                <a16:creationId xmlns:a16="http://schemas.microsoft.com/office/drawing/2014/main" id="{ECE2A868-855D-4268-A137-80F50C7A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724400"/>
            <a:ext cx="24479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2BDCD7E3-C38E-451B-814C-9B3D12700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497887" cy="58324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dirty="0" err="1"/>
              <a:t>Three</a:t>
            </a:r>
            <a:r>
              <a:rPr lang="sl-SI" dirty="0"/>
              <a:t> </a:t>
            </a:r>
            <a:r>
              <a:rPr lang="sl-SI" dirty="0" err="1"/>
              <a:t>main</a:t>
            </a:r>
            <a:r>
              <a:rPr lang="sl-SI" dirty="0"/>
              <a:t> </a:t>
            </a:r>
            <a:r>
              <a:rPr lang="sl-SI" dirty="0" err="1"/>
              <a:t>meals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day</a:t>
            </a:r>
            <a:r>
              <a:rPr lang="sl-SI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dirty="0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 dirty="0"/>
              <a:t> </a:t>
            </a:r>
            <a:r>
              <a:rPr lang="sl-SI" dirty="0" err="1"/>
              <a:t>breakfast</a:t>
            </a:r>
            <a:endParaRPr lang="sl-SI" dirty="0"/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endParaRPr lang="sl-SI" dirty="0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 dirty="0"/>
              <a:t> </a:t>
            </a:r>
            <a:r>
              <a:rPr lang="sl-SI" dirty="0" err="1"/>
              <a:t>lunch</a:t>
            </a:r>
            <a:endParaRPr lang="sl-SI" dirty="0"/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endParaRPr lang="sl-SI" dirty="0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 dirty="0"/>
              <a:t> </a:t>
            </a:r>
            <a:r>
              <a:rPr lang="sl-SI" dirty="0" err="1"/>
              <a:t>dinner</a:t>
            </a:r>
            <a:endParaRPr lang="sl-SI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l-SI" dirty="0"/>
              <a:t>   </a:t>
            </a:r>
            <a:endParaRPr lang="en-US" dirty="0"/>
          </a:p>
        </p:txBody>
      </p:sp>
      <p:pic>
        <p:nvPicPr>
          <p:cNvPr id="74756" name="Picture 4" descr="Square_Breakfast_1">
            <a:extLst>
              <a:ext uri="{FF2B5EF4-FFF2-40B4-BE49-F238E27FC236}">
                <a16:creationId xmlns:a16="http://schemas.microsoft.com/office/drawing/2014/main" id="{B4E50835-D301-4926-AC2F-AF3E2978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708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ss pasta on table">
            <a:extLst>
              <a:ext uri="{FF2B5EF4-FFF2-40B4-BE49-F238E27FC236}">
                <a16:creationId xmlns:a16="http://schemas.microsoft.com/office/drawing/2014/main" id="{7AC1281F-CEDC-4F26-B96F-589004CB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08275"/>
            <a:ext cx="3708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Danish-dinner">
            <a:extLst>
              <a:ext uri="{FF2B5EF4-FFF2-40B4-BE49-F238E27FC236}">
                <a16:creationId xmlns:a16="http://schemas.microsoft.com/office/drawing/2014/main" id="{FFAE1636-79F1-49F9-90E5-CE5F84D7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18013"/>
            <a:ext cx="3252787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Denmark_Flag">
            <a:extLst>
              <a:ext uri="{FF2B5EF4-FFF2-40B4-BE49-F238E27FC236}">
                <a16:creationId xmlns:a16="http://schemas.microsoft.com/office/drawing/2014/main" id="{B8679430-EF22-496F-BFFE-8F09655B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24479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021FC46-EDDF-44B5-A49C-657C8E195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 err="1"/>
              <a:t>Typical</a:t>
            </a:r>
            <a:r>
              <a:rPr lang="sl-SI" dirty="0"/>
              <a:t> </a:t>
            </a:r>
            <a:r>
              <a:rPr lang="sl-SI" dirty="0" err="1"/>
              <a:t>breakfast</a:t>
            </a:r>
            <a:endParaRPr lang="en-US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E4E4859-1D1C-4B9F-821F-391CCBFB8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Adults: coffe or tea and bread with jam or cheese</a:t>
            </a:r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Children: milk products with cereals; corn flakes, muesli...</a:t>
            </a:r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Sunday breakfast: fresh bread, boiled eggs and juice, tea or coffee</a:t>
            </a:r>
            <a:endParaRPr lang="en-US"/>
          </a:p>
        </p:txBody>
      </p:sp>
      <p:pic>
        <p:nvPicPr>
          <p:cNvPr id="75780" name="Picture 4" descr="Breakfast Setting_450">
            <a:extLst>
              <a:ext uri="{FF2B5EF4-FFF2-40B4-BE49-F238E27FC236}">
                <a16:creationId xmlns:a16="http://schemas.microsoft.com/office/drawing/2014/main" id="{4A77A391-31C0-4E84-A47F-C04D5DB2D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94088"/>
            <a:ext cx="4716462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Breakfast Eggs Cracked_new_450">
            <a:extLst>
              <a:ext uri="{FF2B5EF4-FFF2-40B4-BE49-F238E27FC236}">
                <a16:creationId xmlns:a16="http://schemas.microsoft.com/office/drawing/2014/main" id="{A1CDA7EA-C190-4477-BE6D-5381DDE4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7879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choco">
            <a:extLst>
              <a:ext uri="{FF2B5EF4-FFF2-40B4-BE49-F238E27FC236}">
                <a16:creationId xmlns:a16="http://schemas.microsoft.com/office/drawing/2014/main" id="{4FF48FD8-8DB8-4BC4-A80B-358DE28E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69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breakfast_fruit_yogurt_granola">
            <a:extLst>
              <a:ext uri="{FF2B5EF4-FFF2-40B4-BE49-F238E27FC236}">
                <a16:creationId xmlns:a16="http://schemas.microsoft.com/office/drawing/2014/main" id="{923B2FFB-B4C8-4CA1-9CD0-59C408B5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1388"/>
            <a:ext cx="4500563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Denmark_Flag">
            <a:extLst>
              <a:ext uri="{FF2B5EF4-FFF2-40B4-BE49-F238E27FC236}">
                <a16:creationId xmlns:a16="http://schemas.microsoft.com/office/drawing/2014/main" id="{97EB223B-FE43-47A3-971E-79856BA2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81300"/>
            <a:ext cx="18002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16AF648-E760-4E2D-A0CB-5BE76EFDE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Typical lunch</a:t>
            </a:r>
            <a:endParaRPr 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7A76DC0-BDC0-4798-85E0-B53D20AC9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Ordinary eaten elswhere</a:t>
            </a:r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It can be bringed from home, from school kitchen or canteens </a:t>
            </a:r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 offering hot meals or open sendwiches</a:t>
            </a:r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endParaRPr lang="en-US"/>
          </a:p>
        </p:txBody>
      </p:sp>
      <p:pic>
        <p:nvPicPr>
          <p:cNvPr id="7172" name="Picture 4" descr="Smoerre_madpakke_cropped">
            <a:extLst>
              <a:ext uri="{FF2B5EF4-FFF2-40B4-BE49-F238E27FC236}">
                <a16:creationId xmlns:a16="http://schemas.microsoft.com/office/drawing/2014/main" id="{959B7882-A9DA-4F0E-862A-559B4DB3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41763"/>
            <a:ext cx="4716462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enmark_Flag">
            <a:extLst>
              <a:ext uri="{FF2B5EF4-FFF2-40B4-BE49-F238E27FC236}">
                <a16:creationId xmlns:a16="http://schemas.microsoft.com/office/drawing/2014/main" id="{A0A3ED8A-00D3-4D2C-85A9-B7419EF3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anish-sandwich">
            <a:extLst>
              <a:ext uri="{FF2B5EF4-FFF2-40B4-BE49-F238E27FC236}">
                <a16:creationId xmlns:a16="http://schemas.microsoft.com/office/drawing/2014/main" id="{3F853D58-25F8-48A5-AB73-E97612E0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-1179513"/>
            <a:ext cx="27003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od-Roe-Eating-OFS">
            <a:extLst>
              <a:ext uri="{FF2B5EF4-FFF2-40B4-BE49-F238E27FC236}">
                <a16:creationId xmlns:a16="http://schemas.microsoft.com/office/drawing/2014/main" id="{1D0FAD21-2AA5-43E1-BDF1-0EECA81F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3926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Toppings">
            <a:extLst>
              <a:ext uri="{FF2B5EF4-FFF2-40B4-BE49-F238E27FC236}">
                <a16:creationId xmlns:a16="http://schemas.microsoft.com/office/drawing/2014/main" id="{785035D6-FEA5-4743-8514-7078D12F1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9" descr="Tatar-Logo">
            <a:extLst>
              <a:ext uri="{FF2B5EF4-FFF2-40B4-BE49-F238E27FC236}">
                <a16:creationId xmlns:a16="http://schemas.microsoft.com/office/drawing/2014/main" id="{37D7778E-2CB1-4B3B-B0E4-70D5E520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150"/>
            <a:ext cx="9144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0" descr="Bornholm_lunch">
            <a:extLst>
              <a:ext uri="{FF2B5EF4-FFF2-40B4-BE49-F238E27FC236}">
                <a16:creationId xmlns:a16="http://schemas.microsoft.com/office/drawing/2014/main" id="{5426D82F-5100-438F-BEFB-AA106076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9527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images">
            <a:extLst>
              <a:ext uri="{FF2B5EF4-FFF2-40B4-BE49-F238E27FC236}">
                <a16:creationId xmlns:a16="http://schemas.microsoft.com/office/drawing/2014/main" id="{EF184A47-A847-42B4-BC06-085FC30D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5163" y="29241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98E6F06-4A81-4B35-BC1D-4A67AB11B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Typical dinner</a:t>
            </a: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2929BC3-6025-48AE-BBB0-F882C134B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Only meal when family can be together</a:t>
            </a:r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sl-SI"/>
              <a:t>Meat; fish or chicken with potatoes, rice or pasta in all kinds of preparing </a:t>
            </a:r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endParaRPr lang="sl-SI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endParaRPr lang="en-US"/>
          </a:p>
        </p:txBody>
      </p:sp>
      <p:pic>
        <p:nvPicPr>
          <p:cNvPr id="8196" name="Picture 4" descr="danish dinner">
            <a:extLst>
              <a:ext uri="{FF2B5EF4-FFF2-40B4-BE49-F238E27FC236}">
                <a16:creationId xmlns:a16="http://schemas.microsoft.com/office/drawing/2014/main" id="{EF7F4E9A-A194-4F22-A4BB-56CCCA16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enmark_Flag">
            <a:extLst>
              <a:ext uri="{FF2B5EF4-FFF2-40B4-BE49-F238E27FC236}">
                <a16:creationId xmlns:a16="http://schemas.microsoft.com/office/drawing/2014/main" id="{F304104B-886A-4A92-8844-4A916441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-171450"/>
            <a:ext cx="24479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Danish-dinner">
            <a:extLst>
              <a:ext uri="{FF2B5EF4-FFF2-40B4-BE49-F238E27FC236}">
                <a16:creationId xmlns:a16="http://schemas.microsoft.com/office/drawing/2014/main" id="{4D01997A-BBF1-4228-9F3E-1D9590FE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0675"/>
            <a:ext cx="36353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1704454-384244-hakkeboef-or-chopped-steak-traditional-danish-dinner">
            <a:extLst>
              <a:ext uri="{FF2B5EF4-FFF2-40B4-BE49-F238E27FC236}">
                <a16:creationId xmlns:a16="http://schemas.microsoft.com/office/drawing/2014/main" id="{8E32B50E-520D-4AC3-8BAC-38219DD0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8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C12E9DB-8598-4B02-B7BA-4765BFEE8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Chefs form Denmark</a:t>
            </a:r>
            <a:endParaRPr lang="en-US" altLang="sl-SI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B850F8B-F3B5-4218-9189-98A2E7162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/>
              <a:t>Claus Meyer, </a:t>
            </a:r>
            <a:endParaRPr lang="sl-SI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/>
              <a:t>Rene Re</a:t>
            </a:r>
            <a:r>
              <a:rPr lang="sl-SI"/>
              <a:t>d</a:t>
            </a:r>
            <a:r>
              <a:rPr lang="en-US"/>
              <a:t>zepi, </a:t>
            </a:r>
            <a:endParaRPr lang="sl-SI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/>
              <a:t>Lertchai Treetawatchaiwong, </a:t>
            </a:r>
            <a:endParaRPr lang="sl-SI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/>
              <a:t>Søren Gericke, </a:t>
            </a:r>
            <a:endParaRPr lang="sl-SI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/>
              <a:t>Bo Bech, </a:t>
            </a:r>
            <a:endParaRPr lang="sl-SI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/>
              <a:t>Rasmus Kof</a:t>
            </a:r>
            <a:r>
              <a:rPr lang="sl-SI"/>
              <a:t>o</a:t>
            </a:r>
            <a:r>
              <a:rPr lang="en-US"/>
              <a:t>ed</a:t>
            </a:r>
            <a:r>
              <a:rPr lang="sl-SI"/>
              <a:t>, </a:t>
            </a:r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/>
              <a:t> Erwin Lauterbach </a:t>
            </a:r>
          </a:p>
        </p:txBody>
      </p:sp>
      <p:pic>
        <p:nvPicPr>
          <p:cNvPr id="78852" name="Picture 4" descr="entreph-Business-Life-Claus-Meyer-a2e2ab56-38e1-48a6-9056-71515df30039-0-450x521">
            <a:extLst>
              <a:ext uri="{FF2B5EF4-FFF2-40B4-BE49-F238E27FC236}">
                <a16:creationId xmlns:a16="http://schemas.microsoft.com/office/drawing/2014/main" id="{1420975D-48E1-46F2-8F92-7C0B61C6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0"/>
            <a:ext cx="17970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redzepi">
            <a:extLst>
              <a:ext uri="{FF2B5EF4-FFF2-40B4-BE49-F238E27FC236}">
                <a16:creationId xmlns:a16="http://schemas.microsoft.com/office/drawing/2014/main" id="{FAE4754C-5762-4C16-B0B0-945B82C0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16113"/>
            <a:ext cx="205105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Lertchai_Treetawatc_433773k">
            <a:extLst>
              <a:ext uri="{FF2B5EF4-FFF2-40B4-BE49-F238E27FC236}">
                <a16:creationId xmlns:a16="http://schemas.microsoft.com/office/drawing/2014/main" id="{FA6149BF-61B6-40F9-95F1-5A39F89F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789363"/>
            <a:ext cx="20875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5a8a6dcd4b354cc6be12ee2e59c3edc7_gericke2">
            <a:extLst>
              <a:ext uri="{FF2B5EF4-FFF2-40B4-BE49-F238E27FC236}">
                <a16:creationId xmlns:a16="http://schemas.microsoft.com/office/drawing/2014/main" id="{EDF3C726-B7A8-4AD9-8309-C7EF52D0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157788"/>
            <a:ext cx="21955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bo bech2">
            <a:extLst>
              <a:ext uri="{FF2B5EF4-FFF2-40B4-BE49-F238E27FC236}">
                <a16:creationId xmlns:a16="http://schemas.microsoft.com/office/drawing/2014/main" id="{00E13DE0-A542-4115-81B4-268C023F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 descr="2692089-rasmus-kofoed">
            <a:extLst>
              <a:ext uri="{FF2B5EF4-FFF2-40B4-BE49-F238E27FC236}">
                <a16:creationId xmlns:a16="http://schemas.microsoft.com/office/drawing/2014/main" id="{AB077676-5A6E-4B1D-994A-F3D228BAF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9850"/>
            <a:ext cx="27368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 descr="Erwin_Lauterbach">
            <a:extLst>
              <a:ext uri="{FF2B5EF4-FFF2-40B4-BE49-F238E27FC236}">
                <a16:creationId xmlns:a16="http://schemas.microsoft.com/office/drawing/2014/main" id="{6EEC33CB-3B37-4019-B6C1-6B908B33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2132013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Denmark_Flag">
            <a:extLst>
              <a:ext uri="{FF2B5EF4-FFF2-40B4-BE49-F238E27FC236}">
                <a16:creationId xmlns:a16="http://schemas.microsoft.com/office/drawing/2014/main" id="{137389F7-D3F7-403F-A30D-F2B89A78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242888"/>
            <a:ext cx="24479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70EB708-4EBA-4160-83FF-D3B64F735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Strawberry pizza 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243161C-EFBD-4CBE-8A1A-E71CF68CD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¶"/>
              <a:defRPr/>
            </a:pPr>
            <a:r>
              <a:rPr lang="sl-SI" sz="2800"/>
              <a:t>Ingrediens: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1 cup flour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1/2 cup sugar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1/2 cup butter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1  package cream cheese, softened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1/2 cup white sugar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2 1/2 cups strawberries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1/2 package strawberry Danish dessert mix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1 cup water</a:t>
            </a:r>
          </a:p>
        </p:txBody>
      </p:sp>
      <p:pic>
        <p:nvPicPr>
          <p:cNvPr id="10244" name="Picture 4" descr="Strawberry-Pizza">
            <a:extLst>
              <a:ext uri="{FF2B5EF4-FFF2-40B4-BE49-F238E27FC236}">
                <a16:creationId xmlns:a16="http://schemas.microsoft.com/office/drawing/2014/main" id="{24374B3F-377D-43DE-9864-0788B7EB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38893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trawberry-pizza-018">
            <a:extLst>
              <a:ext uri="{FF2B5EF4-FFF2-40B4-BE49-F238E27FC236}">
                <a16:creationId xmlns:a16="http://schemas.microsoft.com/office/drawing/2014/main" id="{2C407A6E-586A-49E4-9742-5D69D4F9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65400"/>
            <a:ext cx="3168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8198418-BCBC-4597-99C4-EF6D86FAD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Sources</a:t>
            </a:r>
            <a:endParaRPr 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A4C57F-D063-4734-9F72-76A0E4595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 sz="2800">
                <a:hlinkClick r:id="rId2"/>
              </a:rPr>
              <a:t>http://allrecipes.com/recipe/strawberry-pizza/detail.aspx</a:t>
            </a:r>
            <a:r>
              <a:rPr lang="en-US" sz="2800"/>
              <a:t> </a:t>
            </a:r>
            <a:endParaRPr lang="sl-SI" sz="2800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 sz="2800">
                <a:hlinkClick r:id="rId3"/>
              </a:rPr>
              <a:t>http://www.denmark.dk/en/menu/Lifestyle/Food+and+Drink/Danish-Food-Culture/</a:t>
            </a:r>
            <a:r>
              <a:rPr lang="en-US" sz="2800"/>
              <a:t> </a:t>
            </a:r>
            <a:endParaRPr lang="sl-SI" sz="2800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 sz="2800">
                <a:hlinkClick r:id="rId4"/>
              </a:rPr>
              <a:t>http://en.wikipedia.org/wiki/Danish_cuisine</a:t>
            </a:r>
            <a:r>
              <a:rPr lang="en-US" sz="2800"/>
              <a:t> </a:t>
            </a:r>
            <a:endParaRPr lang="sl-SI" sz="2800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 sz="2800">
                <a:hlinkClick r:id="rId5"/>
              </a:rPr>
              <a:t>http://www.copenhagenet.dk/cph-eating.htm</a:t>
            </a:r>
            <a:r>
              <a:rPr lang="en-US" sz="2800"/>
              <a:t> </a:t>
            </a:r>
            <a:endParaRPr lang="sl-SI" sz="2800"/>
          </a:p>
          <a:p>
            <a:pPr eaLnBrk="1" hangingPunct="1">
              <a:buFont typeface="Wingdings" panose="05000000000000000000" pitchFamily="2" charset="2"/>
              <a:buChar char="¶"/>
              <a:defRPr/>
            </a:pPr>
            <a:r>
              <a:rPr lang="en-US" sz="2800">
                <a:hlinkClick r:id="rId6"/>
              </a:rPr>
              <a:t>http://www.denmark-getaway.com/danish-food.html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0">
      <a:dk1>
        <a:srgbClr val="8C0000"/>
      </a:dk1>
      <a:lt1>
        <a:srgbClr val="FFFFFF"/>
      </a:lt1>
      <a:dk2>
        <a:srgbClr val="EE0000"/>
      </a:dk2>
      <a:lt2>
        <a:srgbClr val="FFFFCC"/>
      </a:lt2>
      <a:accent1>
        <a:srgbClr val="FF3300"/>
      </a:accent1>
      <a:accent2>
        <a:srgbClr val="BE7960"/>
      </a:accent2>
      <a:accent3>
        <a:srgbClr val="F5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10">
        <a:dk1>
          <a:srgbClr val="8C0000"/>
        </a:dk1>
        <a:lt1>
          <a:srgbClr val="FFFFFF"/>
        </a:lt1>
        <a:dk2>
          <a:srgbClr val="EE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F5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0</TotalTime>
  <Words>275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Tahoma</vt:lpstr>
      <vt:lpstr>Wingdings</vt:lpstr>
      <vt:lpstr>Slit</vt:lpstr>
      <vt:lpstr>DANISH CUISINE</vt:lpstr>
      <vt:lpstr>In past</vt:lpstr>
      <vt:lpstr>PowerPoint Presentation</vt:lpstr>
      <vt:lpstr>Typical breakfast</vt:lpstr>
      <vt:lpstr>Typical lunch</vt:lpstr>
      <vt:lpstr>Typical dinner</vt:lpstr>
      <vt:lpstr>Chefs form Denmark</vt:lpstr>
      <vt:lpstr>Strawberry pizza 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2019-05-30T09:19:07Z</dcterms:created>
  <dcterms:modified xsi:type="dcterms:W3CDTF">2019-05-30T09:19:07Z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