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9A749-64B2-4D88-8FB1-D1C346F52075}"/>
              </a:ext>
            </a:extLst>
          </p:cNvPr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AFFBD8-ABF2-41FA-A191-3AE54A93B588}"/>
              </a:ext>
            </a:extLst>
          </p:cNvPr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8E6BEEB-0566-43EF-BCE8-A3960358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824971-D252-4772-80DF-92BE48957F00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3FC38E-0318-4460-9A60-32ED2297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EA72F0-01F4-4EDF-99C2-8CD0FCFD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AA59CF-E082-4979-960F-6728534147F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7683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D3F8B-0E5C-44DB-8375-9445F370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B51F9-F3C0-4C7D-A4EA-789AD3DEE52E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28870-2ECB-4C1F-9D39-D942CA2B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A3228-6A48-44ED-A1BD-182C0D36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4888F-79E6-4F25-A7C3-1223521A4D5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1791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1E102-9ED9-44BD-A631-5A353E7C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CA1A2-211D-458F-B4F5-40F855BF9613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6499F-05BD-42C8-916F-EB0BF2FA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2BE67-A7B4-481D-9693-8CF0F59A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1B015-8F99-4062-90A5-37CD70EAC9E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0665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21899-8D4C-4DAF-AA09-BB669552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7DB59-8815-4F62-A90E-698592761E93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177D1-9A4F-49F3-80F0-91FEC879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12D07-90AE-4DF2-967F-8F697F4A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65757-0DEE-41F7-B77A-26ABD8921D0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6441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65035D-61A2-402D-B4BB-97F9930B4829}"/>
              </a:ext>
            </a:extLst>
          </p:cNvPr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AEA6E4-ADBE-43A0-A715-8C82A9B32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6F33-BF6F-40F1-9B5F-8F151FAB69DF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97775A-69A3-49FF-8165-0ED617FDF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7B0A97-EDC3-4BA2-9831-A6574F62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75F7E-5CFC-48EA-97F5-5739002A280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4914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DD0DD6-90EE-4793-ACB1-AEAC4051B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6D48-132B-4700-8FAF-425BB2E4A9DB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5E6334-329E-4AFD-8ACF-1CFF81103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A0B503-A631-4097-8697-122BBF1A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8DACB-72E3-4725-984C-BDC2E88C72B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8347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DD44B3-312C-4BD0-803E-2F38C548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189B0-49A5-43D2-91C3-27FD080E0327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9E797A-A660-4BE3-B4CA-72307348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06457DD-9FEA-44E1-9C4F-2554B263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B8153-8CEA-4183-80A4-DFA6D16C022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0581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46B638-D718-4F1A-89CE-FFA05AB5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5B9A-FC5C-4F51-ACA8-F994EB01B6E8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B80EE9-0366-4233-A71B-F1C35F7C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918358-0155-4660-B637-46EEB3C2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C891B-95D9-4F79-AD5B-6F73DDCC3EF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7257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F4CB4D-B713-4382-9DA6-621480A5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B046-B0CC-4239-A8DD-6C858FEF1D41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34BFED0-0070-4A28-8490-98A8D58FE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41FD02-8FDB-4B21-8C60-398944A9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BE73E-0287-4A47-9397-D20D56B604F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9770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7DA3B7-B237-422F-BE30-BF29D77D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DDBB-1E3A-43D6-8918-5996FB5EE711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B98AC6-80EA-4C6E-9A15-9EDBA644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2AD130-10C8-4C14-8069-BFB5A99C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E5FBC-97F0-490B-A5DC-CB53B50650B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7861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dirty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917622-19B0-4C1F-A111-83B0B1F98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809F0-6977-435B-AC4C-BA5882EA3236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108F0B-1DEF-47E8-A2B6-42406C1D4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B24346-5AA7-4CE8-AFD9-883A5D43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A78EA-4BF3-460B-B691-906CDF23DAE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7459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1BAB34-B5D6-4600-A82C-3A027244A304}"/>
              </a:ext>
            </a:extLst>
          </p:cNvPr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F1DBA6B-1222-464C-9B85-7FB16D0A9E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6FF262E-690D-48DA-8B79-5429666C67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1F16-8221-4430-8FD3-4641AB89C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BD7769-4022-4911-8533-D87C77B8179A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14CD6-5191-444F-9244-D242ACAE8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743C1-A409-408B-A3CA-CD8495BAC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38AC6F2-FA20-4DAE-8947-49FF9AEB4BFB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228600" indent="-18256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74AF50-7ADA-4720-8B3A-8493D30A9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063" y="1625600"/>
            <a:ext cx="9967912" cy="15986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Snap ITC" panose="04040A07060A02020202" pitchFamily="82" charset="0"/>
              </a:rPr>
              <a:t>DEFORESTATION</a:t>
            </a:r>
          </a:p>
        </p:txBody>
      </p:sp>
      <p:sp>
        <p:nvSpPr>
          <p:cNvPr id="4099" name="Podnaslov 2">
            <a:extLst>
              <a:ext uri="{FF2B5EF4-FFF2-40B4-BE49-F238E27FC236}">
                <a16:creationId xmlns:a16="http://schemas.microsoft.com/office/drawing/2014/main" id="{52801C92-6DFE-467B-B106-7BFFEFE59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738" y="4010025"/>
            <a:ext cx="8767762" cy="1387475"/>
          </a:xfrm>
        </p:spPr>
        <p:txBody>
          <a:bodyPr/>
          <a:lstStyle/>
          <a:p>
            <a:r>
              <a:rPr lang="sl-SI" altLang="sl-SI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240F352C-1451-44C5-8AAB-65FFA7F1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23900"/>
            <a:ext cx="9875838" cy="1409700"/>
          </a:xfrm>
        </p:spPr>
        <p:txBody>
          <a:bodyPr/>
          <a:lstStyle/>
          <a:p>
            <a:r>
              <a:rPr lang="en-US" altLang="sl-SI"/>
              <a:t>What is deforestation?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31AB481-ED89-4D08-81FE-0E06C266D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263" y="1938338"/>
            <a:ext cx="6478587" cy="3981450"/>
          </a:xfrm>
        </p:spPr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sl-SI" sz="3400" dirty="0"/>
              <a:t>Process </a:t>
            </a:r>
            <a:r>
              <a:rPr lang="en-US" sz="3400" dirty="0"/>
              <a:t>where</a:t>
            </a:r>
            <a:r>
              <a:rPr lang="sl-SI" sz="3400" dirty="0"/>
              <a:t> </a:t>
            </a:r>
            <a:r>
              <a:rPr lang="en-US" sz="3400" dirty="0"/>
              <a:t>by natural burning,</a:t>
            </a:r>
            <a:br>
              <a:rPr lang="sl-SI" sz="3400" dirty="0"/>
            </a:br>
            <a:r>
              <a:rPr lang="en-US" sz="3400" dirty="0"/>
              <a:t>either to use</a:t>
            </a:r>
            <a:r>
              <a:rPr lang="sl-SI" sz="3400" dirty="0"/>
              <a:t> </a:t>
            </a:r>
            <a:r>
              <a:rPr lang="en-US" sz="3400" dirty="0"/>
              <a:t>the growing woods or</a:t>
            </a:r>
            <a:br>
              <a:rPr lang="sl-SI" sz="3400" dirty="0"/>
            </a:br>
            <a:r>
              <a:rPr lang="en-US" sz="3400" dirty="0"/>
              <a:t>to replace</a:t>
            </a:r>
            <a:r>
              <a:rPr lang="sl-SI" sz="3400" dirty="0"/>
              <a:t> </a:t>
            </a:r>
            <a:r>
              <a:rPr lang="en-US" sz="3400" dirty="0"/>
              <a:t>for alternative uses.</a:t>
            </a:r>
            <a:endParaRPr lang="sl-SI" sz="3400" dirty="0"/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sl-SI" sz="2800" dirty="0"/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sl-SI" sz="2800" dirty="0"/>
          </a:p>
          <a:p>
            <a:pPr indent="-182880" fontAlgn="auto">
              <a:spcAft>
                <a:spcPts val="0"/>
              </a:spcAft>
              <a:defRPr/>
            </a:pPr>
            <a:r>
              <a:rPr lang="sl-SI" sz="2800" i="1" dirty="0" err="1"/>
              <a:t>Either</a:t>
            </a:r>
            <a:r>
              <a:rPr lang="sl-SI" sz="2800" i="1" dirty="0"/>
              <a:t>- bodisi</a:t>
            </a:r>
          </a:p>
          <a:p>
            <a:pPr indent="-182880" fontAlgn="auto">
              <a:spcAft>
                <a:spcPts val="0"/>
              </a:spcAft>
              <a:defRPr/>
            </a:pPr>
            <a:endParaRPr lang="sl-SI" sz="2800" dirty="0"/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sl-SI" sz="4600" dirty="0"/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sl-SI" sz="3400" dirty="0"/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sl-SI" sz="3400" i="1" dirty="0"/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sl-SI" sz="3400" i="1" dirty="0"/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sl-SI" sz="3400" i="1" dirty="0"/>
          </a:p>
          <a:p>
            <a:pPr indent="-182880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124" name="Slika 3">
            <a:extLst>
              <a:ext uri="{FF2B5EF4-FFF2-40B4-BE49-F238E27FC236}">
                <a16:creationId xmlns:a16="http://schemas.microsoft.com/office/drawing/2014/main" id="{DC1DE6DC-E288-4C4E-91D1-4E794B51F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1690688"/>
            <a:ext cx="359886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C4E56E63-F615-4EDD-AFBC-F5E61E03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What is the extent of deforestation?</a:t>
            </a:r>
          </a:p>
        </p:txBody>
      </p:sp>
      <p:sp>
        <p:nvSpPr>
          <p:cNvPr id="6147" name="Označba mesta vsebine 2">
            <a:extLst>
              <a:ext uri="{FF2B5EF4-FFF2-40B4-BE49-F238E27FC236}">
                <a16:creationId xmlns:a16="http://schemas.microsoft.com/office/drawing/2014/main" id="{ADF7E13A-DE9D-4202-8542-4D28912FB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 sz="3300"/>
              <a:t>12-15 million hectares of forest</a:t>
            </a:r>
            <a:r>
              <a:rPr lang="sl-SI" altLang="sl-SI" sz="3300"/>
              <a:t> </a:t>
            </a:r>
            <a:r>
              <a:rPr lang="en-US" altLang="sl-SI" sz="3300"/>
              <a:t>are lost each year.</a:t>
            </a:r>
          </a:p>
          <a:p>
            <a:r>
              <a:rPr lang="en-US" altLang="sl-SI" sz="3300"/>
              <a:t>36 footba</a:t>
            </a:r>
            <a:r>
              <a:rPr lang="sl-SI" altLang="sl-SI" sz="3300"/>
              <a:t>l</a:t>
            </a:r>
            <a:r>
              <a:rPr lang="en-US" altLang="sl-SI" sz="3300"/>
              <a:t>l fields per minute</a:t>
            </a:r>
            <a:r>
              <a:rPr lang="sl-SI" altLang="sl-SI" sz="3300"/>
              <a:t>.</a:t>
            </a:r>
            <a:endParaRPr lang="en-US" altLang="sl-SI" sz="3300"/>
          </a:p>
          <a:p>
            <a:r>
              <a:rPr lang="en-US" altLang="sl-SI" sz="3300"/>
              <a:t>2,000 trees per minute are</a:t>
            </a:r>
            <a:r>
              <a:rPr lang="sl-SI" altLang="sl-SI" sz="3300"/>
              <a:t> </a:t>
            </a:r>
            <a:r>
              <a:rPr lang="en-US" altLang="sl-SI" sz="3300"/>
              <a:t>cut down in the rainforests.</a:t>
            </a:r>
          </a:p>
          <a:p>
            <a:r>
              <a:rPr lang="en-US" altLang="sl-SI" sz="3300"/>
              <a:t>This is worrying and very serious.</a:t>
            </a:r>
          </a:p>
          <a:p>
            <a:endParaRPr lang="en-US" alt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DB9C08F4-FD55-473B-8CB7-1174CCED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How to stop deforestation?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B50AC5-9660-41B0-8331-46CF700FB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057400"/>
            <a:ext cx="8039100" cy="4038600"/>
          </a:xfrm>
        </p:spPr>
        <p:txBody>
          <a:bodyPr rtlCol="0">
            <a:normAutofit/>
          </a:bodyPr>
          <a:lstStyle/>
          <a:p>
            <a:pPr indent="-182880" fontAlgn="auto">
              <a:spcAft>
                <a:spcPts val="0"/>
              </a:spcAft>
              <a:defRPr/>
            </a:pPr>
            <a:r>
              <a:rPr lang="sl-SI" sz="2400" dirty="0"/>
              <a:t>? </a:t>
            </a:r>
            <a:r>
              <a:rPr lang="en-US" sz="2400" dirty="0"/>
              <a:t>recycle a ton of paper can help save 17 trees </a:t>
            </a:r>
            <a:r>
              <a:rPr lang="sl-SI" sz="2400" dirty="0"/>
              <a:t>.</a:t>
            </a:r>
            <a:endParaRPr lang="en-US" sz="2400" dirty="0"/>
          </a:p>
          <a:p>
            <a:pPr indent="-182880" fontAlgn="auto">
              <a:spcAft>
                <a:spcPts val="0"/>
              </a:spcAft>
              <a:defRPr/>
            </a:pPr>
            <a:r>
              <a:rPr lang="en-US" sz="2400" dirty="0"/>
              <a:t>buy products that are made from</a:t>
            </a:r>
            <a:r>
              <a:rPr lang="sl-SI" sz="2400" dirty="0"/>
              <a:t> </a:t>
            </a:r>
            <a:r>
              <a:rPr lang="en-US" sz="2400" dirty="0"/>
              <a:t>recycled materials like:</a:t>
            </a: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sl-SI" sz="2400" dirty="0"/>
              <a:t>	-</a:t>
            </a:r>
            <a:r>
              <a:rPr lang="en-US" sz="2400" dirty="0"/>
              <a:t>paper,</a:t>
            </a:r>
            <a:r>
              <a:rPr lang="sl-SI" sz="2400" dirty="0"/>
              <a:t> </a:t>
            </a:r>
            <a:r>
              <a:rPr lang="en-US" sz="2400" dirty="0"/>
              <a:t>tissues, cups</a:t>
            </a: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sl-SI" sz="2400" dirty="0"/>
              <a:t>	</a:t>
            </a:r>
            <a:r>
              <a:rPr lang="en-US" sz="2400" dirty="0"/>
              <a:t>-reuse  paper bags</a:t>
            </a: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sl-SI" sz="2400" dirty="0"/>
              <a:t>	</a:t>
            </a:r>
            <a:r>
              <a:rPr lang="en-US" sz="2400" dirty="0"/>
              <a:t>-think before printing</a:t>
            </a: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sl-SI" sz="2400" dirty="0"/>
              <a:t>	</a:t>
            </a:r>
            <a:r>
              <a:rPr lang="en-US" sz="2400" dirty="0"/>
              <a:t>-plant trees</a:t>
            </a:r>
          </a:p>
          <a:p>
            <a:pPr indent="-182880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172" name="Slika 3">
            <a:extLst>
              <a:ext uri="{FF2B5EF4-FFF2-40B4-BE49-F238E27FC236}">
                <a16:creationId xmlns:a16="http://schemas.microsoft.com/office/drawing/2014/main" id="{70B98869-2848-46C7-BBFB-918550E8F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0" y="1163638"/>
            <a:ext cx="332422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Slika 4">
            <a:extLst>
              <a:ext uri="{FF2B5EF4-FFF2-40B4-BE49-F238E27FC236}">
                <a16:creationId xmlns:a16="http://schemas.microsoft.com/office/drawing/2014/main" id="{E1591A05-DC59-4831-B1C6-A4A832F7B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3651250"/>
            <a:ext cx="3998912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lika 4">
            <a:extLst>
              <a:ext uri="{FF2B5EF4-FFF2-40B4-BE49-F238E27FC236}">
                <a16:creationId xmlns:a16="http://schemas.microsoft.com/office/drawing/2014/main" id="{284AF8F6-F61D-4901-9FDC-B6FB96926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119188"/>
            <a:ext cx="692785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62C9D729-8BFE-4726-A300-15477285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What are the effects of deforestation?</a:t>
            </a:r>
          </a:p>
        </p:txBody>
      </p:sp>
      <p:sp>
        <p:nvSpPr>
          <p:cNvPr id="9219" name="Označba mesta vsebine 2">
            <a:extLst>
              <a:ext uri="{FF2B5EF4-FFF2-40B4-BE49-F238E27FC236}">
                <a16:creationId xmlns:a16="http://schemas.microsoft.com/office/drawing/2014/main" id="{F417AF59-6E7F-4B17-A49F-6121D1059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 sz="3600"/>
              <a:t>Soil erosion destruction</a:t>
            </a:r>
            <a:endParaRPr lang="sl-SI" altLang="sl-SI" sz="3600"/>
          </a:p>
          <a:p>
            <a:r>
              <a:rPr lang="en-US" altLang="sl-SI" sz="3600"/>
              <a:t>Water Cycle</a:t>
            </a:r>
            <a:endParaRPr lang="sl-SI" altLang="sl-SI" sz="3600"/>
          </a:p>
          <a:p>
            <a:r>
              <a:rPr lang="en-US" altLang="sl-SI" sz="3600"/>
              <a:t>Loss of Biodiversity</a:t>
            </a:r>
            <a:endParaRPr lang="sl-SI" altLang="sl-SI" sz="3600"/>
          </a:p>
          <a:p>
            <a:r>
              <a:rPr lang="en-US" altLang="sl-SI" sz="3600"/>
              <a:t>Climate Change</a:t>
            </a:r>
            <a:r>
              <a:rPr lang="sl-SI" altLang="sl-SI" sz="3600"/>
              <a:t>s</a:t>
            </a:r>
          </a:p>
          <a:p>
            <a:endParaRPr lang="en-US" altLang="sl-SI"/>
          </a:p>
        </p:txBody>
      </p:sp>
      <p:pic>
        <p:nvPicPr>
          <p:cNvPr id="9220" name="Slika 3">
            <a:extLst>
              <a:ext uri="{FF2B5EF4-FFF2-40B4-BE49-F238E27FC236}">
                <a16:creationId xmlns:a16="http://schemas.microsoft.com/office/drawing/2014/main" id="{E492C9E2-B00E-45EC-8A3D-19A5604A1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2984500"/>
            <a:ext cx="52101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157EA250-A720-4DCD-8FAB-1861E3A4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Why do humans clear forest lands?</a:t>
            </a:r>
            <a:br>
              <a:rPr lang="en-US" altLang="sl-SI"/>
            </a:br>
            <a:endParaRPr lang="en-US" alt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9F5D1C-7367-428E-810B-DFD6C2138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52575"/>
            <a:ext cx="9872663" cy="4543425"/>
          </a:xfrm>
        </p:spPr>
        <p:txBody>
          <a:bodyPr rtlCol="0">
            <a:normAutofit fontScale="92500"/>
          </a:bodyPr>
          <a:lstStyle/>
          <a:p>
            <a:pPr indent="-182880" fontAlgn="auto">
              <a:spcAft>
                <a:spcPts val="0"/>
              </a:spcAft>
              <a:defRPr/>
            </a:pPr>
            <a:r>
              <a:rPr lang="en-US" sz="3000" dirty="0"/>
              <a:t>Trees are cut down (deforestation) for many reasons including</a:t>
            </a:r>
            <a:r>
              <a:rPr lang="sl-SI" sz="3000" dirty="0"/>
              <a:t>:</a:t>
            </a:r>
            <a:endParaRPr lang="en-US" sz="3000" dirty="0"/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sl-SI" sz="3000" dirty="0"/>
              <a:t>-t</a:t>
            </a:r>
            <a:r>
              <a:rPr lang="en-US" sz="3000" dirty="0"/>
              <a:t>o be used,</a:t>
            </a:r>
            <a:r>
              <a:rPr lang="sl-SI" sz="3000" dirty="0"/>
              <a:t> </a:t>
            </a:r>
            <a:r>
              <a:rPr lang="en-US" sz="3000" dirty="0"/>
              <a:t>sold or exported</a:t>
            </a:r>
            <a:endParaRPr lang="sl-SI" sz="3000" dirty="0"/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sl-SI" sz="3000" dirty="0"/>
              <a:t>-t</a:t>
            </a:r>
            <a:r>
              <a:rPr lang="en-US" sz="3000" dirty="0"/>
              <a:t>o be used for farming purposes (farming activities)</a:t>
            </a:r>
          </a:p>
          <a:p>
            <a:pPr marL="45720" indent="0" fontAlgn="auto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sl-SI" sz="3000" dirty="0"/>
              <a:t>-</a:t>
            </a:r>
            <a:r>
              <a:rPr lang="en-US" sz="3000" dirty="0"/>
              <a:t>urbanization (these include making space for shelter, industries and roads)</a:t>
            </a:r>
          </a:p>
          <a:p>
            <a:pPr indent="-182880" fontAlgn="auto">
              <a:spcAft>
                <a:spcPts val="0"/>
              </a:spcAft>
              <a:defRPr/>
            </a:pPr>
            <a:endParaRPr lang="sl-SI" dirty="0"/>
          </a:p>
          <a:p>
            <a:pPr indent="-182880" fontAlgn="auto">
              <a:spcAft>
                <a:spcPts val="0"/>
              </a:spcAft>
              <a:defRPr/>
            </a:pPr>
            <a:endParaRPr lang="sl-SI" dirty="0"/>
          </a:p>
          <a:p>
            <a:pPr indent="-182880" fontAlgn="auto">
              <a:spcAft>
                <a:spcPts val="0"/>
              </a:spcAft>
              <a:defRPr/>
            </a:pPr>
            <a:r>
              <a:rPr lang="en-US" i="1" dirty="0"/>
              <a:t>Shelter</a:t>
            </a:r>
            <a:r>
              <a:rPr lang="sl-SI" i="1" dirty="0"/>
              <a:t>-zavetišče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sl-SI" i="1" dirty="0"/>
              <a:t>Purposes-namene</a:t>
            </a:r>
          </a:p>
          <a:p>
            <a:pPr indent="-182880" fontAlgn="auto">
              <a:spcAft>
                <a:spcPts val="0"/>
              </a:spcAft>
              <a:defRPr/>
            </a:pPr>
            <a:endParaRPr lang="en-US" i="1" dirty="0"/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FE46FBE1-96B1-4ECE-9312-317672ABF4A4}"/>
              </a:ext>
            </a:extLst>
          </p:cNvPr>
          <p:cNvCxnSpPr/>
          <p:nvPr/>
        </p:nvCxnSpPr>
        <p:spPr>
          <a:xfrm>
            <a:off x="1168400" y="4800600"/>
            <a:ext cx="999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3">
            <a:extLst>
              <a:ext uri="{FF2B5EF4-FFF2-40B4-BE49-F238E27FC236}">
                <a16:creationId xmlns:a16="http://schemas.microsoft.com/office/drawing/2014/main" id="{33F7DAEA-A85B-403F-9FB8-5226C6BC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929438" cy="3132138"/>
          </a:xfrm>
        </p:spPr>
        <p:txBody>
          <a:bodyPr/>
          <a:lstStyle/>
          <a:p>
            <a:r>
              <a:rPr lang="sl-SI" altLang="sl-SI" sz="8000"/>
              <a:t>Thank‘s for your attention!</a:t>
            </a:r>
            <a:endParaRPr lang="en-US" altLang="sl-SI" sz="8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novno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TC103457444[[fn=Osnova]]</Template>
  <TotalTime>0</TotalTime>
  <Words>164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Corbel</vt:lpstr>
      <vt:lpstr>Snap ITC</vt:lpstr>
      <vt:lpstr>Osnovno</vt:lpstr>
      <vt:lpstr>DEFORESTATION</vt:lpstr>
      <vt:lpstr>What is deforestation?</vt:lpstr>
      <vt:lpstr>What is the extent of deforestation?</vt:lpstr>
      <vt:lpstr>How to stop deforestation?</vt:lpstr>
      <vt:lpstr>PowerPoint Presentation</vt:lpstr>
      <vt:lpstr>What are the effects of deforestation?</vt:lpstr>
      <vt:lpstr>Why do humans clear forest lands? </vt:lpstr>
      <vt:lpstr>Thank‘s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2019-05-30T09:19:09Z</dcterms:created>
  <dcterms:modified xsi:type="dcterms:W3CDTF">2019-05-30T09:19:09Z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