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67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9C77B01-B8EE-46F6-8041-0F97FFBB538C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AFF79DC5-19B1-45E2-A80B-02AF4A90064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62FA7EF-4D37-4732-9128-7900B371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C387FAF-6985-4664-9F88-89284DB2B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AFB9C82-C234-47DD-9F4E-B63F9CF0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6BF14A-9B85-4449-990D-22D534625E0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5EA315FD-1ADB-4EA6-BE0E-2539CF54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50ECAD-B966-4E02-B60D-81E205220CBE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4E9CC400-250C-44D9-ABEE-A2697E92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4B3FB4EE-5D5F-46A7-ACBC-014986B5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097E3D-C7A7-44DD-8610-467BDD6CAD4C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4260173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C8BF9AB-AA84-42BC-B955-0285D73A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21CF-A6DB-44F7-BDBE-EF88AC06642C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A2BC5FD-46CB-4599-806E-3EEF8F29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D9B472C-8BEB-4FCD-BAAE-E8887BD4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6B06-2F58-4F2B-9809-7269C00D3567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863503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29741E4-FB36-4687-B51C-3E8FDCF8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3195-238B-4DFF-9B57-0BC9D61AE610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1408A87-3337-4E95-AF6F-DD19B729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49498AD-C84B-4AB9-8DBA-6C1ACD58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783FA-B912-406E-BD9F-8FB57B117219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1448443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4052602-FF1E-4FE4-8FBF-74F5B26D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53F8-360D-422F-9680-90FBAB8D9955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E9E8A85-9C77-4092-AC16-B82FED30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6AB9800-848B-4BBE-A326-841372ED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03DD6-1295-4066-90EF-965830E50D66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8836194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2013CB5-1AD0-432F-A0EA-0B4A7ECB7AD3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294336C4-C088-41DD-B2C2-67D980BCA568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76DCA08-23EA-4D78-B4EF-010D2A36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ADFAF-E540-4D79-9584-F89E681782B9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413C35-DD53-40D3-A684-058995FE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DBE68A-E149-44FF-9F7F-A17A26B2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73A3C-C8E3-4DAC-8E4A-33D9202EB446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355602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0D1C3-031B-46E9-80F7-D07F2D14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A1AE6-67DF-4361-9B67-F0312F0472AF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F014D-5D48-4BCA-B422-96FC9F1D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1D382-78BB-4B34-AE5C-600FCC31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68A7-B859-4E37-B2FF-047AD00DB064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12612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6AA20-3C05-40E9-AB43-2CB26FA2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65AEA-D006-4322-97D7-0232A198F2AD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50644-2D20-452C-A0A6-55E09F76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1E3FA-C22E-4505-9D4A-D46B4530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2ED06-C3CF-48A4-AEDA-BFFDED4066FB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306460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89F19-C292-4D96-A5F3-0FFFEC58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361CE-7E50-4053-B4FA-2A33A6E83B5E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868C2-4634-4CCE-B5C3-0FF43319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08242-63EC-4996-859B-D3FD0BF5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E9C45-FD90-49A9-97F4-936F54EB4007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3623522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79416E8-FF21-4CB9-BE0E-F82948DA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1F24-1A1A-402B-9397-D513F3EB2B9D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DA2DDD2-A94B-4D50-9DE9-2CEA5373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2CE634D-C885-466E-B395-D4F439A7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072EA-2603-42BB-B600-81F072462423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2973411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CFA0-3196-4A4C-B021-AC6D260C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315430-590F-4A39-BDAB-4A83445ADAD3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464F8-D404-4BA7-ACE1-51C162CC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173E4-57DB-4965-82B0-30E6B5BD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DD261-D130-42AA-A002-A03EDEB7DC5A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70693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A19426EF-9EDF-44F7-9DE0-6F257881551C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32251DFB-5C6C-4B5F-8739-448FB13EC887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6412410-E3EC-40C7-9756-E80D647B1922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208D9B-BB8A-4019-A786-C118E400F4C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4B0201C9-066E-4594-82EC-037FA03FCA2B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3835C2D9-B2BA-4D72-9058-A6A08B0BC420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F6AB012C-9C8C-473F-95F4-6D20E836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4F79C6-868F-48D5-A03B-03DE3BE56982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FDCA831-E43E-44B6-A4F3-163EBEF2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CAF73AB-D985-4DDC-81BC-6CDF84D1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6CAF-BE36-4F76-9B97-5F88D021B7C4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70610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EAB8920E-9AA2-4378-B96C-2FD0777D049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557B9F2-D373-46C8-9276-65F4DFED9590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EB107FA-3E86-4440-840F-9FD7A0D086B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5AD689-F6A5-4FC3-B24D-9A83E273C93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7580F5F-6BEC-4C60-95F7-0BBE2D37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B8B7E3E1-3079-4A82-BDBC-5552D9CC69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717774-3056-4D35-9D29-AFBC7758F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34760B2-E166-4676-997D-2D8BD66AD379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D7A16F6-1146-41E8-A2E6-583461E82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1BFEC3D-9AE3-4685-B2E5-F30598383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4E94E2D-3483-4A3F-9F0E-F0AFB9EC30F8}" type="slidenum">
              <a:rPr lang="nl-BE" altLang="sl-SI"/>
              <a:pPr/>
              <a:t>‹#›</a:t>
            </a:fld>
            <a:endParaRPr lang="nl-B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7" r:id="rId2"/>
    <p:sldLayoutId id="2147483822" r:id="rId3"/>
    <p:sldLayoutId id="2147483823" r:id="rId4"/>
    <p:sldLayoutId id="2147483824" r:id="rId5"/>
    <p:sldLayoutId id="2147483825" r:id="rId6"/>
    <p:sldLayoutId id="2147483818" r:id="rId7"/>
    <p:sldLayoutId id="2147483826" r:id="rId8"/>
    <p:sldLayoutId id="2147483827" r:id="rId9"/>
    <p:sldLayoutId id="2147483819" r:id="rId10"/>
    <p:sldLayoutId id="214748382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i.org.uk/education/teaching/disability/thinking/" TargetMode="External"/><Relationship Id="rId2" Type="http://schemas.openxmlformats.org/officeDocument/2006/relationships/hyperlink" Target="http://en.wikipedia.org/wiki/Disabili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://2.bp.blogspot.com/-MX1nsBp3dHM/TemWpHe_bGI/AAAAAAAAAGc/6L2OqHJjOtY/s1600/wheelchair_exercise_big.jpg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ocialistparty.org.uk/pic/medium/6/626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4414-93ED-4AA7-BC63-44F56A35B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528392"/>
          </a:xfrm>
        </p:spPr>
        <p:txBody>
          <a:bodyPr/>
          <a:lstStyle/>
          <a:p>
            <a:pPr>
              <a:defRPr/>
            </a:pPr>
            <a:r>
              <a:rPr lang="sl-SI" sz="6600" dirty="0"/>
              <a:t>DISABLED PEOPLE AND SOCIETY</a:t>
            </a:r>
            <a:br>
              <a:rPr lang="sl-SI" sz="6600" dirty="0"/>
            </a:br>
            <a:r>
              <a:rPr lang="sl-SI" sz="4000" dirty="0">
                <a:solidFill>
                  <a:schemeClr val="accent1"/>
                </a:solidFill>
              </a:rPr>
              <a:t>Disabled people – treated as less human?</a:t>
            </a:r>
            <a:endParaRPr lang="nl-BE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85F0409-523B-4FDE-8E45-45706C64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Statistični urad Republike Slovenije: </a:t>
            </a:r>
            <a:r>
              <a:rPr lang="sl-SI" altLang="sl-SI" sz="2400" i="1"/>
              <a:t>Invalidi, starejše in druge osebe s posebnimi potrebami v Sloveniji</a:t>
            </a:r>
          </a:p>
          <a:p>
            <a:pPr eaLnBrk="1" hangingPunct="1"/>
            <a:endParaRPr lang="sl-SI" altLang="sl-SI" sz="1600"/>
          </a:p>
          <a:p>
            <a:pPr eaLnBrk="1" hangingPunct="1"/>
            <a:r>
              <a:rPr lang="sl-SI" altLang="sl-SI" sz="2400"/>
              <a:t>Pauline RESTOUX: </a:t>
            </a:r>
            <a:r>
              <a:rPr lang="sl-SI" altLang="sl-SI" sz="2400" i="1"/>
              <a:t>Življenje z drugačnim otrokom</a:t>
            </a:r>
          </a:p>
          <a:p>
            <a:pPr eaLnBrk="1" hangingPunct="1"/>
            <a:endParaRPr lang="sl-SI" altLang="sl-SI" sz="1600"/>
          </a:p>
          <a:p>
            <a:pPr eaLnBrk="1" hangingPunct="1"/>
            <a:r>
              <a:rPr lang="sl-SI" altLang="sl-SI" sz="2400"/>
              <a:t>Andreja KRIVIC: </a:t>
            </a:r>
            <a:r>
              <a:rPr lang="sl-SI" altLang="sl-SI" sz="2400" i="1"/>
              <a:t>Čutim, vidim, zmorem ...</a:t>
            </a:r>
            <a:endParaRPr lang="sl-SI" altLang="sl-SI" sz="2400"/>
          </a:p>
          <a:p>
            <a:pPr eaLnBrk="1" hangingPunct="1"/>
            <a:endParaRPr lang="sl-SI" altLang="sl-SI" sz="1600" i="1"/>
          </a:p>
          <a:p>
            <a:pPr eaLnBrk="1" hangingPunct="1"/>
            <a:r>
              <a:rPr lang="sl-SI" altLang="sl-SI" sz="2400">
                <a:hlinkClick r:id="rId2"/>
              </a:rPr>
              <a:t>http://en.wikipedia.org/wiki/Disability</a:t>
            </a:r>
            <a:endParaRPr lang="sl-SI" altLang="sl-SI" sz="2400"/>
          </a:p>
          <a:p>
            <a:pPr eaLnBrk="1" hangingPunct="1"/>
            <a:endParaRPr lang="sl-SI" altLang="sl-SI" sz="1600"/>
          </a:p>
          <a:p>
            <a:pPr eaLnBrk="1" hangingPunct="1"/>
            <a:r>
              <a:rPr lang="sl-SI" altLang="sl-SI" sz="2400">
                <a:hlinkClick r:id="rId3"/>
              </a:rPr>
              <a:t>http://www.bfi.org.uk/education/teaching/disability/thinking/</a:t>
            </a:r>
            <a:endParaRPr lang="sl-SI" altLang="sl-SI" sz="2400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9631F50E-0AA4-4D03-95E9-202D512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Sources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316E915E-5C32-43A2-8B25-B1FC93867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668587"/>
          </a:xfrm>
        </p:spPr>
        <p:txBody>
          <a:bodyPr/>
          <a:lstStyle/>
          <a:p>
            <a:pPr eaLnBrk="1" hangingPunct="1"/>
            <a:r>
              <a:rPr lang="sl-SI" altLang="sl-SI" sz="2800" b="1"/>
              <a:t>People with long-term physical, </a:t>
            </a:r>
            <a:r>
              <a:rPr lang="nl-BE" altLang="sl-SI" sz="2800" b="1"/>
              <a:t>cognitive, mental, sensory, emotional or developmental impairments, which in interaction with various barriers may hinder their full and effective participation in society</a:t>
            </a:r>
            <a:endParaRPr lang="sl-SI" altLang="sl-S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65B01-0E9A-492E-80A0-C2AFD946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Disabled people</a:t>
            </a:r>
            <a:endParaRPr lang="nl-BE" dirty="0"/>
          </a:p>
        </p:txBody>
      </p:sp>
      <p:pic>
        <p:nvPicPr>
          <p:cNvPr id="28676" name="Picture 4" descr="http://files.coloribus.com/files/adsarchive/part_719/7197855/file/donation-appeal-blind-people-small-98154.jpg">
            <a:extLst>
              <a:ext uri="{FF2B5EF4-FFF2-40B4-BE49-F238E27FC236}">
                <a16:creationId xmlns:a16="http://schemas.microsoft.com/office/drawing/2014/main" id="{810283FF-7229-420A-A9B0-8DDF5228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61928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www.vtnetwork.org/advocate-accessibility/files/two-women-signing-248x165.jpg">
            <a:extLst>
              <a:ext uri="{FF2B5EF4-FFF2-40B4-BE49-F238E27FC236}">
                <a16:creationId xmlns:a16="http://schemas.microsoft.com/office/drawing/2014/main" id="{B168DD3F-5268-4446-98A6-945F16C7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6049963" cy="402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2.bp.blogspot.com/-MX1nsBp3dHM/TemWpHe_bGI/AAAAAAAAAGc/6L2OqHJjOtY/s1600/wheelchair_exercise_big.jpg">
            <a:hlinkClick r:id="rId4"/>
            <a:extLst>
              <a:ext uri="{FF2B5EF4-FFF2-40B4-BE49-F238E27FC236}">
                <a16:creationId xmlns:a16="http://schemas.microsoft.com/office/drawing/2014/main" id="{85B3465D-1F8F-4251-AA27-05D9E212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53641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http://topnews.ae/images/Cancer-Chemotherapy.jpg">
            <a:extLst>
              <a:ext uri="{FF2B5EF4-FFF2-40B4-BE49-F238E27FC236}">
                <a16:creationId xmlns:a16="http://schemas.microsoft.com/office/drawing/2014/main" id="{41DCDA6B-01D5-4140-8807-0B90F9A9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5757863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http://image.shutterstock.com/display_pic_with_logo/94683/94683,1250883593,4/stock-photo--down-syndrome-stock-photos-love-35674540.jpg">
            <a:extLst>
              <a:ext uri="{FF2B5EF4-FFF2-40B4-BE49-F238E27FC236}">
                <a16:creationId xmlns:a16="http://schemas.microsoft.com/office/drawing/2014/main" id="{6C6E11D2-E545-4075-B22D-268EE99C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"/>
          <a:stretch>
            <a:fillRect/>
          </a:stretch>
        </p:blipFill>
        <p:spPr bwMode="auto">
          <a:xfrm>
            <a:off x="2555875" y="1196975"/>
            <a:ext cx="4513263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http://bks0.books.google.com/books?id=pto8AAAACAAJ&amp;printsec=frontcover&amp;img=1&amp;zoom=1">
            <a:extLst>
              <a:ext uri="{FF2B5EF4-FFF2-40B4-BE49-F238E27FC236}">
                <a16:creationId xmlns:a16="http://schemas.microsoft.com/office/drawing/2014/main" id="{FB0EAD41-C9CA-43AF-95BF-CEE3797D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9"/>
          <a:stretch>
            <a:fillRect/>
          </a:stretch>
        </p:blipFill>
        <p:spPr bwMode="auto">
          <a:xfrm>
            <a:off x="1116013" y="549275"/>
            <a:ext cx="43942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http://schoolworkhelper.net/wp-content/uploads/2011/08/dyslexia.jpg">
            <a:extLst>
              <a:ext uri="{FF2B5EF4-FFF2-40B4-BE49-F238E27FC236}">
                <a16:creationId xmlns:a16="http://schemas.microsoft.com/office/drawing/2014/main" id="{C3B9C261-A0AA-4A78-877C-6BAAF82D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2513"/>
            <a:ext cx="467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http://www.wikinoticia.com/images/depsicologia/depsicologia.com.wp-content.uploads.hiperactividad_thumb.jpg">
            <a:extLst>
              <a:ext uri="{FF2B5EF4-FFF2-40B4-BE49-F238E27FC236}">
                <a16:creationId xmlns:a16="http://schemas.microsoft.com/office/drawing/2014/main" id="{45F4A1CA-7F05-495A-A89C-4401D747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54213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http://www.pomurec.com/data/galerija/861cd866e9b3e0d60da7448603a2d806b4977813/21319535817p-011555-00-20.jpg">
            <a:extLst>
              <a:ext uri="{FF2B5EF4-FFF2-40B4-BE49-F238E27FC236}">
                <a16:creationId xmlns:a16="http://schemas.microsoft.com/office/drawing/2014/main" id="{9F28B7B5-2D4B-4349-8CB9-7F977B93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598011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iresias.org/phoneability/bridging_the_gap/images/fig1.2.jpg">
            <a:extLst>
              <a:ext uri="{FF2B5EF4-FFF2-40B4-BE49-F238E27FC236}">
                <a16:creationId xmlns:a16="http://schemas.microsoft.com/office/drawing/2014/main" id="{AF26DD9E-45A6-4822-91CC-69DE603C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99573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1">
            <a:extLst>
              <a:ext uri="{FF2B5EF4-FFF2-40B4-BE49-F238E27FC236}">
                <a16:creationId xmlns:a16="http://schemas.microsoft.com/office/drawing/2014/main" id="{70FB6C82-2114-4519-B9A8-63407B560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European Union:</a:t>
            </a:r>
          </a:p>
          <a:p>
            <a:pPr lvl="1" eaLnBrk="1" hangingPunct="1"/>
            <a:r>
              <a:rPr lang="sl-SI" altLang="sl-SI" sz="2800"/>
              <a:t>Mor</a:t>
            </a:r>
            <a:r>
              <a:rPr lang="nl-BE" altLang="sl-SI" sz="2800"/>
              <a:t>e than 45 million citizens</a:t>
            </a:r>
            <a:r>
              <a:rPr lang="sl-SI" altLang="sl-SI" sz="2800"/>
              <a:t> (</a:t>
            </a:r>
            <a:r>
              <a:rPr lang="nl-BE" altLang="sl-SI" sz="2800"/>
              <a:t>16</a:t>
            </a:r>
            <a:r>
              <a:rPr lang="sl-SI" altLang="sl-SI" sz="2800"/>
              <a:t> - </a:t>
            </a:r>
            <a:r>
              <a:rPr lang="nl-BE" altLang="sl-SI" sz="2800"/>
              <a:t>64</a:t>
            </a:r>
            <a:r>
              <a:rPr lang="sl-SI" altLang="sl-SI" sz="2800"/>
              <a:t>)</a:t>
            </a:r>
          </a:p>
          <a:p>
            <a:pPr lvl="1" eaLnBrk="1" hangingPunct="1"/>
            <a:r>
              <a:rPr lang="sl-SI" altLang="sl-SI" sz="2800"/>
              <a:t>Every 6th person</a:t>
            </a:r>
          </a:p>
          <a:p>
            <a:pPr lvl="1"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World:</a:t>
            </a:r>
          </a:p>
          <a:p>
            <a:pPr lvl="1" eaLnBrk="1" hangingPunct="1"/>
            <a:r>
              <a:rPr lang="nl-BE" altLang="sl-SI" sz="2800"/>
              <a:t>600 million people</a:t>
            </a:r>
            <a:endParaRPr lang="sl-SI" altLang="sl-SI" sz="2800"/>
          </a:p>
          <a:p>
            <a:pPr lvl="1" eaLnBrk="1" hangingPunct="1"/>
            <a:r>
              <a:rPr lang="sl-SI" altLang="sl-SI" sz="2800"/>
              <a:t>10% of the world’s population</a:t>
            </a:r>
          </a:p>
          <a:p>
            <a:pPr lvl="1"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Slovenia:</a:t>
            </a:r>
          </a:p>
          <a:p>
            <a:pPr lvl="1" eaLnBrk="1" hangingPunct="1"/>
            <a:r>
              <a:rPr lang="sl-SI" altLang="sl-SI" sz="2800"/>
              <a:t>About 8% of Slovenians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39E620-372B-41A9-B413-AAD4A4E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Disabled people in numbers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809D6D55-9BD9-40D0-AC71-24851556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Stereotypes:</a:t>
            </a:r>
          </a:p>
          <a:p>
            <a:pPr lvl="1" eaLnBrk="1" hangingPunct="1"/>
            <a:r>
              <a:rPr lang="sl-SI" altLang="sl-SI" sz="2800"/>
              <a:t>“</a:t>
            </a:r>
            <a:r>
              <a:rPr lang="nl-BE" altLang="sl-SI" sz="2800"/>
              <a:t>ugly and mean</a:t>
            </a:r>
            <a:r>
              <a:rPr lang="sl-SI" altLang="sl-SI" sz="2800"/>
              <a:t>”</a:t>
            </a:r>
          </a:p>
          <a:p>
            <a:pPr lvl="1" eaLnBrk="1" hangingPunct="1"/>
            <a:r>
              <a:rPr lang="sl-SI" altLang="sl-SI" sz="2800"/>
              <a:t>“</a:t>
            </a:r>
            <a:r>
              <a:rPr lang="nl-BE" altLang="sl-SI" sz="2800"/>
              <a:t>everlasting children</a:t>
            </a:r>
            <a:r>
              <a:rPr lang="sl-SI" altLang="sl-SI" sz="2800"/>
              <a:t>, whose</a:t>
            </a:r>
            <a:r>
              <a:rPr lang="nl-BE" altLang="sl-SI" sz="2800"/>
              <a:t> parents are extremely brave</a:t>
            </a:r>
            <a:r>
              <a:rPr lang="sl-SI" altLang="sl-SI" sz="2800"/>
              <a:t>”</a:t>
            </a:r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D</a:t>
            </a:r>
            <a:r>
              <a:rPr lang="nl-BE" altLang="sl-SI" sz="2800"/>
              <a:t>iscomfort, embarrassment, pity, compassion, guilt</a:t>
            </a:r>
            <a:r>
              <a:rPr lang="sl-SI" altLang="sl-SI" sz="2800"/>
              <a:t>, </a:t>
            </a:r>
            <a:r>
              <a:rPr lang="nl-BE" altLang="sl-SI" sz="2800"/>
              <a:t>a wish of running away</a:t>
            </a:r>
            <a:endParaRPr lang="sl-SI" altLang="sl-SI" sz="2800"/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nl-BE" altLang="sl-SI" sz="2800"/>
              <a:t>Delphine Siegrist</a:t>
            </a:r>
            <a:r>
              <a:rPr lang="sl-SI" altLang="sl-SI" sz="2800"/>
              <a:t>: “Idiot and superwoman”</a:t>
            </a:r>
            <a:endParaRPr lang="nl-BE" altLang="sl-SI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67E8A4-7EF6-4CF3-B248-273A0FE4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Prejudice</a:t>
            </a:r>
            <a:endParaRPr lang="nl-BE" dirty="0"/>
          </a:p>
        </p:txBody>
      </p:sp>
      <p:pic>
        <p:nvPicPr>
          <p:cNvPr id="12292" name="Picture 6" descr="http://t0.gstatic.com/images?q=tbn:ANd9GcSagZ4FnN44mQGFSM39PbTPI6jyWZkUO-17lFjxnayT92jKqtpz8XGep-ko">
            <a:extLst>
              <a:ext uri="{FF2B5EF4-FFF2-40B4-BE49-F238E27FC236}">
                <a16:creationId xmlns:a16="http://schemas.microsoft.com/office/drawing/2014/main" id="{A4A6DF32-4DE7-4D36-AE04-A6B11E1B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2416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Hardest Hit Protest: Disabled people and their families protest in central London against government spending cuts, photo Paul Mattsson">
            <a:hlinkClick r:id="rId2" tooltip=" Hardest Hit Protest: Disabled people and their families protest in central London against government spending cuts, photo Paul Mattsson"/>
            <a:extLst>
              <a:ext uri="{FF2B5EF4-FFF2-40B4-BE49-F238E27FC236}">
                <a16:creationId xmlns:a16="http://schemas.microsoft.com/office/drawing/2014/main" id="{BB9B55D1-B201-4999-BD3B-2A2A2B8C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37415" r="39549" b="22130"/>
          <a:stretch>
            <a:fillRect/>
          </a:stretch>
        </p:blipFill>
        <p:spPr bwMode="auto">
          <a:xfrm>
            <a:off x="5651500" y="4989513"/>
            <a:ext cx="28082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AFAE0CC9-C71B-4E8D-99ED-E205648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Denying that </a:t>
            </a:r>
            <a:r>
              <a:rPr lang="nl-BE" altLang="sl-SI" sz="2800"/>
              <a:t>the disabled people are able to choose for themselves, are able to think for themselves</a:t>
            </a:r>
            <a:endParaRPr lang="sl-SI" altLang="sl-SI" sz="2800"/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Inappropriate reactions</a:t>
            </a:r>
          </a:p>
          <a:p>
            <a:pPr lvl="1" eaLnBrk="1" hangingPunct="1"/>
            <a:r>
              <a:rPr lang="sl-SI" altLang="sl-SI" sz="2800"/>
              <a:t>e.g. </a:t>
            </a:r>
            <a:r>
              <a:rPr lang="nl-BE" altLang="sl-SI" sz="2800"/>
              <a:t>refusing to look at a</a:t>
            </a:r>
            <a:r>
              <a:rPr lang="sl-SI" altLang="sl-SI" sz="2800"/>
              <a:t> </a:t>
            </a:r>
            <a:r>
              <a:rPr lang="nl-BE" altLang="sl-SI" sz="2800"/>
              <a:t>disabled person’s face, staring at a disabled person’s face, running away, mocking, pitying</a:t>
            </a:r>
            <a:r>
              <a:rPr lang="sl-SI" altLang="sl-SI" sz="2800"/>
              <a:t> ...</a:t>
            </a:r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“The parents are guilty”</a:t>
            </a:r>
            <a:endParaRPr lang="sl-SI" altLang="sl-SI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D65BAE-BC84-4C17-A54D-787298D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Prejudice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501EDAD3-F881-4BB6-81E9-399FFD3D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Almost 80% of all </a:t>
            </a:r>
            <a:r>
              <a:rPr lang="nl-BE" altLang="sl-SI" sz="2800"/>
              <a:t>disabled people are unemployed</a:t>
            </a:r>
            <a:endParaRPr lang="sl-SI" altLang="sl-SI" sz="2800"/>
          </a:p>
          <a:p>
            <a:pPr eaLnBrk="1" hangingPunct="1"/>
            <a:endParaRPr lang="sl-SI" altLang="sl-SI" sz="2400"/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C</a:t>
            </a:r>
            <a:r>
              <a:rPr lang="nl-BE" altLang="sl-SI" sz="2800"/>
              <a:t>ompanies for the disabled people</a:t>
            </a:r>
            <a:endParaRPr lang="sl-SI" altLang="sl-SI" sz="2800"/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In </a:t>
            </a:r>
            <a:r>
              <a:rPr lang="nl-BE" altLang="sl-SI" sz="2800"/>
              <a:t>Slovenia</a:t>
            </a:r>
            <a:r>
              <a:rPr lang="sl-SI" altLang="sl-SI" sz="2800"/>
              <a:t>: </a:t>
            </a:r>
            <a:r>
              <a:rPr lang="nl-BE" altLang="sl-SI" sz="2800"/>
              <a:t>about 170 such companies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BFE2B-F94D-49DA-9EC4-DF8F073B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Employment of disabled people</a:t>
            </a:r>
            <a:endParaRPr lang="nl-BE" dirty="0"/>
          </a:p>
        </p:txBody>
      </p:sp>
      <p:pic>
        <p:nvPicPr>
          <p:cNvPr id="14340" name="Picture 2" descr="http://beta1.finance-on.net/pics/cache_gr/graf_invalidi5_050.1079022678.gif">
            <a:extLst>
              <a:ext uri="{FF2B5EF4-FFF2-40B4-BE49-F238E27FC236}">
                <a16:creationId xmlns:a16="http://schemas.microsoft.com/office/drawing/2014/main" id="{C82BC0BC-D673-49E5-8141-9D450ED7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14863"/>
            <a:ext cx="26638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collections.europarchive.org/tna/20080205132101/http:/employers-forum.co.uk/sites/efd.org.uk/files/homepage/learning%20disabled%20small2.jpg">
            <a:extLst>
              <a:ext uri="{FF2B5EF4-FFF2-40B4-BE49-F238E27FC236}">
                <a16:creationId xmlns:a16="http://schemas.microsoft.com/office/drawing/2014/main" id="{64E6DC2B-DEA8-4265-903A-5166657E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81525"/>
            <a:ext cx="2262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www.yourlegalrights.co.uk/system/images/156/original/ylr-news-19359626.jpg?1252942220">
            <a:extLst>
              <a:ext uri="{FF2B5EF4-FFF2-40B4-BE49-F238E27FC236}">
                <a16:creationId xmlns:a16="http://schemas.microsoft.com/office/drawing/2014/main" id="{EAFE9B64-D989-400A-96C4-5BF51DD6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89138"/>
            <a:ext cx="2009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BFA893B-FA4C-43A2-BF6C-BF703A69ACC8}"/>
              </a:ext>
            </a:extLst>
          </p:cNvPr>
          <p:cNvCxnSpPr/>
          <p:nvPr/>
        </p:nvCxnSpPr>
        <p:spPr>
          <a:xfrm rot="16200000" flipH="1">
            <a:off x="2088357" y="2385218"/>
            <a:ext cx="863600" cy="7921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67AFC681-48AA-423B-97FF-AB4F6614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The Bible:</a:t>
            </a:r>
          </a:p>
          <a:p>
            <a:pPr lvl="1" eaLnBrk="1" hangingPunct="1"/>
            <a:r>
              <a:rPr lang="sl-SI" altLang="sl-SI" sz="2800"/>
              <a:t>C</a:t>
            </a:r>
            <a:r>
              <a:rPr lang="nl-BE" altLang="sl-SI" sz="2800"/>
              <a:t>ronic illnesses </a:t>
            </a:r>
            <a:r>
              <a:rPr lang="sl-SI" altLang="sl-SI" sz="2800"/>
              <a:t>     s</a:t>
            </a:r>
            <a:r>
              <a:rPr lang="nl-BE" altLang="sl-SI" sz="2800"/>
              <a:t>in</a:t>
            </a:r>
            <a:endParaRPr lang="sl-SI" altLang="sl-SI" sz="2800"/>
          </a:p>
          <a:p>
            <a:pPr lvl="1" eaLnBrk="1" hangingPunct="1"/>
            <a:r>
              <a:rPr lang="sl-SI" altLang="sl-SI" sz="2800"/>
              <a:t>A d</a:t>
            </a:r>
            <a:r>
              <a:rPr lang="nl-BE" altLang="sl-SI" sz="2800"/>
              <a:t>isability </a:t>
            </a:r>
            <a:r>
              <a:rPr lang="sl-SI" altLang="sl-SI" sz="2800"/>
              <a:t>     </a:t>
            </a:r>
            <a:r>
              <a:rPr lang="nl-BE" altLang="sl-SI" sz="2800"/>
              <a:t>a test and God’s punishment</a:t>
            </a:r>
            <a:endParaRPr lang="sl-SI" altLang="sl-SI" sz="2800"/>
          </a:p>
          <a:p>
            <a:pPr lvl="1" eaLnBrk="1" hangingPunct="1"/>
            <a:r>
              <a:rPr lang="sl-SI" altLang="sl-SI" sz="2800"/>
              <a:t>Jesus</a:t>
            </a:r>
          </a:p>
          <a:p>
            <a:pPr eaLnBrk="1" hangingPunct="1"/>
            <a:endParaRPr lang="sl-SI" altLang="sl-SI" sz="1600"/>
          </a:p>
          <a:p>
            <a:pPr eaLnBrk="1" hangingPunct="1"/>
            <a:r>
              <a:rPr lang="sl-SI" altLang="sl-SI" sz="2800"/>
              <a:t>Ancient Greece:</a:t>
            </a:r>
          </a:p>
          <a:p>
            <a:pPr lvl="1" eaLnBrk="1" hangingPunct="1"/>
            <a:r>
              <a:rPr lang="sl-SI" altLang="sl-SI" sz="2800"/>
              <a:t>Disabilities</a:t>
            </a:r>
            <a:r>
              <a:rPr lang="nl-BE" altLang="sl-SI" sz="2800"/>
              <a:t> </a:t>
            </a:r>
            <a:r>
              <a:rPr lang="sl-SI" altLang="sl-SI" sz="2800"/>
              <a:t>     </a:t>
            </a:r>
            <a:r>
              <a:rPr lang="nl-BE" altLang="sl-SI" sz="2800"/>
              <a:t>expressions of </a:t>
            </a:r>
            <a:r>
              <a:rPr lang="sl-SI" altLang="sl-SI" sz="2800"/>
              <a:t>gods’</a:t>
            </a:r>
            <a:r>
              <a:rPr lang="nl-BE" altLang="sl-SI" sz="2800"/>
              <a:t> anger</a:t>
            </a:r>
            <a:endParaRPr lang="sl-SI" altLang="sl-SI" sz="2800"/>
          </a:p>
          <a:p>
            <a:pPr eaLnBrk="1" hangingPunct="1"/>
            <a:endParaRPr lang="sl-SI" altLang="sl-SI" sz="1600"/>
          </a:p>
          <a:p>
            <a:pPr eaLnBrk="1" hangingPunct="1"/>
            <a:r>
              <a:rPr lang="sl-SI" altLang="sl-SI" sz="2800"/>
              <a:t>The Middle Ages:</a:t>
            </a:r>
          </a:p>
          <a:p>
            <a:pPr lvl="1" eaLnBrk="1" hangingPunct="1"/>
            <a:r>
              <a:rPr lang="sl-SI" altLang="sl-SI" sz="2400"/>
              <a:t>Disabled people – guilty for the plague</a:t>
            </a:r>
          </a:p>
          <a:p>
            <a:pPr lvl="1" eaLnBrk="1" hangingPunct="1"/>
            <a:r>
              <a:rPr lang="sl-SI" altLang="sl-SI" sz="2400"/>
              <a:t>Martin Luther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9550D-79C9-4D41-B571-AD59046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/>
              <a:t>A brief history of our attitude towards disabled people</a:t>
            </a:r>
            <a:endParaRPr lang="nl-BE" sz="4000" dirty="0"/>
          </a:p>
        </p:txBody>
      </p:sp>
      <p:sp>
        <p:nvSpPr>
          <p:cNvPr id="4" name="Equal 3">
            <a:extLst>
              <a:ext uri="{FF2B5EF4-FFF2-40B4-BE49-F238E27FC236}">
                <a16:creationId xmlns:a16="http://schemas.microsoft.com/office/drawing/2014/main" id="{ADB038EF-DA2F-4302-ADD6-2D47B64E4730}"/>
              </a:ext>
            </a:extLst>
          </p:cNvPr>
          <p:cNvSpPr/>
          <p:nvPr/>
        </p:nvSpPr>
        <p:spPr>
          <a:xfrm>
            <a:off x="3924300" y="1989138"/>
            <a:ext cx="503238" cy="36036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tx1"/>
              </a:solidFill>
            </a:endParaRPr>
          </a:p>
        </p:txBody>
      </p:sp>
      <p:sp>
        <p:nvSpPr>
          <p:cNvPr id="5" name="Equal 4">
            <a:extLst>
              <a:ext uri="{FF2B5EF4-FFF2-40B4-BE49-F238E27FC236}">
                <a16:creationId xmlns:a16="http://schemas.microsoft.com/office/drawing/2014/main" id="{44D1316C-DC6F-43B2-B8ED-EFA719A5679C}"/>
              </a:ext>
            </a:extLst>
          </p:cNvPr>
          <p:cNvSpPr/>
          <p:nvPr/>
        </p:nvSpPr>
        <p:spPr>
          <a:xfrm>
            <a:off x="3132138" y="2420938"/>
            <a:ext cx="503237" cy="36036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tx1"/>
              </a:solidFill>
            </a:endParaRPr>
          </a:p>
        </p:txBody>
      </p:sp>
      <p:sp>
        <p:nvSpPr>
          <p:cNvPr id="6" name="Equal 5">
            <a:extLst>
              <a:ext uri="{FF2B5EF4-FFF2-40B4-BE49-F238E27FC236}">
                <a16:creationId xmlns:a16="http://schemas.microsoft.com/office/drawing/2014/main" id="{109C1C68-779D-49CF-9105-364F4753974A}"/>
              </a:ext>
            </a:extLst>
          </p:cNvPr>
          <p:cNvSpPr/>
          <p:nvPr/>
        </p:nvSpPr>
        <p:spPr>
          <a:xfrm>
            <a:off x="3132138" y="4149725"/>
            <a:ext cx="503237" cy="36036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tx1"/>
              </a:solidFill>
            </a:endParaRPr>
          </a:p>
        </p:txBody>
      </p:sp>
      <p:pic>
        <p:nvPicPr>
          <p:cNvPr id="45060" name="Picture 4" descr="http://bibleseo.com/wp-content/uploads/2008/11/pool.jpg">
            <a:extLst>
              <a:ext uri="{FF2B5EF4-FFF2-40B4-BE49-F238E27FC236}">
                <a16:creationId xmlns:a16="http://schemas.microsoft.com/office/drawing/2014/main" id="{7CA133F4-31B7-463A-AA4C-672AC68D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40322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http://www.ancientgreece.com/media/img/oedipus.jpg">
            <a:extLst>
              <a:ext uri="{FF2B5EF4-FFF2-40B4-BE49-F238E27FC236}">
                <a16:creationId xmlns:a16="http://schemas.microsoft.com/office/drawing/2014/main" id="{C3C719A8-0D02-4E04-822B-7C80690D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6004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www.ccel.org/ccel/luther/sermons/files/luther.jpeg">
            <a:extLst>
              <a:ext uri="{FF2B5EF4-FFF2-40B4-BE49-F238E27FC236}">
                <a16:creationId xmlns:a16="http://schemas.microsoft.com/office/drawing/2014/main" id="{A602C7C0-8F8F-4054-A462-4424E6AB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355441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4D9B8B-BC52-41EA-9EF5-381BA46F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The Renaissance: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2800" dirty="0"/>
              <a:t>“Disabilities do not exist</a:t>
            </a:r>
            <a:r>
              <a:rPr lang="sl-SI" dirty="0"/>
              <a:t>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l-SI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19th century: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2800" dirty="0"/>
              <a:t>T</a:t>
            </a:r>
            <a:r>
              <a:rPr lang="nl-BE" sz="2800" dirty="0"/>
              <a:t>he concepts of heredity and infectivity emerged</a:t>
            </a:r>
            <a:endParaRPr lang="sl-SI" sz="2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2800" dirty="0"/>
              <a:t>“Ugly law”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2800" dirty="0"/>
              <a:t>I</a:t>
            </a:r>
            <a:r>
              <a:rPr lang="nl-BE" sz="2800" dirty="0"/>
              <a:t>nstitutions </a:t>
            </a:r>
            <a:r>
              <a:rPr lang="sl-SI" sz="2800" dirty="0"/>
              <a:t>for disabled people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2800" dirty="0"/>
              <a:t>Mothers hid their disabled children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2800" dirty="0"/>
              <a:t>D</a:t>
            </a:r>
            <a:r>
              <a:rPr lang="nl-BE" sz="2800" dirty="0"/>
              <a:t>isabled people </a:t>
            </a:r>
            <a:r>
              <a:rPr lang="sl-SI" sz="2800" dirty="0"/>
              <a:t>-</a:t>
            </a:r>
            <a:r>
              <a:rPr lang="nl-BE" sz="2800" dirty="0"/>
              <a:t> an attraction at fairs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sl-SI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C3EAA-B303-4A1F-AC85-B90DFA62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/>
              <a:t>A brief history of our attitude towards disabled people</a:t>
            </a:r>
            <a:endParaRPr lang="nl-BE" dirty="0"/>
          </a:p>
        </p:txBody>
      </p:sp>
      <p:pic>
        <p:nvPicPr>
          <p:cNvPr id="46082" name="Picture 2" descr="http://cache2.artprintimages.com/p/LRG/14/1455/VYRR000Z/art-print/piero-della-francesca-federico-da-montefeltro-duke-of-urbino.jpg">
            <a:extLst>
              <a:ext uri="{FF2B5EF4-FFF2-40B4-BE49-F238E27FC236}">
                <a16:creationId xmlns:a16="http://schemas.microsoft.com/office/drawing/2014/main" id="{3F0A27D6-3BD5-45C2-9832-33A3647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4207" r="6647" b="4639"/>
          <a:stretch>
            <a:fillRect/>
          </a:stretch>
        </p:blipFill>
        <p:spPr bwMode="auto">
          <a:xfrm>
            <a:off x="2771775" y="777875"/>
            <a:ext cx="381635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http://madeinamericathebook.files.wordpress.com/2011/01/puck-1879-lc-usz62-52594-11.jpg">
            <a:extLst>
              <a:ext uri="{FF2B5EF4-FFF2-40B4-BE49-F238E27FC236}">
                <a16:creationId xmlns:a16="http://schemas.microsoft.com/office/drawing/2014/main" id="{1AE57996-E1F0-4DE8-92FF-78CC0764A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1479" r="1125" b="5353"/>
          <a:stretch>
            <a:fillRect/>
          </a:stretch>
        </p:blipFill>
        <p:spPr bwMode="auto">
          <a:xfrm>
            <a:off x="1476375" y="1196975"/>
            <a:ext cx="62642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http://farm3.static.flickr.com/2657/3966433654_26b0104825.jpg">
            <a:extLst>
              <a:ext uri="{FF2B5EF4-FFF2-40B4-BE49-F238E27FC236}">
                <a16:creationId xmlns:a16="http://schemas.microsoft.com/office/drawing/2014/main" id="{ECDD86F6-4945-473F-A6C5-EB18D183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98328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46E20473-D60D-4CA1-9B79-C1D3F1D8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I</a:t>
            </a:r>
            <a:r>
              <a:rPr lang="nl-BE" altLang="sl-SI" sz="2800"/>
              <a:t>ncouraging against discrimination</a:t>
            </a:r>
            <a:endParaRPr lang="sl-SI" altLang="sl-SI" sz="2800"/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T</a:t>
            </a:r>
            <a:r>
              <a:rPr lang="nl-BE" altLang="sl-SI" sz="2800"/>
              <a:t>echnological i</a:t>
            </a:r>
            <a:r>
              <a:rPr lang="sl-SI" altLang="sl-SI" sz="2800"/>
              <a:t>m</a:t>
            </a:r>
            <a:r>
              <a:rPr lang="nl-BE" altLang="sl-SI" sz="2800"/>
              <a:t>provements</a:t>
            </a:r>
            <a:endParaRPr lang="sl-SI" altLang="sl-SI" sz="2800"/>
          </a:p>
          <a:p>
            <a:pPr lvl="1" eaLnBrk="1" hangingPunct="1"/>
            <a:r>
              <a:rPr lang="sl-SI" altLang="sl-SI" sz="2800"/>
              <a:t>e.g. </a:t>
            </a:r>
            <a:r>
              <a:rPr lang="nl-BE" altLang="sl-SI" sz="2800"/>
              <a:t>braille, canes and a special leading system for the blind, special parking spaces, ramps and special elevators for wheelchair users ...</a:t>
            </a:r>
            <a:endParaRPr lang="sl-SI" altLang="sl-SI" sz="2800"/>
          </a:p>
          <a:p>
            <a:pPr lvl="1" eaLnBrk="1" hangingPunct="1"/>
            <a:endParaRPr lang="sl-SI" altLang="sl-SI" sz="2400"/>
          </a:p>
          <a:p>
            <a:pPr eaLnBrk="1" hangingPunct="1"/>
            <a:r>
              <a:rPr lang="sl-SI" altLang="sl-SI" sz="2800"/>
              <a:t>O</a:t>
            </a:r>
            <a:r>
              <a:rPr lang="nl-BE" altLang="sl-SI" sz="2800"/>
              <a:t>ffering disabled children a special educational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5DD97-7A05-4982-B891-8F49E291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Nowadays</a:t>
            </a:r>
            <a:endParaRPr lang="nl-BE" dirty="0"/>
          </a:p>
        </p:txBody>
      </p:sp>
      <p:pic>
        <p:nvPicPr>
          <p:cNvPr id="47106" name="Picture 2" descr="http://acelebrationofwomen.org/wp-content/uploads/2011/01/Braille-letters.gif">
            <a:extLst>
              <a:ext uri="{FF2B5EF4-FFF2-40B4-BE49-F238E27FC236}">
                <a16:creationId xmlns:a16="http://schemas.microsoft.com/office/drawing/2014/main" id="{E9716413-2764-4F6B-BF35-AAD8B4D4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460851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lind person with cane">
            <a:extLst>
              <a:ext uri="{FF2B5EF4-FFF2-40B4-BE49-F238E27FC236}">
                <a16:creationId xmlns:a16="http://schemas.microsoft.com/office/drawing/2014/main" id="{C6B447D3-772D-4AB3-B373-B6F83B8B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48974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nternational.fhwa.dot.gov/images/czech10.jpg">
            <a:extLst>
              <a:ext uri="{FF2B5EF4-FFF2-40B4-BE49-F238E27FC236}">
                <a16:creationId xmlns:a16="http://schemas.microsoft.com/office/drawing/2014/main" id="{7B578D11-F687-4303-A809-4074EE09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8117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http://www.southhams.gov.uk/disabled_parking.jpg">
            <a:extLst>
              <a:ext uri="{FF2B5EF4-FFF2-40B4-BE49-F238E27FC236}">
                <a16:creationId xmlns:a16="http://schemas.microsoft.com/office/drawing/2014/main" id="{90943BA6-50DD-4CE4-A9FE-7D999247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60688"/>
            <a:ext cx="41751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i2.squidoocdn.com/resize/squidoo_images/590/draft_lens12666741module114230801photo_1281585001wheelchair_ramps.jpg">
            <a:extLst>
              <a:ext uri="{FF2B5EF4-FFF2-40B4-BE49-F238E27FC236}">
                <a16:creationId xmlns:a16="http://schemas.microsoft.com/office/drawing/2014/main" id="{F2D7BA98-71D3-4C8D-BE6C-8C3FBD9C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 b="7639"/>
          <a:stretch>
            <a:fillRect/>
          </a:stretch>
        </p:blipFill>
        <p:spPr bwMode="auto">
          <a:xfrm>
            <a:off x="1116013" y="2636838"/>
            <a:ext cx="4572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garaventalift.com/img/pwl/super-trac-1.jpg">
            <a:extLst>
              <a:ext uri="{FF2B5EF4-FFF2-40B4-BE49-F238E27FC236}">
                <a16:creationId xmlns:a16="http://schemas.microsoft.com/office/drawing/2014/main" id="{71BF64AF-D8F3-455D-B936-C49D8868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28136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fak.nu/wp-content/uploads/2010/02/sped.jpg">
            <a:extLst>
              <a:ext uri="{FF2B5EF4-FFF2-40B4-BE49-F238E27FC236}">
                <a16:creationId xmlns:a16="http://schemas.microsoft.com/office/drawing/2014/main" id="{A9666EE9-FF2B-47E8-8035-C2B2083D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41036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faculty.ksu.edu.sa/70917/Pictures%20Library/autism%20special%20education.jpg">
            <a:extLst>
              <a:ext uri="{FF2B5EF4-FFF2-40B4-BE49-F238E27FC236}">
                <a16:creationId xmlns:a16="http://schemas.microsoft.com/office/drawing/2014/main" id="{1A353471-1528-495A-AF05-DE8F61BD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http://www.topnews.in/files/Blind.jpg">
            <a:extLst>
              <a:ext uri="{FF2B5EF4-FFF2-40B4-BE49-F238E27FC236}">
                <a16:creationId xmlns:a16="http://schemas.microsoft.com/office/drawing/2014/main" id="{2F794107-3D26-4C18-8BC0-B4CF2187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51212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://www.toonpool.com/user/5272/files/disabled_people_and_life_1256095.jpg">
            <a:extLst>
              <a:ext uri="{FF2B5EF4-FFF2-40B4-BE49-F238E27FC236}">
                <a16:creationId xmlns:a16="http://schemas.microsoft.com/office/drawing/2014/main" id="{C7B6D664-7979-453B-95B0-91C6B35E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90613"/>
            <a:ext cx="345598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http://static.guim.co.uk/sys-images/Guardian/Pix/pictures/2011/10/20/1319110574664/Hardest-Hit-protest-march-005.jpg">
            <a:extLst>
              <a:ext uri="{FF2B5EF4-FFF2-40B4-BE49-F238E27FC236}">
                <a16:creationId xmlns:a16="http://schemas.microsoft.com/office/drawing/2014/main" id="{C8F134BC-FA3A-4062-8CFA-BD075934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44663"/>
            <a:ext cx="58324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405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Lucida Sans Unicode</vt:lpstr>
      <vt:lpstr>Verdana</vt:lpstr>
      <vt:lpstr>Wingdings 2</vt:lpstr>
      <vt:lpstr>Wingdings 3</vt:lpstr>
      <vt:lpstr>Concourse</vt:lpstr>
      <vt:lpstr>DISABLED PEOPLE AND SOCIETY Disabled people – treated as less human?</vt:lpstr>
      <vt:lpstr>Disabled people</vt:lpstr>
      <vt:lpstr>Disabled people in numbers</vt:lpstr>
      <vt:lpstr>Prejudice</vt:lpstr>
      <vt:lpstr>Prejudice</vt:lpstr>
      <vt:lpstr>Employment of disabled people</vt:lpstr>
      <vt:lpstr>A brief history of our attitude towards disabled people</vt:lpstr>
      <vt:lpstr>A brief history of our attitude towards disabled people</vt:lpstr>
      <vt:lpstr>Nowadays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2019-05-30T09:19:13Z</dcterms:created>
  <dcterms:modified xsi:type="dcterms:W3CDTF">2019-05-30T09:19:14Z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