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04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57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501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835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707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09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395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926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04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058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499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578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660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140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447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462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87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482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168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9850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jUfQFyqyf8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hisper.sh/whisper/05197195a0db578992239bc0e4feb4dafceb6b/In-29-states-you-can-still-get-fired-kicked-out-of-your-house-or-apart" TargetMode="External"/><Relationship Id="rId13" Type="http://schemas.openxmlformats.org/officeDocument/2006/relationships/hyperlink" Target="https://www.khanacademy.org/test-prep/mcat/individuals-and-society/discrimination/a/examples-of-discrimination-in-society-today" TargetMode="External"/><Relationship Id="rId3" Type="http://schemas.openxmlformats.org/officeDocument/2006/relationships/hyperlink" Target="https://practiceindex.co.uk/gp/blog/recruitment/avoiding-discrimination-in-recruitment/" TargetMode="External"/><Relationship Id="rId7" Type="http://schemas.openxmlformats.org/officeDocument/2006/relationships/hyperlink" Target="http://www.bohmlaw.com/areas/gender-discrimination/" TargetMode="External"/><Relationship Id="rId12" Type="http://schemas.openxmlformats.org/officeDocument/2006/relationships/hyperlink" Target="http://www.history.com/topics/black-history/rosa-parks" TargetMode="External"/><Relationship Id="rId17" Type="http://schemas.openxmlformats.org/officeDocument/2006/relationships/hyperlink" Target="http://www.independent.co.uk/news/uk/home-news/gay-lgbt-hate-crimes-stats-rise-four-year-physical-verbal-homophobic-abuse-community-a7933126.html" TargetMode="External"/><Relationship Id="rId2" Type="http://schemas.openxmlformats.org/officeDocument/2006/relationships/hyperlink" Target="http://latinalista.com/columns/blogbeat-columns/will-airbnbs-policy-to-fight-discrimination-backfire" TargetMode="External"/><Relationship Id="rId16" Type="http://schemas.openxmlformats.org/officeDocument/2006/relationships/hyperlink" Target="https://www.mind.org.uk/information-support/legal-rights/disability-discrimination/types-of-discrimination/#direc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fi-miami.com/2016/07/bigot-andrew-buck-pmp/" TargetMode="External"/><Relationship Id="rId11" Type="http://schemas.openxmlformats.org/officeDocument/2006/relationships/hyperlink" Target="https://backthelight.wordpress.com/2014/01/16/stop-discrimination/" TargetMode="External"/><Relationship Id="rId5" Type="http://schemas.openxmlformats.org/officeDocument/2006/relationships/hyperlink" Target="http://conservativepapers.com/news/2015/12/24/israel-and-apartheid-in-the-middle-east-part-2/" TargetMode="External"/><Relationship Id="rId15" Type="http://schemas.openxmlformats.org/officeDocument/2006/relationships/hyperlink" Target="https://www.humanrightscommission.vic.gov.au/the-workplace/workplace-discrimination/type-of-discrimination" TargetMode="External"/><Relationship Id="rId10" Type="http://schemas.openxmlformats.org/officeDocument/2006/relationships/hyperlink" Target="https://en.wikipedia.org/wiki/Rosa_Parks" TargetMode="External"/><Relationship Id="rId4" Type="http://schemas.openxmlformats.org/officeDocument/2006/relationships/hyperlink" Target="http://www.nj.com/opinion/index.ssf/2015/04/opinion_when_it_comes_to_inheritance_tax_--_new_je.html" TargetMode="External"/><Relationship Id="rId9" Type="http://schemas.openxmlformats.org/officeDocument/2006/relationships/hyperlink" Target="https://www.thestranger.com/features/feature/2015/12/09/23243178/when-a-mass-killer-is-a-white-christian-hes-a-lone-lunatic-but-when-hes-muslim-he-represents-all-muslims" TargetMode="External"/><Relationship Id="rId14" Type="http://schemas.openxmlformats.org/officeDocument/2006/relationships/hyperlink" Target="https://www.mnn.com/earth-matters/politics/stories/8-great-heroes-of-human-righ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48342D-A989-4B3F-AFD3-13D8BDFD3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7486" y="2273933"/>
            <a:ext cx="10037028" cy="2310134"/>
          </a:xfrm>
        </p:spPr>
        <p:txBody>
          <a:bodyPr anchor="ctr">
            <a:normAutofit/>
          </a:bodyPr>
          <a:lstStyle/>
          <a:p>
            <a:pPr algn="ctr"/>
            <a:r>
              <a:rPr lang="sl" sz="8000" dirty="0">
                <a:latin typeface="Dubai Medium" panose="020B0603030403030204" pitchFamily="34" charset="-78"/>
                <a:cs typeface="Dubai Medium" panose="020B0603030403030204" pitchFamily="34" charset="-78"/>
              </a:rPr>
              <a:t>DISCRIMINATION</a:t>
            </a:r>
            <a:endParaRPr lang="sl-SI" sz="80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12F503C-58D2-4268-8526-E6067C6F7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32492" y="5672352"/>
            <a:ext cx="1564043" cy="914968"/>
          </a:xfrm>
        </p:spPr>
        <p:txBody>
          <a:bodyPr>
            <a:normAutofit/>
          </a:bodyPr>
          <a:lstStyle/>
          <a:p>
            <a:r>
              <a:rPr lang="sl-SI" sz="1600"/>
              <a:t> </a:t>
            </a:r>
            <a:endParaRPr lang="sl-SI" sz="16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64B5FE0-46C1-4E4A-91B5-266C732CD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39321">
            <a:off x="414965" y="4063260"/>
            <a:ext cx="5305669" cy="2214790"/>
          </a:xfrm>
          <a:prstGeom prst="rect">
            <a:avLst/>
          </a:prstGeom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64382CC0-1BFC-425E-924A-C0DBE7778C63}"/>
              </a:ext>
            </a:extLst>
          </p:cNvPr>
          <p:cNvSpPr txBox="1"/>
          <p:nvPr/>
        </p:nvSpPr>
        <p:spPr>
          <a:xfrm rot="430414">
            <a:off x="319466" y="6022114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l-SI" sz="800" dirty="0"/>
              <a:t>S</a:t>
            </a:r>
            <a:r>
              <a:rPr lang="sl" sz="800" dirty="0"/>
              <a:t>lika 1</a:t>
            </a:r>
            <a:endParaRPr lang="sl-SI" sz="8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2D38CF2-E1B6-4E64-826F-D6E633CB3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56161">
            <a:off x="8799963" y="270680"/>
            <a:ext cx="2743768" cy="2282615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0B0D56DF-F976-4DC2-9104-E32EAEF5AB04}"/>
              </a:ext>
            </a:extLst>
          </p:cNvPr>
          <p:cNvSpPr txBox="1"/>
          <p:nvPr/>
        </p:nvSpPr>
        <p:spPr>
          <a:xfrm rot="1093642">
            <a:off x="8355235" y="2302365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l" sz="800" dirty="0"/>
              <a:t>Slika 2</a:t>
            </a:r>
            <a:endParaRPr lang="sl-SI" sz="800" dirty="0"/>
          </a:p>
        </p:txBody>
      </p:sp>
    </p:spTree>
    <p:extLst>
      <p:ext uri="{BB962C8B-B14F-4D97-AF65-F5344CB8AC3E}">
        <p14:creationId xmlns:p14="http://schemas.microsoft.com/office/powerpoint/2010/main" val="2571470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5CA6D1-98E6-5B4D-B912-FAFFF3156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" dirty="0">
                <a:latin typeface="Dubai Medium" panose="020B0603030403030204" pitchFamily="34" charset="-78"/>
                <a:cs typeface="Dubai Medium" panose="020B0603030403030204" pitchFamily="34" charset="-78"/>
              </a:rPr>
              <a:t>WHAT IS DISCRIMINATION?</a:t>
            </a:r>
            <a:endParaRPr lang="sl-SI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1BDC9E3-7978-E742-A0FF-22DAF7908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533" y="1833466"/>
            <a:ext cx="6219159" cy="3649133"/>
          </a:xfrm>
        </p:spPr>
        <p:txBody>
          <a:bodyPr/>
          <a:lstStyle/>
          <a:p>
            <a:r>
              <a:rPr lang="sl" dirty="0"/>
              <a:t>Injustice</a:t>
            </a:r>
          </a:p>
          <a:p>
            <a:r>
              <a:rPr lang="sl" dirty="0"/>
              <a:t>Favouring</a:t>
            </a: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7CDDEC4-60D1-4635-9524-F3F301E5B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20" y="2111360"/>
            <a:ext cx="6430938" cy="3575129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EF392669-4C0E-460A-A836-E7CC7EE1771B}"/>
              </a:ext>
            </a:extLst>
          </p:cNvPr>
          <p:cNvSpPr txBox="1"/>
          <p:nvPr/>
        </p:nvSpPr>
        <p:spPr>
          <a:xfrm>
            <a:off x="10577582" y="5686489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l" sz="800" dirty="0"/>
              <a:t>Slika 3</a:t>
            </a:r>
            <a:endParaRPr lang="sl-SI" sz="800" dirty="0"/>
          </a:p>
        </p:txBody>
      </p:sp>
    </p:spTree>
    <p:extLst>
      <p:ext uri="{BB962C8B-B14F-4D97-AF65-F5344CB8AC3E}">
        <p14:creationId xmlns:p14="http://schemas.microsoft.com/office/powerpoint/2010/main" val="3287487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3AA403-0C1A-4391-BE83-AA2BB8E47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" dirty="0">
                <a:latin typeface="Dubai Medium" panose="020B0603030403030204" pitchFamily="34" charset="-78"/>
                <a:cs typeface="Dubai Medium" panose="020B0603030403030204" pitchFamily="34" charset="-78"/>
              </a:rPr>
              <a:t>RACIAL AND ETHNIC DISCRIMINATION</a:t>
            </a:r>
            <a:endParaRPr lang="sl-SI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786D640-B476-41EE-9994-1E16121B8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4794" y="1750704"/>
            <a:ext cx="1642286" cy="1013978"/>
          </a:xfrm>
        </p:spPr>
        <p:txBody>
          <a:bodyPr/>
          <a:lstStyle/>
          <a:p>
            <a:r>
              <a:rPr lang="sl" dirty="0"/>
              <a:t>Apartheid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EF45AA0-C3EA-4BD0-9ABE-8E35ED232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2764682"/>
            <a:ext cx="4939335" cy="3465252"/>
          </a:xfrm>
          <a:prstGeom prst="rect">
            <a:avLst/>
          </a:prstGeom>
        </p:spPr>
      </p:pic>
      <p:sp>
        <p:nvSpPr>
          <p:cNvPr id="6" name="Označba mesta vsebine 2">
            <a:extLst>
              <a:ext uri="{FF2B5EF4-FFF2-40B4-BE49-F238E27FC236}">
                <a16:creationId xmlns:a16="http://schemas.microsoft.com/office/drawing/2014/main" id="{445263CA-20D5-4A5D-9369-93BAC3BD7252}"/>
              </a:ext>
            </a:extLst>
          </p:cNvPr>
          <p:cNvSpPr txBox="1">
            <a:spLocks/>
          </p:cNvSpPr>
          <p:nvPr/>
        </p:nvSpPr>
        <p:spPr>
          <a:xfrm>
            <a:off x="7375472" y="1947332"/>
            <a:ext cx="2488441" cy="1013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l" dirty="0"/>
              <a:t>Genocide</a:t>
            </a:r>
            <a:endParaRPr lang="sl-SI" dirty="0"/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F4325CB4-DDB7-4DE6-ACA4-407E32B4F02C}"/>
              </a:ext>
            </a:extLst>
          </p:cNvPr>
          <p:cNvSpPr txBox="1"/>
          <p:nvPr/>
        </p:nvSpPr>
        <p:spPr>
          <a:xfrm>
            <a:off x="685801" y="6210598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l" sz="800" dirty="0"/>
              <a:t>Slika 4</a:t>
            </a:r>
            <a:endParaRPr lang="sl-SI" sz="800" dirty="0"/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7086432F-E358-4C88-91E1-0207EAFDD4F8}"/>
              </a:ext>
            </a:extLst>
          </p:cNvPr>
          <p:cNvSpPr txBox="1"/>
          <p:nvPr/>
        </p:nvSpPr>
        <p:spPr>
          <a:xfrm>
            <a:off x="10591799" y="6122212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l" sz="800" dirty="0"/>
              <a:t>Slika 5</a:t>
            </a:r>
            <a:endParaRPr lang="sl-SI" sz="800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31992AA6-3D6D-4E6A-8E08-552EAA793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862" y="2754761"/>
            <a:ext cx="4264231" cy="339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6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8B0871-8937-4B91-83B8-37AA0329A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" dirty="0">
                <a:latin typeface="Dubai Medium" panose="020B0603030403030204" pitchFamily="34" charset="-78"/>
                <a:cs typeface="Dubai Medium" panose="020B0603030403030204" pitchFamily="34" charset="-78"/>
              </a:rPr>
              <a:t>gENDER AND SEXUAL ORIENTATION</a:t>
            </a:r>
            <a:endParaRPr lang="sl-SI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2B6B25A-FC20-4906-AA91-257F77697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" dirty="0"/>
              <a:t>Direct, indirect</a:t>
            </a:r>
          </a:p>
          <a:p>
            <a:r>
              <a:rPr lang="sl" dirty="0"/>
              <a:t>Glass celling, sticky floor</a:t>
            </a:r>
          </a:p>
          <a:p>
            <a:endParaRPr lang="sl-SI" dirty="0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99DF4A1D-83E9-475E-922E-D3D3AC6C05DE}"/>
              </a:ext>
            </a:extLst>
          </p:cNvPr>
          <p:cNvSpPr txBox="1"/>
          <p:nvPr/>
        </p:nvSpPr>
        <p:spPr>
          <a:xfrm>
            <a:off x="11506199" y="5774895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l" sz="800" dirty="0"/>
              <a:t>Slika 6</a:t>
            </a:r>
            <a:endParaRPr lang="sl-SI" sz="8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6233A85-F292-4AC2-9C97-4BB222124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709" y="2042160"/>
            <a:ext cx="3810000" cy="374904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3632B4B-1B83-475F-B52F-86DFC6241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555" y="1805485"/>
            <a:ext cx="2914984" cy="4190289"/>
          </a:xfrm>
          <a:prstGeom prst="rect">
            <a:avLst/>
          </a:prstGeom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A197311F-7E13-4D3C-A511-E26F8ED4C549}"/>
              </a:ext>
            </a:extLst>
          </p:cNvPr>
          <p:cNvSpPr txBox="1"/>
          <p:nvPr/>
        </p:nvSpPr>
        <p:spPr>
          <a:xfrm>
            <a:off x="6924167" y="5990339"/>
            <a:ext cx="90274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" sz="800" dirty="0"/>
              <a:t>Slika 7</a:t>
            </a:r>
            <a:endParaRPr lang="sl-SI" sz="800" dirty="0"/>
          </a:p>
        </p:txBody>
      </p:sp>
    </p:spTree>
    <p:extLst>
      <p:ext uri="{BB962C8B-B14F-4D97-AF65-F5344CB8AC3E}">
        <p14:creationId xmlns:p14="http://schemas.microsoft.com/office/powerpoint/2010/main" val="3462479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492346-B6A6-4470-93FA-BD3A1CBD8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" dirty="0">
                <a:latin typeface="Dubai Medium" panose="020B0603030403030204" pitchFamily="34" charset="-78"/>
                <a:cs typeface="Dubai Medium" panose="020B0603030403030204" pitchFamily="34" charset="-78"/>
              </a:rPr>
              <a:t>RELIGION</a:t>
            </a:r>
            <a:endParaRPr lang="sl-SI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4CE6B67-AB26-4A9E-87AF-284A5B277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8"/>
            <a:ext cx="10131425" cy="2896056"/>
          </a:xfrm>
        </p:spPr>
        <p:txBody>
          <a:bodyPr/>
          <a:lstStyle/>
          <a:p>
            <a:endParaRPr lang="sl" dirty="0"/>
          </a:p>
          <a:p>
            <a:r>
              <a:rPr lang="sl" dirty="0"/>
              <a:t>Muslim people</a:t>
            </a:r>
          </a:p>
          <a:p>
            <a:r>
              <a:rPr lang="sl-SI" dirty="0"/>
              <a:t>I</a:t>
            </a:r>
            <a:r>
              <a:rPr lang="sl" dirty="0"/>
              <a:t>llegal (religion + race)</a:t>
            </a:r>
          </a:p>
          <a:p>
            <a:r>
              <a:rPr lang="sl" dirty="0"/>
              <a:t>Language, nationality, disability…</a:t>
            </a: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8322708-467C-4598-8FBD-D25BD35C2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513" y="1870833"/>
            <a:ext cx="5429250" cy="3438525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C432B242-6B59-4F81-ACA4-16C14F8BB052}"/>
              </a:ext>
            </a:extLst>
          </p:cNvPr>
          <p:cNvSpPr txBox="1"/>
          <p:nvPr/>
        </p:nvSpPr>
        <p:spPr>
          <a:xfrm>
            <a:off x="10817226" y="5337253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l" sz="800" dirty="0"/>
              <a:t>Slika 8</a:t>
            </a:r>
            <a:endParaRPr lang="sl-SI" sz="800" dirty="0"/>
          </a:p>
        </p:txBody>
      </p:sp>
    </p:spTree>
    <p:extLst>
      <p:ext uri="{BB962C8B-B14F-4D97-AF65-F5344CB8AC3E}">
        <p14:creationId xmlns:p14="http://schemas.microsoft.com/office/powerpoint/2010/main" val="3498541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B134061-D9B2-4E51-BBE0-3B14A0828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092" y="1604433"/>
            <a:ext cx="3138415" cy="3649133"/>
          </a:xfrm>
        </p:spPr>
        <p:txBody>
          <a:bodyPr/>
          <a:lstStyle/>
          <a:p>
            <a:r>
              <a:rPr lang="sl" dirty="0"/>
              <a:t>Mahatma Ghandi</a:t>
            </a:r>
          </a:p>
          <a:p>
            <a:r>
              <a:rPr lang="sl" dirty="0"/>
              <a:t>Nelson Manndela</a:t>
            </a:r>
          </a:p>
          <a:p>
            <a:r>
              <a:rPr lang="sl" dirty="0"/>
              <a:t>Martin Luther King Jr.</a:t>
            </a:r>
          </a:p>
          <a:p>
            <a:r>
              <a:rPr lang="sl" dirty="0"/>
              <a:t>Dalai Lama</a:t>
            </a:r>
            <a:endParaRPr lang="sl-SI" dirty="0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BA73CF90-7B8D-41D1-A62F-EB3014DFF0B7}"/>
              </a:ext>
            </a:extLst>
          </p:cNvPr>
          <p:cNvSpPr txBox="1"/>
          <p:nvPr/>
        </p:nvSpPr>
        <p:spPr>
          <a:xfrm>
            <a:off x="4267200" y="479083"/>
            <a:ext cx="25938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l" sz="3000" b="1" dirty="0"/>
              <a:t>Rosa Parks</a:t>
            </a:r>
            <a:endParaRPr lang="sl-SI" sz="3000" b="1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0FBF59B-30F3-494D-9C10-A146D0002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167" y="1261613"/>
            <a:ext cx="3358866" cy="4778750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FB1D5919-4113-4A79-A824-F509DD840946}"/>
              </a:ext>
            </a:extLst>
          </p:cNvPr>
          <p:cNvSpPr txBox="1"/>
          <p:nvPr/>
        </p:nvSpPr>
        <p:spPr>
          <a:xfrm>
            <a:off x="6492353" y="6040363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l" sz="800" dirty="0"/>
              <a:t>Slika 9</a:t>
            </a:r>
            <a:endParaRPr lang="sl-SI" sz="800" dirty="0"/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ED6CA0EF-44AA-4690-8B9C-90C5CE769356}"/>
              </a:ext>
            </a:extLst>
          </p:cNvPr>
          <p:cNvSpPr txBox="1"/>
          <p:nvPr/>
        </p:nvSpPr>
        <p:spPr>
          <a:xfrm>
            <a:off x="8098807" y="2690336"/>
            <a:ext cx="33588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" dirty="0"/>
              <a:t>February 4th 1913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" dirty="0"/>
              <a:t>Divorced parents, racially unfair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" dirty="0"/>
              <a:t>Stood up to a bus driver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" dirty="0"/>
              <a:t>October 24th 2005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dirty="0">
                <a:hlinkClick r:id="rId3"/>
              </a:rPr>
              <a:t>https://youtu.be/OjUfQFyqyf8</a:t>
            </a:r>
            <a:endParaRPr lang="s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31432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FBD57B-CB9F-4D2E-8D1A-EF2B72900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" dirty="0">
                <a:latin typeface="Dubai Medium" panose="020B0603030403030204" pitchFamily="34" charset="-78"/>
                <a:cs typeface="Dubai Medium" panose="020B0603030403030204" pitchFamily="34" charset="-78"/>
              </a:rPr>
              <a:t>DISCRIMINATION TODAY</a:t>
            </a:r>
            <a:endParaRPr lang="sl-SI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0216E2C-5119-47D4-BD3F-61C36EB5B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" dirty="0"/>
              <a:t>Wage gaps, security checks, homeless shelters</a:t>
            </a:r>
          </a:p>
          <a:p>
            <a:r>
              <a:rPr lang="sl" dirty="0"/>
              <a:t>Change</a:t>
            </a: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6654E64-44EC-4E3B-AB2F-796B40DF9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052" y="1607823"/>
            <a:ext cx="6265089" cy="4183377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E7F81621-D9C3-4D6E-A9F7-B53646D85C05}"/>
              </a:ext>
            </a:extLst>
          </p:cNvPr>
          <p:cNvSpPr txBox="1"/>
          <p:nvPr/>
        </p:nvSpPr>
        <p:spPr>
          <a:xfrm>
            <a:off x="11397018" y="579120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l" sz="800" dirty="0"/>
              <a:t>Slika 10</a:t>
            </a:r>
            <a:endParaRPr lang="sl-SI" sz="800" dirty="0"/>
          </a:p>
        </p:txBody>
      </p:sp>
    </p:spTree>
    <p:extLst>
      <p:ext uri="{BB962C8B-B14F-4D97-AF65-F5344CB8AC3E}">
        <p14:creationId xmlns:p14="http://schemas.microsoft.com/office/powerpoint/2010/main" val="3969795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394393-9277-4CF9-8BE4-26652EB65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958" y="150189"/>
            <a:ext cx="10131425" cy="1456267"/>
          </a:xfrm>
        </p:spPr>
        <p:txBody>
          <a:bodyPr/>
          <a:lstStyle/>
          <a:p>
            <a:r>
              <a:rPr lang="sl" dirty="0">
                <a:latin typeface="Dubai Medium" panose="020B0603030403030204" pitchFamily="34" charset="-78"/>
                <a:cs typeface="Dubai Medium" panose="020B0603030403030204" pitchFamily="34" charset="-78"/>
              </a:rPr>
              <a:t>sources</a:t>
            </a:r>
            <a:endParaRPr lang="sl-SI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74C6E58-3DC4-460F-AD64-796421C4B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145" y="1606456"/>
            <a:ext cx="5978855" cy="5251544"/>
          </a:xfrm>
        </p:spPr>
        <p:txBody>
          <a:bodyPr anchor="t">
            <a:normAutofit fontScale="85000" lnSpcReduction="20000"/>
          </a:bodyPr>
          <a:lstStyle/>
          <a:p>
            <a:r>
              <a:rPr lang="sl" sz="1700" dirty="0"/>
              <a:t>Slika 1: </a:t>
            </a:r>
            <a:r>
              <a:rPr lang="sl-SI" sz="1700" dirty="0">
                <a:hlinkClick r:id="rId2"/>
              </a:rPr>
              <a:t>http://latinalista.com/columns/blogbeat-columns/will-airbnbs-policy-to-fight-discrimination-backfire</a:t>
            </a:r>
            <a:endParaRPr lang="sl" sz="1700" dirty="0"/>
          </a:p>
          <a:p>
            <a:r>
              <a:rPr lang="sl" sz="1700" dirty="0"/>
              <a:t>Slika 2: </a:t>
            </a:r>
            <a:r>
              <a:rPr lang="sl-SI" sz="1700" dirty="0">
                <a:hlinkClick r:id="rId3"/>
              </a:rPr>
              <a:t>https://practiceindex.co.uk/gp/blog/recruitment/avoiding-discrimination-in-recruitment</a:t>
            </a:r>
            <a:r>
              <a:rPr lang="sl" sz="1700" dirty="0">
                <a:hlinkClick r:id="rId3"/>
              </a:rPr>
              <a:t>/</a:t>
            </a:r>
            <a:endParaRPr lang="sl" sz="1700" dirty="0"/>
          </a:p>
          <a:p>
            <a:r>
              <a:rPr lang="sl" sz="1700" dirty="0"/>
              <a:t>Slika 3: </a:t>
            </a:r>
            <a:r>
              <a:rPr lang="sl-SI" sz="1700" dirty="0">
                <a:hlinkClick r:id="rId4"/>
              </a:rPr>
              <a:t>http://www.nj.com/opinion/index.ssf/2015/04/opinion_when_it_comes_to_inheritance_tax_--_new_je.html</a:t>
            </a:r>
            <a:endParaRPr lang="sl" sz="1700" dirty="0"/>
          </a:p>
          <a:p>
            <a:r>
              <a:rPr lang="sl" sz="1700" dirty="0"/>
              <a:t>Slika 4: </a:t>
            </a:r>
            <a:r>
              <a:rPr lang="sl-SI" sz="1700" dirty="0">
                <a:hlinkClick r:id="rId5"/>
              </a:rPr>
              <a:t>http://conservativepapers.com/news/2015/12/24/israel-and-apartheid-in-the-middle-east-part-2/</a:t>
            </a:r>
            <a:endParaRPr lang="sl" sz="1700" dirty="0"/>
          </a:p>
          <a:p>
            <a:r>
              <a:rPr lang="sl" sz="1700" dirty="0"/>
              <a:t>Slika 5: </a:t>
            </a:r>
            <a:r>
              <a:rPr lang="sl-SI" sz="1700" dirty="0">
                <a:hlinkClick r:id="rId6"/>
              </a:rPr>
              <a:t>https://mfi-miami.com/2016/07/bigot-andrew-buck-pmp/</a:t>
            </a:r>
            <a:endParaRPr lang="sl" sz="1700" dirty="0"/>
          </a:p>
          <a:p>
            <a:r>
              <a:rPr lang="sl" sz="1700" dirty="0"/>
              <a:t>Slika 6: </a:t>
            </a:r>
            <a:r>
              <a:rPr lang="sl-SI" sz="1700" dirty="0">
                <a:hlinkClick r:id="rId7"/>
              </a:rPr>
              <a:t>http://www.bohmlaw.com/areas/gender-discrimination/</a:t>
            </a:r>
            <a:endParaRPr lang="sl" sz="1700" dirty="0"/>
          </a:p>
          <a:p>
            <a:r>
              <a:rPr lang="sl" sz="1700" dirty="0"/>
              <a:t>Slika 7: </a:t>
            </a:r>
            <a:r>
              <a:rPr lang="sl-SI" sz="1700" dirty="0">
                <a:hlinkClick r:id="rId8"/>
              </a:rPr>
              <a:t>http://whisper.sh/whisper/05197195a0db578992239bc0e4feb4dafceb6b/In-29-states-you-can-still-get-fired-kicked-out-of-your-house-or-apart</a:t>
            </a:r>
            <a:endParaRPr lang="sl" sz="1700" dirty="0"/>
          </a:p>
          <a:p>
            <a:r>
              <a:rPr lang="sl" sz="1700" dirty="0"/>
              <a:t>Slika 8: </a:t>
            </a:r>
            <a:r>
              <a:rPr lang="sl-SI" sz="1700" dirty="0">
                <a:hlinkClick r:id="rId9"/>
              </a:rPr>
              <a:t>https://www.thestranger.com/features/feature/2015/12/09/23243178/when-a-mass-killer-is-a-white-christian-hes-a-lone-lunatic-but-when-hes-muslim-he-represents-all-muslims</a:t>
            </a:r>
            <a:endParaRPr lang="sl" sz="1700" dirty="0"/>
          </a:p>
          <a:p>
            <a:r>
              <a:rPr lang="sl" sz="1700" dirty="0"/>
              <a:t>Slika 9: </a:t>
            </a:r>
            <a:r>
              <a:rPr lang="sl-SI" sz="1700" dirty="0">
                <a:hlinkClick r:id="rId10"/>
              </a:rPr>
              <a:t>https://en.wikipedia.org/wiki/Rosa_Parks</a:t>
            </a:r>
            <a:endParaRPr lang="sl" sz="1700" dirty="0"/>
          </a:p>
          <a:p>
            <a:r>
              <a:rPr lang="sl" sz="1700" dirty="0"/>
              <a:t>Slika 10: </a:t>
            </a:r>
            <a:r>
              <a:rPr lang="sl-SI" sz="1700" dirty="0">
                <a:hlinkClick r:id="rId11"/>
              </a:rPr>
              <a:t>https://backthelight.wordpress.com/2014/01/16/stop-discrimination/</a:t>
            </a:r>
            <a:endParaRPr lang="sl" sz="1700" dirty="0"/>
          </a:p>
          <a:p>
            <a:endParaRPr lang="sl" sz="1400" dirty="0"/>
          </a:p>
          <a:p>
            <a:endParaRPr lang="sl" sz="1400" dirty="0"/>
          </a:p>
          <a:p>
            <a:endParaRPr lang="sl" sz="1400" dirty="0"/>
          </a:p>
          <a:p>
            <a:endParaRPr lang="sl" sz="1400" dirty="0"/>
          </a:p>
          <a:p>
            <a:endParaRPr lang="sl" sz="1400" dirty="0"/>
          </a:p>
          <a:p>
            <a:endParaRPr lang="sl" sz="1400" dirty="0"/>
          </a:p>
          <a:p>
            <a:endParaRPr lang="sl-SI" sz="1400" dirty="0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B7528867-638A-43CD-AD32-B1002CBABA8A}"/>
              </a:ext>
            </a:extLst>
          </p:cNvPr>
          <p:cNvSpPr txBox="1"/>
          <p:nvPr/>
        </p:nvSpPr>
        <p:spPr>
          <a:xfrm>
            <a:off x="6496903" y="1606455"/>
            <a:ext cx="557795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l" sz="1400" dirty="0"/>
              <a:t>Rosa Parks. (b.d.) Pridobljeno 28.1.2018, iz </a:t>
            </a:r>
            <a:r>
              <a:rPr lang="sl-SI" sz="1400" dirty="0">
                <a:hlinkClick r:id="rId12"/>
              </a:rPr>
              <a:t>http://www.history.com/topics/black-history/rosa-parks</a:t>
            </a:r>
            <a:endParaRPr lang="sl" sz="14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l" sz="1400" dirty="0"/>
              <a:t>Examples of discrimination in society today. (b.d.) Pridobljeno 28.1.2018, iz </a:t>
            </a:r>
            <a:r>
              <a:rPr lang="sl-SI" sz="1400" dirty="0">
                <a:hlinkClick r:id="rId13"/>
              </a:rPr>
              <a:t>https://www.khanacademy.org/test-prep/mcat/individuals-and-society/discrimination/a/examples-of-discrimination-in-society-today</a:t>
            </a:r>
            <a:endParaRPr lang="sl" sz="14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l" sz="1400" dirty="0"/>
              <a:t>8 great heroes of human rights. (1.12.2017) . Pridobljeno 28.1.2018, iz </a:t>
            </a:r>
            <a:r>
              <a:rPr lang="sl-SI" sz="1400" dirty="0">
                <a:hlinkClick r:id="rId14"/>
              </a:rPr>
              <a:t>https://www.mnn.com/earth-matters/politics/stories/8-great-heroes-of-human-rights</a:t>
            </a:r>
            <a:endParaRPr lang="sl" sz="14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l" sz="1400" dirty="0"/>
              <a:t>Types of discrimination – workplace. (b.d.). Pridobljeno 25.1.2018, iz </a:t>
            </a:r>
            <a:r>
              <a:rPr lang="sl-SI" sz="1400" dirty="0">
                <a:hlinkClick r:id="rId15"/>
              </a:rPr>
              <a:t>https://www.humanrightscommission.vic.gov.au/the-workplace/workplace-discrimination/type-of-discrimination</a:t>
            </a:r>
            <a:endParaRPr lang="sl" sz="14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l" sz="1400" dirty="0"/>
              <a:t>Disability discrimination (julij 2017). Pridobljeno 25.1.2018, iz </a:t>
            </a:r>
            <a:r>
              <a:rPr lang="sl-SI" sz="1400" dirty="0">
                <a:hlinkClick r:id="rId16"/>
              </a:rPr>
              <a:t>https://www.mind.org.uk/information-support/legal-rights/disability-discrimination/types-of-discrimination/#direct</a:t>
            </a:r>
            <a:endParaRPr lang="sl" sz="14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l" sz="1400" dirty="0"/>
              <a:t>Attacks on LGBT people surge almost 80% in UK over last four years. (6.9.2017). Pridobljeno 27.1.2018, iz </a:t>
            </a:r>
            <a:r>
              <a:rPr lang="sl-SI" sz="1400" dirty="0">
                <a:hlinkClick r:id="rId17"/>
              </a:rPr>
              <a:t>http://www.independent.co.uk/news/uk/home-news/gay-lgbt-hate-crimes-stats-rise-four-year-physical-verbal-homophobic-abuse-community-a7933126.html</a:t>
            </a:r>
            <a:endParaRPr lang="sl" sz="140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sl" sz="1400" dirty="0"/>
          </a:p>
        </p:txBody>
      </p:sp>
    </p:spTree>
    <p:extLst>
      <p:ext uri="{BB962C8B-B14F-4D97-AF65-F5344CB8AC3E}">
        <p14:creationId xmlns:p14="http://schemas.microsoft.com/office/powerpoint/2010/main" val="42432265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ški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0</TotalTime>
  <Words>481</Words>
  <Application>Microsoft Office PowerPoint</Application>
  <PresentationFormat>Widescreen</PresentationFormat>
  <Paragraphs>61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Dubai Medium</vt:lpstr>
      <vt:lpstr>Nebeški</vt:lpstr>
      <vt:lpstr>DISCRIMINATION</vt:lpstr>
      <vt:lpstr>WHAT IS DISCRIMINATION?</vt:lpstr>
      <vt:lpstr>RACIAL AND ETHNIC DISCRIMINATION</vt:lpstr>
      <vt:lpstr>gENDER AND SEXUAL ORIENTATION</vt:lpstr>
      <vt:lpstr>RELIGION</vt:lpstr>
      <vt:lpstr>PowerPoint Presentation</vt:lpstr>
      <vt:lpstr>DISCRIMINATION TODAY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2020-05-28T13:23:06Z</dcterms:created>
  <dcterms:modified xsi:type="dcterms:W3CDTF">2020-05-28T13:23:06Z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