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DD2BE50-51FB-425F-94D1-707C3EA470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F570B71-5E35-4E97-AB8E-4D8729A426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E9A1C-BF2F-456B-A262-C421126CCA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9AA75A76-1D56-454F-9FFE-49B2498FA6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D3A3E328-E256-4726-BF58-A9C585AC8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81E2E02-ACBF-4F1B-852D-88774678F0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660E0DF-E8C9-4353-8677-22FBA2CA3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538E31-A400-4FF5-AD40-3C505B77A4C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425673B-AE53-40AB-AA6C-8AFF4C62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10D4-94BC-46AF-B569-F724804B0AD0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FBFDD7C-7CB2-46DE-AA95-24C5F789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78990FB-3FA5-4142-9737-B6746475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F32C8-27A0-468F-86EB-2C0884B8D4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466221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6E01499-5B56-46B5-9861-0B0DA541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70A3-21BE-4F4A-A93A-92CB4BA245FB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069F50C-B33B-4A25-BE96-A439D92C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1C43FC1-5B17-46FF-B93A-3192FB77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470FF-0B97-4864-90EF-853C6797EB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8267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9555B9F-58FD-44FE-B60E-DF698C9D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6646-612B-4C34-8105-C0B7A86A9C6C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20199AA-22A8-4451-A577-2D284AC3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445E18F-0C47-46AD-AE43-48980543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7B851-79B5-495B-9BB3-15927EFC82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62727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03B0C8C-9F0E-4B4A-9089-7F0C384D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498B-658C-4EEF-98CC-2929E17D06FA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6307ECF-85EF-4DBF-820D-8217A18D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6B81DEC-0DB7-4E63-9ECE-D17AA057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327BD-A28E-48E7-874A-2DFF390DF1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648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A8AE609-F602-4835-B631-B180861B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2FBE-DE35-40F1-90E2-FE4EA55D205E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087DC3B-862D-4EDB-BF47-6C99FFAB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6BDFDA9-389B-4818-A791-9D300C6C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A9875-00CD-4C49-A057-2278213B9C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23698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F34E5C3-FB44-458F-9E2E-1ED245EE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90BB-28A7-4E0F-9A1D-9F74F09EC345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7652013-E38D-4A74-B2FC-FF25D92B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AE89C38-B84D-425E-A66D-2AA315AD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B7E9-6DC2-4A65-956A-7F6F20B92B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85126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7CB2BDA-EB87-4DC4-B29F-2DDE71F8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C23C-45EF-4348-8CEC-195747DA4D78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C455B924-F827-4CC1-8481-B20B2EBD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06E6C25-1590-487D-885F-E42A85E6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43B6-0997-4602-B1CA-03AADA4BA4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09786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52DA4C3D-2D72-4F36-B1B5-361C14DD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2D55-627B-4BFC-8F2B-A239878ACF8E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5F95828A-C3A3-4886-8E59-FE0FB2F0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56375C7-5970-4F51-9567-6A21FB09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5CEFE-4198-457D-97BB-B212DB815F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72972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1C88A965-77FD-429B-8F1C-97723B51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0AD6-8FFC-4097-98AC-BD9F449A95DE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FBF69B7-99FB-4860-AE4F-295D010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45CAA8AF-CFB6-4D4A-A385-73444D7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3535-8DB1-4C56-8D37-600B87AF1F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78342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FED530A-23B2-4CB0-AD90-67214700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738C-F412-4289-8933-79DF67CFCE43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A0CAA04-50C2-4A94-AA1F-14B4F901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832CDC1-CC1B-4D49-AEAB-DE69E14D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98251-0873-4022-8C4C-890250DF76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76766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190E668-6145-4BE8-8AC4-632CB7E6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3DB4-DD76-443F-8C8E-5292715C3BE9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9A42279-0496-443A-8677-1FCA08E9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2C3A0F8-1287-406E-8871-041B43BE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9CEFD-AF68-4285-8C46-9D6808BD8C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47884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0E8EFD5-CEAD-4059-8F9F-E17B335290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46801827-2D6C-455A-89CB-36368E9EAC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8B2676-C16B-4296-B9E9-21C195597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E6C89-35C0-4217-8AF8-4B838C83FEC5}" type="datetime1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DE1C05B-C335-4A39-BB6A-BE16DF8CC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F485963-334C-4EEF-98EB-EB60BBA5F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38C404-02ED-4348-9AFD-0E2E9C0339C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840D8-1EFE-4369-BA4E-431740C14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87865"/>
            <a:ext cx="91440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DREAMS</a:t>
            </a:r>
          </a:p>
        </p:txBody>
      </p:sp>
      <p:sp>
        <p:nvSpPr>
          <p:cNvPr id="3" name="Ograda številke diapozitiva 2">
            <a:extLst>
              <a:ext uri="{FF2B5EF4-FFF2-40B4-BE49-F238E27FC236}">
                <a16:creationId xmlns:a16="http://schemas.microsoft.com/office/drawing/2014/main" id="{9814A078-A139-4A7B-B4B3-ED6C741E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0821F6-F024-43E9-9B53-A90F15875D04}" type="slidenum">
              <a:rPr lang="sl-SI" altLang="sl-SI">
                <a:solidFill>
                  <a:srgbClr val="898989"/>
                </a:solidFill>
              </a:rPr>
              <a:pPr/>
              <a:t>1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A43540C-0300-4F41-9D6E-683A679FD45A}"/>
              </a:ext>
            </a:extLst>
          </p:cNvPr>
          <p:cNvSpPr txBox="1"/>
          <p:nvPr/>
        </p:nvSpPr>
        <p:spPr>
          <a:xfrm>
            <a:off x="330200" y="1557338"/>
            <a:ext cx="3743325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200" dirty="0">
                <a:latin typeface="Arial" pitchFamily="34" charset="0"/>
              </a:rPr>
              <a:t>O</a:t>
            </a:r>
            <a:r>
              <a:rPr lang="en-US" sz="2200" dirty="0">
                <a:latin typeface="Arial" pitchFamily="34" charset="0"/>
              </a:rPr>
              <a:t>ur dreams are full of complete strangers. </a:t>
            </a:r>
            <a:endParaRPr lang="sl-SI" sz="22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" pitchFamily="34" charset="0"/>
              </a:rPr>
              <a:t>Example</a:t>
            </a:r>
            <a:r>
              <a:rPr lang="sl-SI" sz="2200" dirty="0">
                <a:latin typeface="Arial" pitchFamily="34" charset="0"/>
              </a:rPr>
              <a:t>:</a:t>
            </a:r>
            <a:r>
              <a:rPr lang="en-US" sz="2200" dirty="0">
                <a:latin typeface="Arial" pitchFamily="34" charset="0"/>
              </a:rPr>
              <a:t> </a:t>
            </a:r>
            <a:endParaRPr lang="sl-SI" sz="22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dirty="0">
                <a:latin typeface="Arial" pitchFamily="34" charset="0"/>
              </a:rPr>
              <a:t>-I</a:t>
            </a:r>
            <a:r>
              <a:rPr lang="en-US" sz="2200" dirty="0">
                <a:latin typeface="Arial" pitchFamily="34" charset="0"/>
              </a:rPr>
              <a:t>f you saw a person you could still have a dream about him although you can’t even remember his face. </a:t>
            </a:r>
            <a:endParaRPr lang="sl-SI" sz="2200" dirty="0">
              <a:latin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</a:rPr>
              <a:t>In our dreams can also be items </a:t>
            </a:r>
            <a:endParaRPr lang="sl-SI" sz="22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dirty="0">
                <a:latin typeface="Arial" pitchFamily="34" charset="0"/>
              </a:rPr>
              <a:t>Example: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dirty="0">
                <a:latin typeface="Arial" pitchFamily="34" charset="0"/>
              </a:rPr>
              <a:t>-</a:t>
            </a:r>
            <a:r>
              <a:rPr lang="en-US" sz="2200" dirty="0">
                <a:latin typeface="Arial" pitchFamily="34" charset="0"/>
              </a:rPr>
              <a:t>your dad’s old car </a:t>
            </a:r>
            <a:r>
              <a:rPr lang="sl-SI" sz="2200" dirty="0">
                <a:latin typeface="Arial" pitchFamily="34" charset="0"/>
              </a:rPr>
              <a:t>can</a:t>
            </a:r>
            <a:r>
              <a:rPr lang="en-US" sz="2200" dirty="0">
                <a:latin typeface="Arial" pitchFamily="34" charset="0"/>
              </a:rPr>
              <a:t> be your transport, </a:t>
            </a:r>
            <a:endParaRPr lang="sl-SI" sz="2200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dirty="0">
                <a:latin typeface="Arial" pitchFamily="34" charset="0"/>
              </a:rPr>
              <a:t>-</a:t>
            </a:r>
            <a:r>
              <a:rPr lang="en-US" sz="2200" dirty="0">
                <a:latin typeface="Arial" pitchFamily="34" charset="0"/>
              </a:rPr>
              <a:t>oldest sister’s teddy bear could chase your in dreams.</a:t>
            </a:r>
            <a:endParaRPr lang="sl-SI" sz="2200" dirty="0">
              <a:latin typeface="Arial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8F5E063-6C9D-4A87-B4F1-2A3829CC8571}"/>
              </a:ext>
            </a:extLst>
          </p:cNvPr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3. We only dream of what we know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11268" name="Picture 2" descr="http://merryfarmer.files.wordpress.com/2012/02/bunch-of-people.jpg">
            <a:extLst>
              <a:ext uri="{FF2B5EF4-FFF2-40B4-BE49-F238E27FC236}">
                <a16:creationId xmlns:a16="http://schemas.microsoft.com/office/drawing/2014/main" id="{273BB1BF-B01D-4BC4-AF2E-24C46CBB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468312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>
            <a:extLst>
              <a:ext uri="{FF2B5EF4-FFF2-40B4-BE49-F238E27FC236}">
                <a16:creationId xmlns:a16="http://schemas.microsoft.com/office/drawing/2014/main" id="{49E07EC4-DB72-4316-A432-B805E9CC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F702BC-355B-4C31-AF0B-F18BAE54AC14}" type="slidenum">
              <a:rPr lang="sl-SI" altLang="sl-SI">
                <a:solidFill>
                  <a:srgbClr val="898989"/>
                </a:solidFill>
              </a:rPr>
              <a:pPr/>
              <a:t>10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2">
            <a:extLst>
              <a:ext uri="{FF2B5EF4-FFF2-40B4-BE49-F238E27FC236}">
                <a16:creationId xmlns:a16="http://schemas.microsoft.com/office/drawing/2014/main" id="{D4CA4C51-9E3F-41E8-9355-742E0585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03813"/>
            <a:ext cx="75612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Every human being dreams</a:t>
            </a:r>
            <a:r>
              <a:rPr lang="sl-SI" altLang="sl-SI" sz="2200">
                <a:latin typeface="Arial" panose="020B0604020202020204" pitchFamily="34" charset="0"/>
              </a:rPr>
              <a:t>, </a:t>
            </a:r>
            <a:r>
              <a:rPr lang="sl-SI" altLang="sl-SI" sz="2400"/>
              <a:t>e</a:t>
            </a:r>
            <a:r>
              <a:rPr lang="en-US" altLang="sl-SI" sz="2400"/>
              <a:t>ven babies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Man and women have different dreams and reactions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Men dream more about other men 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W</a:t>
            </a:r>
            <a:r>
              <a:rPr lang="en-US" altLang="sl-SI" sz="2200">
                <a:latin typeface="Arial" panose="020B0604020202020204" pitchFamily="34" charset="0"/>
              </a:rPr>
              <a:t>omen tend to dream equally about men and women</a:t>
            </a:r>
            <a:br>
              <a:rPr lang="en-US" altLang="sl-SI"/>
            </a:br>
            <a:endParaRPr lang="sl-SI" alt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AA2ADE4-9D9A-41BC-9C45-0BD4F939E5E7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4. Everybody dreams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12292" name="Picture 2" descr="http://www.wallpaperseek.com/sleeping-baby_wallpapers_8811_1152x864.jpg">
            <a:extLst>
              <a:ext uri="{FF2B5EF4-FFF2-40B4-BE49-F238E27FC236}">
                <a16:creationId xmlns:a16="http://schemas.microsoft.com/office/drawing/2014/main" id="{56896EB7-EA12-487B-8964-334D31F6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100138"/>
            <a:ext cx="64071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>
            <a:extLst>
              <a:ext uri="{FF2B5EF4-FFF2-40B4-BE49-F238E27FC236}">
                <a16:creationId xmlns:a16="http://schemas.microsoft.com/office/drawing/2014/main" id="{849EC87D-ED97-485C-AB35-AE8E11F8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CC2B7D-B58B-4F9C-ACFA-C8BCBED8167F}" type="slidenum">
              <a:rPr lang="sl-SI" altLang="sl-SI">
                <a:solidFill>
                  <a:srgbClr val="898989"/>
                </a:solidFill>
              </a:rPr>
              <a:pPr/>
              <a:t>11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1A885F3-0F95-4272-BB8E-67BD4B851303}"/>
              </a:ext>
            </a:extLst>
          </p:cNvPr>
          <p:cNvSpPr txBox="1"/>
          <p:nvPr/>
        </p:nvSpPr>
        <p:spPr>
          <a:xfrm>
            <a:off x="3779838" y="2197100"/>
            <a:ext cx="4860925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" pitchFamily="34" charset="0"/>
              </a:rPr>
              <a:t>Blind</a:t>
            </a:r>
            <a:r>
              <a:rPr lang="sl-SI" sz="2200" dirty="0">
                <a:latin typeface="Arial" pitchFamily="34" charset="0"/>
              </a:rPr>
              <a:t> </a:t>
            </a:r>
            <a:r>
              <a:rPr lang="en-US" sz="2200" dirty="0">
                <a:latin typeface="Arial" pitchFamily="34" charset="0"/>
              </a:rPr>
              <a:t>People</a:t>
            </a:r>
            <a:endParaRPr lang="sl-SI" sz="2200" dirty="0">
              <a:latin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200" dirty="0">
                <a:latin typeface="Arial" pitchFamily="34" charset="0"/>
              </a:rPr>
              <a:t>A</a:t>
            </a:r>
            <a:r>
              <a:rPr lang="en-US" sz="2200" dirty="0">
                <a:latin typeface="Arial" pitchFamily="34" charset="0"/>
              </a:rPr>
              <a:t>fter birth</a:t>
            </a:r>
            <a:r>
              <a:rPr lang="sl-SI" sz="2200" dirty="0">
                <a:latin typeface="Arial" pitchFamily="34" charset="0"/>
              </a:rPr>
              <a:t>:</a:t>
            </a:r>
            <a:r>
              <a:rPr lang="en-US" sz="2200" dirty="0">
                <a:latin typeface="Arial" pitchFamily="34" charset="0"/>
              </a:rPr>
              <a:t> can see images in their dreams</a:t>
            </a:r>
            <a:endParaRPr lang="sl-SI" sz="2200" dirty="0">
              <a:latin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200" dirty="0">
                <a:latin typeface="Arial" pitchFamily="34" charset="0"/>
              </a:rPr>
              <a:t>B</a:t>
            </a:r>
            <a:r>
              <a:rPr lang="en-US" sz="2200" dirty="0" err="1">
                <a:latin typeface="Arial" pitchFamily="34" charset="0"/>
              </a:rPr>
              <a:t>orn</a:t>
            </a:r>
            <a:r>
              <a:rPr lang="en-US" sz="2200" dirty="0">
                <a:latin typeface="Arial" pitchFamily="34" charset="0"/>
              </a:rPr>
              <a:t> blind</a:t>
            </a:r>
            <a:r>
              <a:rPr lang="sl-SI" sz="2200" dirty="0">
                <a:latin typeface="Arial" pitchFamily="34" charset="0"/>
              </a:rPr>
              <a:t>:</a:t>
            </a:r>
            <a:r>
              <a:rPr lang="en-US" sz="2200" dirty="0">
                <a:latin typeface="Arial" pitchFamily="34" charset="0"/>
              </a:rPr>
              <a:t> don’t see any images, but have  equally amount of involving their other senses and emotions</a:t>
            </a:r>
            <a:endParaRPr lang="sl-SI" sz="2200" dirty="0">
              <a:latin typeface="Arial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47DA75-F91C-42C3-B49D-9714389D19F1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5. Blind people dream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13316" name="Picture 2" descr="http://t2.gstatic.com/images?q=tbn:ANd9GcTaDYWVVT1UAQEywoHTPzTFUjN2Ehx3Ber3vBHkXyUhG5QmNZFHyWOocHmq">
            <a:extLst>
              <a:ext uri="{FF2B5EF4-FFF2-40B4-BE49-F238E27FC236}">
                <a16:creationId xmlns:a16="http://schemas.microsoft.com/office/drawing/2014/main" id="{91B798AE-20E0-43E3-94B3-A8ABC01F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97100"/>
            <a:ext cx="233521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09A78C8E-D07D-4D86-9653-1153C287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B5EFC3-B7A1-4F80-ACFB-C4C96165A296}" type="slidenum">
              <a:rPr lang="sl-SI" altLang="sl-SI">
                <a:solidFill>
                  <a:srgbClr val="898989"/>
                </a:solidFill>
              </a:rPr>
              <a:pPr/>
              <a:t>12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jeZBesedilom 1">
            <a:extLst>
              <a:ext uri="{FF2B5EF4-FFF2-40B4-BE49-F238E27FC236}">
                <a16:creationId xmlns:a16="http://schemas.microsoft.com/office/drawing/2014/main" id="{F339FB97-BF02-4794-B0A3-92AF434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60563"/>
            <a:ext cx="36718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Native American cultures believe in catching their bad dreams with a handmade amulet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 Willow hoop, on which is woven a loose web.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The dreamcatcher is then decorated with personal items such as feathers and beads.</a:t>
            </a:r>
            <a:r>
              <a:rPr lang="en-US" altLang="sl-SI" sz="2200">
                <a:latin typeface="Arial" panose="020B0604020202020204" pitchFamily="34" charset="0"/>
              </a:rPr>
              <a:t>  </a:t>
            </a:r>
            <a:endParaRPr lang="sl-SI" altLang="sl-SI" sz="2200">
              <a:latin typeface="Arial" panose="020B06040202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0361953-C5B1-4493-B581-CB6121A87D78}"/>
              </a:ext>
            </a:extLst>
          </p:cNvPr>
          <p:cNvSpPr txBox="1"/>
          <p:nvPr/>
        </p:nvSpPr>
        <p:spPr>
          <a:xfrm>
            <a:off x="0" y="-2244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DREAMCATCHERS 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14340" name="Picture 2" descr="http://www.wolfgangartgallery.com/images/30653.jpg">
            <a:extLst>
              <a:ext uri="{FF2B5EF4-FFF2-40B4-BE49-F238E27FC236}">
                <a16:creationId xmlns:a16="http://schemas.microsoft.com/office/drawing/2014/main" id="{C863119A-F070-48C6-A61E-1396B8D6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989138"/>
            <a:ext cx="412273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CF867CD8-9D90-455D-B5A5-55D68081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E120AC-E5FB-43CE-8F1C-9CD8B7434031}" type="slidenum">
              <a:rPr lang="sl-SI" altLang="sl-SI">
                <a:solidFill>
                  <a:srgbClr val="898989"/>
                </a:solidFill>
              </a:rPr>
              <a:pPr/>
              <a:t>13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>
            <a:extLst>
              <a:ext uri="{FF2B5EF4-FFF2-40B4-BE49-F238E27FC236}">
                <a16:creationId xmlns:a16="http://schemas.microsoft.com/office/drawing/2014/main" id="{D065EE16-B830-4244-926E-F14A23FD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ADD6A6-73AB-4063-8306-2BA4C302F74B}" type="slidenum">
              <a:rPr lang="sl-SI" altLang="sl-SI">
                <a:solidFill>
                  <a:srgbClr val="898989"/>
                </a:solidFill>
              </a:rPr>
              <a:pPr/>
              <a:t>14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jeZBesedilom 5">
            <a:extLst>
              <a:ext uri="{FF2B5EF4-FFF2-40B4-BE49-F238E27FC236}">
                <a16:creationId xmlns:a16="http://schemas.microsoft.com/office/drawing/2014/main" id="{EE0816D1-B128-40FB-A5AA-317FEAF5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00213"/>
            <a:ext cx="8064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O</a:t>
            </a:r>
            <a:r>
              <a:rPr lang="en-US" altLang="sl-SI" sz="2200">
                <a:latin typeface="Arial" panose="020B0604020202020204" pitchFamily="34" charset="0"/>
              </a:rPr>
              <a:t>ur brain take pieces of memories and put them together into a dream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Most dreams do</a:t>
            </a:r>
            <a:r>
              <a:rPr lang="sl-SI" altLang="sl-SI" sz="2200">
                <a:latin typeface="Arial" panose="020B0604020202020204" pitchFamily="34" charset="0"/>
              </a:rPr>
              <a:t>n‘t make</a:t>
            </a:r>
            <a:r>
              <a:rPr lang="en-US" altLang="sl-SI" sz="2200">
                <a:latin typeface="Arial" panose="020B0604020202020204" pitchFamily="34" charset="0"/>
              </a:rPr>
              <a:t> a</a:t>
            </a:r>
            <a:r>
              <a:rPr lang="sl-SI" altLang="sl-SI" sz="2200">
                <a:latin typeface="Arial" panose="020B0604020202020204" pitchFamily="34" charset="0"/>
              </a:rPr>
              <a:t>ny</a:t>
            </a:r>
            <a:r>
              <a:rPr lang="en-US" altLang="sl-SI" sz="2200">
                <a:latin typeface="Arial" panose="020B0604020202020204" pitchFamily="34" charset="0"/>
              </a:rPr>
              <a:t> sense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We can </a:t>
            </a:r>
            <a:r>
              <a:rPr lang="en-US" altLang="sl-SI" sz="2200">
                <a:latin typeface="Arial" panose="020B0604020202020204" pitchFamily="34" charset="0"/>
              </a:rPr>
              <a:t>fly</a:t>
            </a:r>
            <a:r>
              <a:rPr lang="sl-SI" altLang="sl-SI" sz="2200">
                <a:latin typeface="Arial" panose="020B0604020202020204" pitchFamily="34" charset="0"/>
              </a:rPr>
              <a:t>,</a:t>
            </a:r>
            <a:r>
              <a:rPr lang="en-US" altLang="sl-SI" sz="2200">
                <a:latin typeface="Arial" panose="020B0604020202020204" pitchFamily="34" charset="0"/>
              </a:rPr>
              <a:t> jump off a building, or breathe under water</a:t>
            </a:r>
            <a:endParaRPr lang="sl-SI" altLang="sl-SI" sz="2200">
              <a:latin typeface="Arial" panose="020B0604020202020204" pitchFamily="34" charset="0"/>
            </a:endParaRPr>
          </a:p>
        </p:txBody>
      </p:sp>
      <p:pic>
        <p:nvPicPr>
          <p:cNvPr id="3075" name="Picture 4" descr="http://farm6.staticflickr.com/5125/5322394014_3352588ef3_z.jpg">
            <a:extLst>
              <a:ext uri="{FF2B5EF4-FFF2-40B4-BE49-F238E27FC236}">
                <a16:creationId xmlns:a16="http://schemas.microsoft.com/office/drawing/2014/main" id="{FD4E8CA7-99F3-4499-8016-B995AB68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429000"/>
            <a:ext cx="39687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08F0475-F27B-4F5E-9C9C-B962E2E5C1A0}"/>
              </a:ext>
            </a:extLst>
          </p:cNvPr>
          <p:cNvSpPr txBox="1"/>
          <p:nvPr/>
        </p:nvSpPr>
        <p:spPr>
          <a:xfrm>
            <a:off x="107504" y="0"/>
            <a:ext cx="892899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WHAT</a:t>
            </a:r>
            <a:r>
              <a:rPr lang="sl-SI" sz="4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 </a:t>
            </a:r>
            <a:r>
              <a:rPr lang="sl-SI" sz="5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DO WE DREAM ABOUT?</a:t>
            </a:r>
          </a:p>
        </p:txBody>
      </p:sp>
      <p:pic>
        <p:nvPicPr>
          <p:cNvPr id="3077" name="Picture 6" descr="http://thewouldyourather.files.wordpress.com/2011/10/flying-human_thumb.jpg?w=500&amp;h=350">
            <a:extLst>
              <a:ext uri="{FF2B5EF4-FFF2-40B4-BE49-F238E27FC236}">
                <a16:creationId xmlns:a16="http://schemas.microsoft.com/office/drawing/2014/main" id="{3A6B3529-1A65-48FB-9EEA-D4805DE3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429000"/>
            <a:ext cx="41973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>
            <a:extLst>
              <a:ext uri="{FF2B5EF4-FFF2-40B4-BE49-F238E27FC236}">
                <a16:creationId xmlns:a16="http://schemas.microsoft.com/office/drawing/2014/main" id="{1475288D-811B-4F4E-B418-CCA1AAAF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3D5090-1142-4214-9317-B6AFD9B4DA5A}" type="slidenum">
              <a:rPr lang="sl-SI" altLang="sl-SI">
                <a:solidFill>
                  <a:srgbClr val="898989"/>
                </a:solidFill>
              </a:rPr>
              <a:pPr/>
              <a:t>2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537121C-AD3A-4C0D-9BDA-E6238A2B43CE}"/>
              </a:ext>
            </a:extLst>
          </p:cNvPr>
          <p:cNvSpPr txBox="1"/>
          <p:nvPr/>
        </p:nvSpPr>
        <p:spPr>
          <a:xfrm>
            <a:off x="-65651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SUPERSTITIONS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4099" name="PoljeZBesedilom 4">
            <a:extLst>
              <a:ext uri="{FF2B5EF4-FFF2-40B4-BE49-F238E27FC236}">
                <a16:creationId xmlns:a16="http://schemas.microsoft.com/office/drawing/2014/main" id="{5B1E6BB9-86CD-464C-8B8B-84EB0149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36004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D</a:t>
            </a:r>
            <a:r>
              <a:rPr lang="en-US" altLang="sl-SI" sz="2200">
                <a:latin typeface="Arial" panose="020B0604020202020204" pitchFamily="34" charset="0"/>
              </a:rPr>
              <a:t>eep meaning</a:t>
            </a:r>
            <a:r>
              <a:rPr lang="sl-SI" altLang="sl-SI" sz="2200">
                <a:latin typeface="Arial" panose="020B0604020202020204" pitchFamily="34" charset="0"/>
              </a:rPr>
              <a:t> or </a:t>
            </a:r>
            <a:r>
              <a:rPr lang="en-US" altLang="sl-SI" sz="2200">
                <a:latin typeface="Arial" panose="020B0604020202020204" pitchFamily="34" charset="0"/>
              </a:rPr>
              <a:t>pile of thoughts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Some people believe dreams can predict the future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It was once thought if a person was falling in a dream and hit the ground, they would die </a:t>
            </a:r>
            <a:r>
              <a:rPr lang="sl-SI" altLang="sl-SI" sz="2200">
                <a:latin typeface="Arial" panose="020B0604020202020204" pitchFamily="34" charset="0"/>
              </a:rPr>
              <a:t>T</a:t>
            </a:r>
            <a:r>
              <a:rPr lang="en-US" altLang="sl-SI" sz="2200">
                <a:latin typeface="Arial" panose="020B0604020202020204" pitchFamily="34" charset="0"/>
              </a:rPr>
              <a:t>his is not true</a:t>
            </a:r>
            <a:endParaRPr lang="sl-SI" altLang="sl-SI" sz="2200">
              <a:latin typeface="Arial" panose="020B0604020202020204" pitchFamily="34" charset="0"/>
            </a:endParaRPr>
          </a:p>
        </p:txBody>
      </p:sp>
      <p:pic>
        <p:nvPicPr>
          <p:cNvPr id="4100" name="Picture 2" descr="http://images.mylot.com/userImages/images/postphotos/2293624.jpg">
            <a:extLst>
              <a:ext uri="{FF2B5EF4-FFF2-40B4-BE49-F238E27FC236}">
                <a16:creationId xmlns:a16="http://schemas.microsoft.com/office/drawing/2014/main" id="{001B66EA-359F-449E-B8F2-94BC458F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557338"/>
            <a:ext cx="44259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>
            <a:extLst>
              <a:ext uri="{FF2B5EF4-FFF2-40B4-BE49-F238E27FC236}">
                <a16:creationId xmlns:a16="http://schemas.microsoft.com/office/drawing/2014/main" id="{65DFB6D7-9A72-4E88-BB63-1FB4F8E3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2F192F-5CE3-4438-94AB-8E0B1A5AC849}" type="slidenum">
              <a:rPr lang="sl-SI" altLang="sl-SI">
                <a:solidFill>
                  <a:srgbClr val="898989"/>
                </a:solidFill>
              </a:rPr>
              <a:pPr/>
              <a:t>3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000CE78-8510-442A-A751-641ECF1D3854}"/>
              </a:ext>
            </a:extLst>
          </p:cNvPr>
          <p:cNvSpPr txBox="1"/>
          <p:nvPr/>
        </p:nvSpPr>
        <p:spPr>
          <a:xfrm>
            <a:off x="-9061" y="40041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NIGHTMARES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5123" name="PoljeZBesedilom 4">
            <a:extLst>
              <a:ext uri="{FF2B5EF4-FFF2-40B4-BE49-F238E27FC236}">
                <a16:creationId xmlns:a16="http://schemas.microsoft.com/office/drawing/2014/main" id="{BE052E51-E68B-4E4A-B58C-637EE7EF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986338"/>
            <a:ext cx="34575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C</a:t>
            </a:r>
            <a:r>
              <a:rPr lang="en-US" altLang="sl-SI" sz="2200">
                <a:latin typeface="Arial" panose="020B0604020202020204" pitchFamily="34" charset="0"/>
              </a:rPr>
              <a:t>aused by stress, traumatic events or worries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E</a:t>
            </a:r>
            <a:r>
              <a:rPr lang="en-US" altLang="sl-SI" sz="2200">
                <a:latin typeface="Arial" panose="020B0604020202020204" pitchFamily="34" charset="0"/>
              </a:rPr>
              <a:t>veryone has nightmares. </a:t>
            </a:r>
            <a:endParaRPr lang="sl-SI" altLang="sl-SI" sz="2200">
              <a:latin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936F8CB-388D-48A0-91A5-E4F6C3B47B41}"/>
              </a:ext>
            </a:extLst>
          </p:cNvPr>
          <p:cNvSpPr txBox="1"/>
          <p:nvPr/>
        </p:nvSpPr>
        <p:spPr>
          <a:xfrm>
            <a:off x="5003800" y="1195388"/>
            <a:ext cx="346075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200" dirty="0">
                <a:latin typeface="Arial" pitchFamily="34" charset="0"/>
              </a:rPr>
              <a:t>     ADVICE: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200" dirty="0">
                <a:latin typeface="Arial" pitchFamily="34" charset="0"/>
              </a:rPr>
              <a:t>S</a:t>
            </a:r>
            <a:r>
              <a:rPr lang="en-US" sz="2200" dirty="0">
                <a:latin typeface="Arial" pitchFamily="34" charset="0"/>
              </a:rPr>
              <a:t>ay "Hey! Get out of here and leave me alone! This is MY dream and I'm waking up now!" It may just work for you!</a:t>
            </a:r>
            <a:endParaRPr lang="sl-SI" sz="2200" dirty="0">
              <a:latin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200" dirty="0">
                <a:latin typeface="Arial" pitchFamily="34" charset="0"/>
              </a:rPr>
              <a:t>For </a:t>
            </a:r>
            <a:r>
              <a:rPr lang="en-US" sz="2200" dirty="0">
                <a:latin typeface="Arial" pitchFamily="34" charset="0"/>
              </a:rPr>
              <a:t>good dreams</a:t>
            </a:r>
            <a:r>
              <a:rPr lang="sl-SI" sz="2200" dirty="0">
                <a:latin typeface="Arial" pitchFamily="34" charset="0"/>
              </a:rPr>
              <a:t>:</a:t>
            </a:r>
            <a:r>
              <a:rPr lang="en-US" sz="2200" dirty="0">
                <a:latin typeface="Arial" pitchFamily="34" charset="0"/>
              </a:rPr>
              <a:t> While falling asleep, start thinking about a happy situation. </a:t>
            </a:r>
            <a:endParaRPr lang="sl-SI" dirty="0">
              <a:latin typeface="+mn-lt"/>
              <a:cs typeface="+mn-cs"/>
            </a:endParaRPr>
          </a:p>
        </p:txBody>
      </p:sp>
      <p:pic>
        <p:nvPicPr>
          <p:cNvPr id="5125" name="Picture 2" descr="http://www.realbollywood.com/up_images/11117138.jpg">
            <a:extLst>
              <a:ext uri="{FF2B5EF4-FFF2-40B4-BE49-F238E27FC236}">
                <a16:creationId xmlns:a16="http://schemas.microsoft.com/office/drawing/2014/main" id="{F94502CE-B015-4B2B-AEBE-C2210AEA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96975"/>
            <a:ext cx="30003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>
            <a:extLst>
              <a:ext uri="{FF2B5EF4-FFF2-40B4-BE49-F238E27FC236}">
                <a16:creationId xmlns:a16="http://schemas.microsoft.com/office/drawing/2014/main" id="{B1D0A96C-67D3-42E6-8EA3-A62C2BD2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A86E63-20D4-4854-8940-5FBA82DBABE8}" type="slidenum">
              <a:rPr lang="sl-SI" altLang="sl-SI">
                <a:solidFill>
                  <a:srgbClr val="898989"/>
                </a:solidFill>
              </a:rPr>
              <a:pPr/>
              <a:t>4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63FF573-198F-4C76-9C2A-D558048A6A1D}"/>
              </a:ext>
            </a:extLst>
          </p:cNvPr>
          <p:cNvSpPr txBox="1"/>
          <p:nvPr/>
        </p:nvSpPr>
        <p:spPr>
          <a:xfrm>
            <a:off x="179512" y="0"/>
            <a:ext cx="871296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THE BIGINING OF DREAMS</a:t>
            </a:r>
            <a:endParaRPr lang="sl-SI" sz="5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6147" name="PoljeZBesedilom 2">
            <a:extLst>
              <a:ext uri="{FF2B5EF4-FFF2-40B4-BE49-F238E27FC236}">
                <a16:creationId xmlns:a16="http://schemas.microsoft.com/office/drawing/2014/main" id="{5AA01A18-3D8A-43CF-BE31-15837324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3141663"/>
            <a:ext cx="39909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Supernatural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Messages from the gods sent as an early warning device.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Egyptians were the first </a:t>
            </a:r>
            <a:r>
              <a:rPr lang="en-US" altLang="sl-SI" sz="2200">
                <a:latin typeface="Arial" panose="020B0604020202020204" pitchFamily="34" charset="0"/>
              </a:rPr>
              <a:t>dreamers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They </a:t>
            </a:r>
            <a:r>
              <a:rPr lang="en-US" altLang="sl-SI" sz="2200">
                <a:latin typeface="Arial" panose="020B0604020202020204" pitchFamily="34" charset="0"/>
              </a:rPr>
              <a:t>published</a:t>
            </a:r>
            <a:r>
              <a:rPr lang="sl-SI" altLang="sl-SI" sz="2200">
                <a:latin typeface="Arial" panose="020B0604020202020204" pitchFamily="34" charset="0"/>
              </a:rPr>
              <a:t> a book</a:t>
            </a:r>
            <a:br>
              <a:rPr lang="en-US" altLang="sl-SI"/>
            </a:br>
            <a:endParaRPr lang="sl-SI" altLang="sl-SI"/>
          </a:p>
        </p:txBody>
      </p:sp>
      <p:sp>
        <p:nvSpPr>
          <p:cNvPr id="6148" name="PoljeZBesedilom 5">
            <a:extLst>
              <a:ext uri="{FF2B5EF4-FFF2-40B4-BE49-F238E27FC236}">
                <a16:creationId xmlns:a16="http://schemas.microsoft.com/office/drawing/2014/main" id="{49220CD8-F186-4B83-9BEA-CB1200624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2640013"/>
            <a:ext cx="4032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200" b="1">
                <a:latin typeface="Arial" panose="020B0604020202020204" pitchFamily="34" charset="0"/>
              </a:rPr>
              <a:t>Ancient </a:t>
            </a:r>
            <a:r>
              <a:rPr lang="en-US" altLang="sl-SI" sz="2200" b="1">
                <a:latin typeface="Arial" panose="020B0604020202020204" pitchFamily="34" charset="0"/>
              </a:rPr>
              <a:t>Egyptian</a:t>
            </a:r>
            <a:r>
              <a:rPr lang="sl-SI" altLang="sl-SI" sz="2200" b="1">
                <a:latin typeface="Arial" panose="020B0604020202020204" pitchFamily="34" charset="0"/>
              </a:rPr>
              <a:t> Theories</a:t>
            </a:r>
            <a:endParaRPr lang="sl-SI" altLang="sl-SI" sz="2200"/>
          </a:p>
        </p:txBody>
      </p:sp>
      <p:pic>
        <p:nvPicPr>
          <p:cNvPr id="6149" name="Picture 2" descr="http://www.crystalinks.com/dreamegyptwings.jpg">
            <a:extLst>
              <a:ext uri="{FF2B5EF4-FFF2-40B4-BE49-F238E27FC236}">
                <a16:creationId xmlns:a16="http://schemas.microsoft.com/office/drawing/2014/main" id="{196CFA28-75CC-4FBC-B72E-53F701D9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50419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45A92B54-C736-4E01-849B-ADC19AD9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C009DB-7B01-4DCD-98D3-860F03CCA6FF}" type="slidenum">
              <a:rPr lang="sl-SI" altLang="sl-SI">
                <a:solidFill>
                  <a:srgbClr val="898989"/>
                </a:solidFill>
              </a:rPr>
              <a:pPr/>
              <a:t>5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A4274F4-A5EF-4540-AD81-F00ED4150913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LUCID DREAMING</a:t>
            </a:r>
            <a:endParaRPr lang="sl-SI" sz="5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EC87C4A-6CB3-4FA1-9229-9F89EDF32142}"/>
              </a:ext>
            </a:extLst>
          </p:cNvPr>
          <p:cNvSpPr txBox="1"/>
          <p:nvPr/>
        </p:nvSpPr>
        <p:spPr>
          <a:xfrm>
            <a:off x="4702175" y="1052513"/>
            <a:ext cx="4248150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200" dirty="0">
                <a:latin typeface="Arial" pitchFamily="34" charset="0"/>
              </a:rPr>
              <a:t>D</a:t>
            </a:r>
            <a:r>
              <a:rPr lang="en-US" sz="2200" dirty="0">
                <a:latin typeface="Arial" pitchFamily="34" charset="0"/>
              </a:rPr>
              <a:t>reams in which the person is aware of everything that he does</a:t>
            </a:r>
            <a:endParaRPr lang="sl-SI" sz="2200" dirty="0">
              <a:latin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latin typeface="+mn-lt"/>
                <a:cs typeface="+mn-cs"/>
              </a:rPr>
              <a:t>I</a:t>
            </a:r>
            <a:r>
              <a:rPr lang="en-US" sz="2400" dirty="0">
                <a:latin typeface="+mn-lt"/>
                <a:cs typeface="+mn-cs"/>
              </a:rPr>
              <a:t>nstructions : </a:t>
            </a: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</a:t>
            </a:r>
            <a:r>
              <a:rPr lang="en-US" sz="2400" dirty="0">
                <a:latin typeface="+mn-lt"/>
                <a:cs typeface="+mn-cs"/>
              </a:rPr>
              <a:t>Lay on your back </a:t>
            </a: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-A</a:t>
            </a:r>
            <a:r>
              <a:rPr lang="en-US" sz="2400" dirty="0">
                <a:latin typeface="+mn-lt"/>
                <a:cs typeface="+mn-cs"/>
              </a:rPr>
              <a:t>rms at your side and eyes closed </a:t>
            </a: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-Y</a:t>
            </a:r>
            <a:r>
              <a:rPr lang="en-US" sz="2400" dirty="0">
                <a:latin typeface="+mn-lt"/>
                <a:cs typeface="+mn-cs"/>
              </a:rPr>
              <a:t>ou must be awake </a:t>
            </a: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</a:t>
            </a:r>
            <a:r>
              <a:rPr lang="en-US" sz="2400" dirty="0">
                <a:latin typeface="+mn-lt"/>
                <a:cs typeface="+mn-cs"/>
              </a:rPr>
              <a:t>Your brain will send signals: itchiness, changing your body position</a:t>
            </a:r>
            <a:r>
              <a:rPr lang="sl-SI" sz="2400" dirty="0">
                <a:latin typeface="+mn-lt"/>
                <a:cs typeface="+mn-cs"/>
              </a:rPr>
              <a:t>..</a:t>
            </a:r>
            <a:r>
              <a:rPr lang="en-US" sz="2400" dirty="0">
                <a:latin typeface="+mn-lt"/>
                <a:cs typeface="+mn-cs"/>
              </a:rPr>
              <a:t>. </a:t>
            </a: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-I</a:t>
            </a:r>
            <a:r>
              <a:rPr lang="en-US" sz="2400" dirty="0">
                <a:latin typeface="+mn-lt"/>
                <a:cs typeface="+mn-cs"/>
              </a:rPr>
              <a:t>gnore all of these impulse</a:t>
            </a:r>
            <a:r>
              <a:rPr lang="sl-SI" sz="2400" dirty="0">
                <a:latin typeface="+mn-lt"/>
                <a:cs typeface="+mn-cs"/>
              </a:rPr>
              <a:t>s</a:t>
            </a:r>
            <a:r>
              <a:rPr lang="en-US" sz="2400" dirty="0">
                <a:latin typeface="+mn-lt"/>
                <a:cs typeface="+mn-cs"/>
              </a:rPr>
              <a:t> </a:t>
            </a: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-</a:t>
            </a:r>
            <a:r>
              <a:rPr lang="en-US" sz="2400" dirty="0">
                <a:latin typeface="+mn-lt"/>
                <a:cs typeface="+mn-cs"/>
              </a:rPr>
              <a:t>After that you can open your eyes and you will start hallucinating.</a:t>
            </a:r>
            <a:br>
              <a:rPr lang="en-US" sz="2400" dirty="0">
                <a:latin typeface="+mn-lt"/>
                <a:cs typeface="+mn-cs"/>
              </a:rPr>
            </a:br>
            <a:endParaRPr lang="sl-SI" sz="2200" dirty="0">
              <a:latin typeface="Arial" pitchFamily="34" charset="0"/>
            </a:endParaRPr>
          </a:p>
        </p:txBody>
      </p:sp>
      <p:pic>
        <p:nvPicPr>
          <p:cNvPr id="7172" name="Picture 2" descr="http://lucid-dreaming-how-to-induce.com/wp-content/uploads/2011/09/Lucid-Dreaming-3.jpg">
            <a:extLst>
              <a:ext uri="{FF2B5EF4-FFF2-40B4-BE49-F238E27FC236}">
                <a16:creationId xmlns:a16="http://schemas.microsoft.com/office/drawing/2014/main" id="{462834EF-1E30-41FE-8467-E02F0929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16083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3EC2959D-553F-42D7-847E-359468DB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59B9ED-7186-4C99-8EAD-036CF2DA0AA5}" type="slidenum">
              <a:rPr lang="sl-SI" altLang="sl-SI">
                <a:solidFill>
                  <a:srgbClr val="898989"/>
                </a:solidFill>
              </a:rPr>
              <a:pPr/>
              <a:t>6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B5B4226-38E1-4CE6-BB10-CD8948BD5F60}"/>
              </a:ext>
            </a:extLst>
          </p:cNvPr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INTERESTING FACTS</a:t>
            </a:r>
            <a:r>
              <a:rPr lang="sl-SI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:</a:t>
            </a:r>
          </a:p>
        </p:txBody>
      </p:sp>
      <p:pic>
        <p:nvPicPr>
          <p:cNvPr id="8195" name="Picture 2" descr="http://haveluciddreams.com/wp-content/uploads/2011/03/how-to-lucid-dreaming.jpg">
            <a:extLst>
              <a:ext uri="{FF2B5EF4-FFF2-40B4-BE49-F238E27FC236}">
                <a16:creationId xmlns:a16="http://schemas.microsoft.com/office/drawing/2014/main" id="{F3A08BCD-C0A4-4614-9AE1-D3C73051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279525"/>
            <a:ext cx="662463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številke diapozitiva 2">
            <a:extLst>
              <a:ext uri="{FF2B5EF4-FFF2-40B4-BE49-F238E27FC236}">
                <a16:creationId xmlns:a16="http://schemas.microsoft.com/office/drawing/2014/main" id="{0C28367A-F311-434C-87E7-4807048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4134BB-83AB-40A9-9EE3-686FC6866D51}" type="slidenum">
              <a:rPr lang="sl-SI" altLang="sl-SI">
                <a:solidFill>
                  <a:srgbClr val="898989"/>
                </a:solidFill>
              </a:rPr>
              <a:pPr/>
              <a:t>7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5E98222-D8C0-4327-B96E-C13901CA3444}"/>
              </a:ext>
            </a:extLst>
          </p:cNvPr>
          <p:cNvSpPr txBox="1"/>
          <p:nvPr/>
        </p:nvSpPr>
        <p:spPr>
          <a:xfrm>
            <a:off x="0" y="116632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1. Smoke quitters have more vivid dreams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9219" name="PoljeZBesedilom 2">
            <a:extLst>
              <a:ext uri="{FF2B5EF4-FFF2-40B4-BE49-F238E27FC236}">
                <a16:creationId xmlns:a16="http://schemas.microsoft.com/office/drawing/2014/main" id="{BFEF6E73-8A0B-48BD-8062-CD648049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35814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A</a:t>
            </a:r>
            <a:r>
              <a:rPr lang="en-US" altLang="sl-SI" sz="2200">
                <a:latin typeface="Arial" panose="020B0604020202020204" pitchFamily="34" charset="0"/>
              </a:rPr>
              <a:t>mong 293 smokers who quitted, 33% reported having at least 1 dream about vivid smoking. 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In most dreams, subjects caught themselves smoking and felt panic and guilt</a:t>
            </a:r>
            <a:endParaRPr lang="sl-SI" altLang="sl-SI" sz="2200">
              <a:latin typeface="Arial" panose="020B0604020202020204" pitchFamily="34" charset="0"/>
            </a:endParaRPr>
          </a:p>
        </p:txBody>
      </p:sp>
      <p:pic>
        <p:nvPicPr>
          <p:cNvPr id="9220" name="Picture 2" descr="http://www.homesgofast.com/images/smoking_damageshousesales.jpg">
            <a:extLst>
              <a:ext uri="{FF2B5EF4-FFF2-40B4-BE49-F238E27FC236}">
                <a16:creationId xmlns:a16="http://schemas.microsoft.com/office/drawing/2014/main" id="{4168D45A-0F1F-4470-AA8F-0EE49400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47925"/>
            <a:ext cx="5257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BC74021B-75EA-40DA-9EA8-FF51EF40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B99B1D-0345-40F6-A48F-D38D718BB245}" type="slidenum">
              <a:rPr lang="sl-SI" altLang="sl-SI">
                <a:solidFill>
                  <a:srgbClr val="898989"/>
                </a:solidFill>
              </a:rPr>
              <a:pPr/>
              <a:t>8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1DFFD16-6759-4870-BDC6-31C5B8408A7D}"/>
              </a:ext>
            </a:extLst>
          </p:cNvPr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2. Not everyone dreams in color</a:t>
            </a:r>
            <a:endParaRPr lang="sl-SI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10243" name="PoljeZBesedilom 2">
            <a:extLst>
              <a:ext uri="{FF2B5EF4-FFF2-40B4-BE49-F238E27FC236}">
                <a16:creationId xmlns:a16="http://schemas.microsoft.com/office/drawing/2014/main" id="{239AC694-25E0-44F4-AC2A-7710DBC49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47838"/>
            <a:ext cx="8712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13% of people dream in black and white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sl-SI" sz="2200">
                <a:latin typeface="Arial" panose="020B0604020202020204" pitchFamily="34" charset="0"/>
              </a:rPr>
              <a:t>It’s unknown why 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S</a:t>
            </a:r>
            <a:r>
              <a:rPr lang="en-US" altLang="sl-SI" sz="2200">
                <a:latin typeface="Arial" panose="020B0604020202020204" pitchFamily="34" charset="0"/>
              </a:rPr>
              <a:t>cientist think that the color is dependent of our emotions</a:t>
            </a:r>
            <a:endParaRPr lang="sl-SI" altLang="sl-SI" sz="22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200">
                <a:latin typeface="Arial" panose="020B0604020202020204" pitchFamily="34" charset="0"/>
              </a:rPr>
              <a:t>P</a:t>
            </a:r>
            <a:r>
              <a:rPr lang="en-US" altLang="sl-SI" sz="2200">
                <a:latin typeface="Arial" panose="020B0604020202020204" pitchFamily="34" charset="0"/>
              </a:rPr>
              <a:t>eople who dream in black and white are more violent than others</a:t>
            </a:r>
            <a:br>
              <a:rPr lang="en-US" altLang="sl-SI" sz="2200">
                <a:latin typeface="Arial" panose="020B0604020202020204" pitchFamily="34" charset="0"/>
              </a:rPr>
            </a:br>
            <a:endParaRPr lang="sl-SI" altLang="sl-SI" sz="2200">
              <a:latin typeface="Arial" panose="020B0604020202020204" pitchFamily="34" charset="0"/>
            </a:endParaRPr>
          </a:p>
        </p:txBody>
      </p:sp>
      <p:pic>
        <p:nvPicPr>
          <p:cNvPr id="10244" name="Picture 4" descr="http://t1.gstatic.com/images?q=tbn:ANd9GcQpiHnTzVH51wjJKcCBsIlXdO5-4tIGCy6K55PNNvWa3sG4vBBNMwlBfsRr">
            <a:extLst>
              <a:ext uri="{FF2B5EF4-FFF2-40B4-BE49-F238E27FC236}">
                <a16:creationId xmlns:a16="http://schemas.microsoft.com/office/drawing/2014/main" id="{66B939F0-1992-4DB7-9C95-E88613EA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76613"/>
            <a:ext cx="439102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4422F92B-4BE2-45A2-B232-C7472FF2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59DE7E-A01F-4B63-9840-0A14E44C325B}" type="slidenum">
              <a:rPr lang="sl-SI" altLang="sl-SI">
                <a:solidFill>
                  <a:srgbClr val="898989"/>
                </a:solidFill>
              </a:rPr>
              <a:pPr/>
              <a:t>9</a:t>
            </a:fld>
            <a:endParaRPr lang="sl-SI" altLang="sl-SI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DREAMS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2019-05-30T09:19:23Z</dcterms:created>
  <dcterms:modified xsi:type="dcterms:W3CDTF">2019-05-30T09:19:23Z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