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0" autoAdjust="0"/>
    <p:restoredTop sz="94660"/>
  </p:normalViewPr>
  <p:slideViewPr>
    <p:cSldViewPr>
      <p:cViewPr varScale="1">
        <p:scale>
          <a:sx n="106" d="100"/>
          <a:sy n="106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27EC580-FC31-42B9-96E9-07373183BC83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03C38EB4-91CF-4432-AAD1-83D61D19B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DEE85D5F-C3C0-4514-AFA1-A9E02CED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sz="2400">
                <a:latin typeface="Times New Roman" pitchFamily="18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83F55A9C-2769-4859-B42D-EE4B2BB9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</p:grpSp>
      <p:sp>
        <p:nvSpPr>
          <p:cNvPr id="409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C9AF3AA-53B9-4EBF-AEA3-75F3E79AC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B15C376-9B8A-43BE-9F3F-093D2BDB3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48899A6-D442-41A2-8671-BECA9264C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448A5-2CD9-4E24-B7C6-38C5A8A761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904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6CF98B-A9DE-4C99-BC5E-E1CAA20A5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7F23FBD-C920-4E2D-A18F-BE1B6A924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3C1C854-1ADB-4319-8111-2A205478E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603A-4242-4793-9D66-0018791A35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64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CA4EA09-FE18-4A3F-B945-7E79786B7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1C0CA62-041D-4450-AE58-4E8B0F191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32FC9D3-2B7A-4050-BA77-DE233861A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4B770-576A-46C4-9504-A69AF7DD49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12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ADDCB30-8F93-4097-9989-DBF35D951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1F9169A-1231-4A4B-BB0C-2B9B2310C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EB58D87-45ED-45AA-B0B2-7B2280C03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570BB-A1AA-4A17-B655-FC7683EF71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841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7E45AB-628A-416C-A907-ECD5DDD78B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47D1796-A129-4969-8A88-A58D26DF2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B86FA86-2E57-4B59-8557-CF6B35DCA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63CD2-BF91-4E29-9A9B-ED9A7529E4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75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F24F19E-030B-4ED9-9FF7-98630CC94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AEB95A0-3039-49F6-83E4-3F5912818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4B76C0D-9556-4DAB-A9A7-89D139769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534B9-8F96-4D2A-9693-0BD5B32207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139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D082565-4A4E-4C9A-9A5D-88EA9DF28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5AEDF48-F5CD-46EC-B41B-8E067AC7D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1E908-FD63-49F4-B1F8-7950E1CF2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A3107-353F-4B89-AEAF-9D6F9C26B2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417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804EBD6-B957-4BAD-8CF1-FC5D59743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BCFD6A-F4BD-4CBC-A249-459BBAC02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31898BF-3DED-464E-9147-D719AC389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81A6F-DB3A-4E63-82D7-59BCD7A982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490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D257B2-445E-4372-B2FF-062E01386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84EE4C8-1F04-4ADE-B27F-44FF60B6A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7D382D2-7C0F-48A2-AC91-B96B3D9B5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68D57-1E0C-4522-A784-96366C7061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923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4064300-14C3-4AF3-8328-C3C9D8C70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F75F40B-D9F7-4A2A-A961-01FCCD81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BB44ABB-0C9C-4A09-8C72-402B7A091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EB14D-48ED-4B66-8B8A-96E1CA4FD9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47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4E1EB78-3471-4156-A280-6FED4C199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6A1913E-4BF5-4EFC-A401-9A0BD0790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356DEB3-2066-4A4C-93D0-FD28CA0F8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54DA7-CEBA-437B-8930-89623D4A4B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80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A2E4B5D-96B8-4C03-BF65-CB82B6C7C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81588BF-EEDA-47A3-987E-987EBB07A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64AAB9A-F668-4B78-AE3D-3743F0B17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543EA-9CC6-4CC3-AF6E-C8DCE082CF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281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8BFC861-54CF-4CCE-A743-BA73096C6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1FE9E43-7DDF-4DCD-A1C9-79B1A0E98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BED35F7-AF75-4190-9506-3E8478AC3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61509-7152-43E5-B50D-E7B28517C4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23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A91F50E-3FC8-4B58-B7E6-6CDEF4804E35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9939" name="AutoShape 3">
              <a:extLst>
                <a:ext uri="{FF2B5EF4-FFF2-40B4-BE49-F238E27FC236}">
                  <a16:creationId xmlns:a16="http://schemas.microsoft.com/office/drawing/2014/main" id="{8F82813D-9DD5-408E-89CF-4022A7598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 sz="2400">
                <a:latin typeface="Times New Roman" pitchFamily="18" charset="0"/>
              </a:endParaRPr>
            </a:p>
          </p:txBody>
        </p:sp>
        <p:sp>
          <p:nvSpPr>
            <p:cNvPr id="39940" name="AutoShape 4">
              <a:extLst>
                <a:ext uri="{FF2B5EF4-FFF2-40B4-BE49-F238E27FC236}">
                  <a16:creationId xmlns:a16="http://schemas.microsoft.com/office/drawing/2014/main" id="{62CF35C6-D73D-4A3A-B5B9-6EA1D6A6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>
                <a:latin typeface="Arial" charset="0"/>
              </a:endParaRPr>
            </a:p>
          </p:txBody>
        </p:sp>
        <p:sp>
          <p:nvSpPr>
            <p:cNvPr id="39941" name="Line 5">
              <a:extLst>
                <a:ext uri="{FF2B5EF4-FFF2-40B4-BE49-F238E27FC236}">
                  <a16:creationId xmlns:a16="http://schemas.microsoft.com/office/drawing/2014/main" id="{7BBD4FE5-B574-4300-AF39-3C54E2768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7B23A79E-BD5B-4977-A939-390FE4883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64D5629B-1AC2-4374-BB58-95493B8A5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97EFBEB0-422C-401D-BD2A-6E78CFFA49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EB7F61E4-4848-43F7-938E-8CAAE7BE2D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6D0CC26C-0A4B-4622-9A2A-6AB4FC897F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53937-5462-4F00-9CCD-FAEE697CE7A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9EAC51A-B870-4B25-B87A-B7FC0B4D40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sz="6000"/>
              <a:t>Drug addiction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memphissoul50.com/wp-content/uploads/2012/03/drug-rehab.jpeg">
            <a:extLst>
              <a:ext uri="{FF2B5EF4-FFF2-40B4-BE49-F238E27FC236}">
                <a16:creationId xmlns:a16="http://schemas.microsoft.com/office/drawing/2014/main" id="{A90A2537-53E8-4E5A-8724-93970F63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49500"/>
            <a:ext cx="496887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B8243669-3B35-44E9-ADD2-4E89A9ED4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Measures to control addiction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1DF981D-7C7F-4B0B-8BF0-DE9A5323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1844675"/>
            <a:ext cx="7313612" cy="4114800"/>
          </a:xfrm>
        </p:spPr>
        <p:txBody>
          <a:bodyPr/>
          <a:lstStyle/>
          <a:p>
            <a:pPr eaLnBrk="1" hangingPunct="1"/>
            <a:r>
              <a:rPr lang="en-US" altLang="sl-SI"/>
              <a:t>De-addiction and rehabilitation programms</a:t>
            </a:r>
          </a:p>
          <a:p>
            <a:pPr eaLnBrk="1" hangingPunct="1"/>
            <a:r>
              <a:rPr lang="en-US" altLang="sl-SI"/>
              <a:t>Psychotherapy</a:t>
            </a:r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57321D6-2710-4084-BFE1-0D5D5CB34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/>
              <a:t>Question</a:t>
            </a:r>
            <a:r>
              <a:rPr lang="sl-SI" altLang="sl-SI"/>
              <a:t>naire</a:t>
            </a:r>
            <a:endParaRPr lang="en-US" altLang="sl-S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2C1FCC6-57D5-46A7-98B3-72457327A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Have you ever taken drugs?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Yes 37%    </a:t>
            </a:r>
          </a:p>
          <a:p>
            <a:pPr eaLnBrk="1" hangingPunct="1"/>
            <a:r>
              <a:rPr lang="sl-SI" altLang="sl-SI"/>
              <a:t>Have you ever taken drugs more than once?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Yes 13%</a:t>
            </a:r>
          </a:p>
          <a:p>
            <a:pPr eaLnBrk="1" hangingPunct="1"/>
            <a:r>
              <a:rPr lang="sl-SI" altLang="sl-SI"/>
              <a:t>Would you say you are a drug addict?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No 100%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7BFF8B8-6BC0-4F04-B7B7-C5AF152E4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SOURCES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B91E09-C040-42E0-82C3-55498D0DA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http://en.wikipedia.org/wiki/Substance_dependence</a:t>
            </a:r>
          </a:p>
          <a:p>
            <a:pPr eaLnBrk="1" hangingPunct="1"/>
            <a:r>
              <a:rPr lang="sl-SI" altLang="sl-SI"/>
              <a:t>http://www.drugaddiction.net/</a:t>
            </a:r>
          </a:p>
          <a:p>
            <a:pPr eaLnBrk="1" hangingPunct="1"/>
            <a:r>
              <a:rPr lang="sl-SI" altLang="sl-SI"/>
              <a:t>http://www.drugabuse.gov/publications/infofacts/understanding-drug-abuse-addiction</a:t>
            </a:r>
          </a:p>
          <a:p>
            <a:pPr eaLnBrk="1" hangingPunct="1"/>
            <a:r>
              <a:rPr lang="sl-SI" altLang="sl-SI"/>
              <a:t>www.natgeo.com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josephstefan.files.wordpress.com/2012/01/addict.jpg">
            <a:extLst>
              <a:ext uri="{FF2B5EF4-FFF2-40B4-BE49-F238E27FC236}">
                <a16:creationId xmlns:a16="http://schemas.microsoft.com/office/drawing/2014/main" id="{AD522598-387A-443D-B4DC-31C12DED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35734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61C81D3F-3B23-462C-A256-C1A24DBB8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What is an addiction?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0D35126-D3FD-43F7-B872-9616B98DE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sl-SI"/>
              <a:t>Psychological dependence</a:t>
            </a:r>
            <a:endParaRPr lang="sl-SI" altLang="sl-SI"/>
          </a:p>
          <a:p>
            <a:pPr eaLnBrk="1" hangingPunct="1"/>
            <a:r>
              <a:rPr lang="sl-SI" altLang="sl-SI"/>
              <a:t>Compulsive need for a drug (craving)</a:t>
            </a:r>
          </a:p>
          <a:p>
            <a:pPr eaLnBrk="1" hangingPunct="1"/>
            <a:r>
              <a:rPr lang="sl-SI" altLang="sl-SI"/>
              <a:t>Drug tolerance (need for increased amounts)</a:t>
            </a:r>
          </a:p>
          <a:p>
            <a:pPr eaLnBrk="1" hangingPunct="1"/>
            <a:r>
              <a:rPr lang="sl-SI" altLang="sl-SI"/>
              <a:t>No power to stop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taking drugs</a:t>
            </a:r>
          </a:p>
          <a:p>
            <a:pPr eaLnBrk="1" hangingPunct="1"/>
            <a:r>
              <a:rPr lang="sl-SI" altLang="sl-SI"/>
              <a:t>Important social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activities are given up</a:t>
            </a:r>
          </a:p>
          <a:p>
            <a:pPr eaLnBrk="1" hangingPunct="1"/>
            <a:endParaRPr lang="en-US" altLang="sl-SI"/>
          </a:p>
          <a:p>
            <a:pPr eaLnBrk="1" hangingPunct="1"/>
            <a:endParaRPr lang="en-US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B5BB83D-3B09-473E-829D-1B519942A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What are drugs?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8B95FBB-B09F-471C-A911-9C4CE6EA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Substances which have an psychedelic or narcotic effect</a:t>
            </a:r>
          </a:p>
          <a:p>
            <a:pPr eaLnBrk="1" hangingPunct="1"/>
            <a:r>
              <a:rPr lang="sl-SI" altLang="sl-SI"/>
              <a:t>They are prohibited by law</a:t>
            </a:r>
          </a:p>
          <a:p>
            <a:pPr eaLnBrk="1" hangingPunct="1"/>
            <a:endParaRPr lang="sl-SI" altLang="sl-SI"/>
          </a:p>
        </p:txBody>
      </p:sp>
      <p:pic>
        <p:nvPicPr>
          <p:cNvPr id="5124" name="Picture 5" descr="http://www.fairylandscape.net/wp-content/uploads/2011/10/Hydro-Weed-5.jpg">
            <a:extLst>
              <a:ext uri="{FF2B5EF4-FFF2-40B4-BE49-F238E27FC236}">
                <a16:creationId xmlns:a16="http://schemas.microsoft.com/office/drawing/2014/main" id="{796D09DA-AAF9-419F-80A9-A9F9CFE3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8B469E7-9102-4825-BFAA-65E7869A7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Drugs with narcotic effects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D8DC5DD-5723-4900-8A3E-FE6A5AE9A3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500"/>
              <a:t>Cocaine, cannabis, heroin, opium</a:t>
            </a:r>
          </a:p>
          <a:p>
            <a:pPr eaLnBrk="1" hangingPunct="1"/>
            <a:endParaRPr lang="sl-SI" altLang="sl-SI" sz="25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5D81A00-11F7-4ABB-B66B-58BEA6DC9CD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827213"/>
            <a:ext cx="2965450" cy="1981200"/>
          </a:xfrm>
          <a:noFill/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34369011-50B9-47B3-8BA6-29322D3C4AD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960813"/>
            <a:ext cx="3209925" cy="2408237"/>
          </a:xfrm>
          <a:noFill/>
        </p:spPr>
      </p:pic>
      <p:pic>
        <p:nvPicPr>
          <p:cNvPr id="6150" name="Picture 9">
            <a:extLst>
              <a:ext uri="{FF2B5EF4-FFF2-40B4-BE49-F238E27FC236}">
                <a16:creationId xmlns:a16="http://schemas.microsoft.com/office/drawing/2014/main" id="{01D45C8D-964E-4C54-BE7B-CA22FF345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35290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BFC7C75-7D75-43B0-AE7A-7BB170F22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/>
              <a:t>Drugs with psyh</a:t>
            </a:r>
            <a:r>
              <a:rPr lang="sl-SI" altLang="sl-SI"/>
              <a:t>e</a:t>
            </a:r>
            <a:r>
              <a:rPr lang="en-US" altLang="sl-SI"/>
              <a:t>delic effects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AE2DE1A-A558-4BA7-B955-4DD3CE831D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5362575" cy="4114800"/>
          </a:xfrm>
        </p:spPr>
        <p:txBody>
          <a:bodyPr/>
          <a:lstStyle/>
          <a:p>
            <a:pPr eaLnBrk="1" hangingPunct="1"/>
            <a:r>
              <a:rPr lang="sl-SI" altLang="sl-SI" sz="2500"/>
              <a:t>Meth, ecstasy, LSD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A9BAD6E-477B-4334-812A-ADC0023649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636838"/>
            <a:ext cx="4932362" cy="3698875"/>
          </a:xfrm>
          <a:noFill/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7D3EA3C5-5085-4C5C-B059-555141502E8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852738"/>
            <a:ext cx="3163887" cy="19812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1A2F60-7CB8-4F4A-80DD-55E921C90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/>
              <a:t>The addicts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1539D24-9D6B-4497-9954-54CC403CB2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341438"/>
            <a:ext cx="6657975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500"/>
              <a:t> http://video.nationalgeographic.com/video/national-geographic-channel/shows/drugs-inc/ngc-heroin-city/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74C80EE-B5E9-460D-B91D-C7451EE393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3411538"/>
            <a:ext cx="5094287" cy="344646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FF3E13-B87B-4650-94C4-195D1E2D3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Why are they so tempting?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4E5B070-61C6-47EE-8057-70E8EE5F06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l-SI" altLang="sl-SI" sz="2500"/>
              <a:t>Pleasurable and relaxing effect</a:t>
            </a:r>
          </a:p>
          <a:p>
            <a:pPr eaLnBrk="1" hangingPunct="1"/>
            <a:r>
              <a:rPr lang="sl-SI" altLang="sl-SI" sz="2500"/>
              <a:t>Relieving tension</a:t>
            </a:r>
          </a:p>
          <a:p>
            <a:pPr eaLnBrk="1" hangingPunct="1"/>
            <a:r>
              <a:rPr lang="sl-SI" altLang="sl-SI" sz="2500"/>
              <a:t>Euphoric effect</a:t>
            </a:r>
          </a:p>
          <a:p>
            <a:pPr eaLnBrk="1" hangingPunct="1"/>
            <a:r>
              <a:rPr lang="sl-SI" altLang="sl-SI" sz="2500"/>
              <a:t>Oppurtunity to escape reality</a:t>
            </a:r>
          </a:p>
          <a:p>
            <a:pPr eaLnBrk="1" hangingPunct="1"/>
            <a:endParaRPr lang="sl-SI" altLang="sl-SI" sz="250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4518320-30F0-4F17-878E-5E3D3FC521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3675" y="4257675"/>
            <a:ext cx="2600325" cy="26003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75B53D7-EDB1-49D1-920E-7172D6746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Causes of addiction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AA1DAFA-B5A8-45A9-BF76-CEB0707E9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sl-SI"/>
              <a:t>Fun, enjoyment, curiosity</a:t>
            </a:r>
          </a:p>
          <a:p>
            <a:pPr eaLnBrk="1" hangingPunct="1"/>
            <a:r>
              <a:rPr lang="en-US" altLang="sl-SI"/>
              <a:t>To get rid of stress, family problems, miseries, failures, tension</a:t>
            </a:r>
          </a:p>
          <a:p>
            <a:pPr eaLnBrk="1" hangingPunct="1"/>
            <a:r>
              <a:rPr lang="en-US" altLang="sl-SI"/>
              <a:t>Heighten sexual experience</a:t>
            </a:r>
          </a:p>
          <a:p>
            <a:pPr eaLnBrk="1" hangingPunct="1"/>
            <a:r>
              <a:rPr lang="en-US" altLang="sl-SI"/>
              <a:t>Lack of parental care and control</a:t>
            </a:r>
          </a:p>
          <a:p>
            <a:pPr eaLnBrk="1" hangingPunct="1"/>
            <a:r>
              <a:rPr lang="en-US" altLang="sl-SI"/>
              <a:t>Religious </a:t>
            </a:r>
            <a:endParaRPr lang="sl-SI" altLang="sl-SI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/>
              <a:t>   </a:t>
            </a:r>
            <a:r>
              <a:rPr lang="en-US" altLang="sl-SI"/>
              <a:t>approvals</a:t>
            </a:r>
          </a:p>
        </p:txBody>
      </p:sp>
      <p:pic>
        <p:nvPicPr>
          <p:cNvPr id="10244" name="Picture 7" descr="http://www.globalpost.com/sites/default/files/imagecache/gp3_small_article/indiacannabis.jpg">
            <a:extLst>
              <a:ext uri="{FF2B5EF4-FFF2-40B4-BE49-F238E27FC236}">
                <a16:creationId xmlns:a16="http://schemas.microsoft.com/office/drawing/2014/main" id="{4B9A7922-ECE3-49DD-98A3-616F400A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69D2003-A547-4A4E-925B-9783BEE64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Bad effects of drug addiction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5472D9-75DB-4714-9523-65121D5AFB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sl-SI" sz="2500"/>
              <a:t>Health problems</a:t>
            </a:r>
          </a:p>
          <a:p>
            <a:pPr eaLnBrk="1" hangingPunct="1"/>
            <a:r>
              <a:rPr lang="en-US" altLang="sl-SI" sz="2500"/>
              <a:t>Poverty</a:t>
            </a:r>
          </a:p>
          <a:p>
            <a:pPr eaLnBrk="1" hangingPunct="1"/>
            <a:r>
              <a:rPr lang="en-US" altLang="sl-SI" sz="2500"/>
              <a:t>Law violation</a:t>
            </a:r>
          </a:p>
          <a:p>
            <a:pPr eaLnBrk="1" hangingPunct="1"/>
            <a:r>
              <a:rPr lang="en-US" altLang="sl-SI" sz="2500"/>
              <a:t>Reduction in economic production</a:t>
            </a:r>
          </a:p>
          <a:p>
            <a:pPr eaLnBrk="1" hangingPunct="1"/>
            <a:r>
              <a:rPr lang="en-US" altLang="sl-SI" sz="2500"/>
              <a:t>Alienation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AA43621-F80C-4CB4-9375-DCB9133836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708275"/>
            <a:ext cx="4157662" cy="277653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rk">
  <a:themeElements>
    <a:clrScheme name="Mrk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rk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rk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k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k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253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Mrk</vt:lpstr>
      <vt:lpstr>Drug addiction</vt:lpstr>
      <vt:lpstr>What is an addiction?</vt:lpstr>
      <vt:lpstr>What are drugs?</vt:lpstr>
      <vt:lpstr>Drugs with narcotic effects</vt:lpstr>
      <vt:lpstr>Drugs with psyhedelic effects</vt:lpstr>
      <vt:lpstr>The addicts</vt:lpstr>
      <vt:lpstr>Why are they so tempting?</vt:lpstr>
      <vt:lpstr>Causes of addiction</vt:lpstr>
      <vt:lpstr>Bad effects of drug addiction</vt:lpstr>
      <vt:lpstr>Measures to control addiction</vt:lpstr>
      <vt:lpstr>Questionnaire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2019-05-30T09:19:27Z</dcterms:created>
  <dcterms:modified xsi:type="dcterms:W3CDTF">2019-05-30T09:19:27Z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