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9" r:id="rId1"/>
  </p:sldMasterIdLst>
  <p:sldIdLst>
    <p:sldId id="256" r:id="rId2"/>
    <p:sldId id="257" r:id="rId3"/>
    <p:sldId id="263" r:id="rId4"/>
    <p:sldId id="264" r:id="rId5"/>
    <p:sldId id="258" r:id="rId6"/>
    <p:sldId id="265" r:id="rId7"/>
    <p:sldId id="266" r:id="rId8"/>
    <p:sldId id="267" r:id="rId9"/>
    <p:sldId id="259" r:id="rId10"/>
    <p:sldId id="260" r:id="rId11"/>
    <p:sldId id="268" r:id="rId12"/>
    <p:sldId id="269" r:id="rId13"/>
    <p:sldId id="261" r:id="rId14"/>
    <p:sldId id="262" r:id="rId15"/>
    <p:sldId id="27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0" autoAdjust="0"/>
  </p:normalViewPr>
  <p:slideViewPr>
    <p:cSldViewPr>
      <p:cViewPr varScale="1">
        <p:scale>
          <a:sx n="106" d="100"/>
          <a:sy n="106" d="100"/>
        </p:scale>
        <p:origin x="16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8" name="Group 2">
            <a:extLst>
              <a:ext uri="{FF2B5EF4-FFF2-40B4-BE49-F238E27FC236}">
                <a16:creationId xmlns:a16="http://schemas.microsoft.com/office/drawing/2014/main" id="{995E3956-0C8D-4F24-B2D5-94C93AE1A68D}"/>
              </a:ext>
            </a:extLst>
          </p:cNvPr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96259" name="Freeform 3">
              <a:extLst>
                <a:ext uri="{FF2B5EF4-FFF2-40B4-BE49-F238E27FC236}">
                  <a16:creationId xmlns:a16="http://schemas.microsoft.com/office/drawing/2014/main" id="{7B283780-3B75-4EB2-ADF7-B867F563A4E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6260" name="Freeform 4">
              <a:extLst>
                <a:ext uri="{FF2B5EF4-FFF2-40B4-BE49-F238E27FC236}">
                  <a16:creationId xmlns:a16="http://schemas.microsoft.com/office/drawing/2014/main" id="{62E47CB2-60A2-4899-AB51-18CE3A15E27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6261" name="Freeform 5">
              <a:extLst>
                <a:ext uri="{FF2B5EF4-FFF2-40B4-BE49-F238E27FC236}">
                  <a16:creationId xmlns:a16="http://schemas.microsoft.com/office/drawing/2014/main" id="{A0891997-3614-45EF-A3FD-F6F5319FF4C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6262" name="Freeform 6">
              <a:extLst>
                <a:ext uri="{FF2B5EF4-FFF2-40B4-BE49-F238E27FC236}">
                  <a16:creationId xmlns:a16="http://schemas.microsoft.com/office/drawing/2014/main" id="{5BB3AAED-44D9-418D-91D1-4265D174535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6263" name="Freeform 7">
              <a:extLst>
                <a:ext uri="{FF2B5EF4-FFF2-40B4-BE49-F238E27FC236}">
                  <a16:creationId xmlns:a16="http://schemas.microsoft.com/office/drawing/2014/main" id="{74734C5B-193D-4C08-ACFB-5BAE6D7879F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6264" name="Freeform 8">
              <a:extLst>
                <a:ext uri="{FF2B5EF4-FFF2-40B4-BE49-F238E27FC236}">
                  <a16:creationId xmlns:a16="http://schemas.microsoft.com/office/drawing/2014/main" id="{624DB58C-04E1-47C9-BB08-5A030680FA9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6265" name="Freeform 9">
              <a:extLst>
                <a:ext uri="{FF2B5EF4-FFF2-40B4-BE49-F238E27FC236}">
                  <a16:creationId xmlns:a16="http://schemas.microsoft.com/office/drawing/2014/main" id="{2A454EEE-8C6B-4651-872F-6EAA3658F46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6266" name="Freeform 10">
              <a:extLst>
                <a:ext uri="{FF2B5EF4-FFF2-40B4-BE49-F238E27FC236}">
                  <a16:creationId xmlns:a16="http://schemas.microsoft.com/office/drawing/2014/main" id="{44F7D5AB-0878-410B-8B6E-3BCBBC66B10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6267" name="Freeform 11">
              <a:extLst>
                <a:ext uri="{FF2B5EF4-FFF2-40B4-BE49-F238E27FC236}">
                  <a16:creationId xmlns:a16="http://schemas.microsoft.com/office/drawing/2014/main" id="{8B850331-9FF7-4D20-98D5-55E42996C43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6268" name="Freeform 12">
              <a:extLst>
                <a:ext uri="{FF2B5EF4-FFF2-40B4-BE49-F238E27FC236}">
                  <a16:creationId xmlns:a16="http://schemas.microsoft.com/office/drawing/2014/main" id="{55E62E01-B50D-49BC-89B7-9B9C5651F5B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6269" name="Freeform 13">
              <a:extLst>
                <a:ext uri="{FF2B5EF4-FFF2-40B4-BE49-F238E27FC236}">
                  <a16:creationId xmlns:a16="http://schemas.microsoft.com/office/drawing/2014/main" id="{9C2DC006-574F-4C77-B415-AC800153B5B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6270" name="Freeform 14">
              <a:extLst>
                <a:ext uri="{FF2B5EF4-FFF2-40B4-BE49-F238E27FC236}">
                  <a16:creationId xmlns:a16="http://schemas.microsoft.com/office/drawing/2014/main" id="{18889B20-3AE2-4C19-AB3B-9BA1DD54D21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6271" name="Freeform 15">
              <a:extLst>
                <a:ext uri="{FF2B5EF4-FFF2-40B4-BE49-F238E27FC236}">
                  <a16:creationId xmlns:a16="http://schemas.microsoft.com/office/drawing/2014/main" id="{25AFC030-5606-422C-96AF-8762818BC02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6272" name="Freeform 16">
              <a:extLst>
                <a:ext uri="{FF2B5EF4-FFF2-40B4-BE49-F238E27FC236}">
                  <a16:creationId xmlns:a16="http://schemas.microsoft.com/office/drawing/2014/main" id="{403AC179-9846-427D-B5DD-F29A60FD749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6273" name="Freeform 17">
              <a:extLst>
                <a:ext uri="{FF2B5EF4-FFF2-40B4-BE49-F238E27FC236}">
                  <a16:creationId xmlns:a16="http://schemas.microsoft.com/office/drawing/2014/main" id="{03E2069B-A047-432A-9F45-7A4EE5B347D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96274" name="Rectangle 18">
            <a:extLst>
              <a:ext uri="{FF2B5EF4-FFF2-40B4-BE49-F238E27FC236}">
                <a16:creationId xmlns:a16="http://schemas.microsoft.com/office/drawing/2014/main" id="{F4DFB2AA-9433-44C8-8325-45C930843523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sl-SI" altLang="sl-SI" noProof="0"/>
              <a:t>Kliknite, če želite urediti slog naslova matrice</a:t>
            </a:r>
          </a:p>
        </p:txBody>
      </p:sp>
      <p:sp>
        <p:nvSpPr>
          <p:cNvPr id="96275" name="Rectangle 19">
            <a:extLst>
              <a:ext uri="{FF2B5EF4-FFF2-40B4-BE49-F238E27FC236}">
                <a16:creationId xmlns:a16="http://schemas.microsoft.com/office/drawing/2014/main" id="{D9BA80E8-6B50-4A00-903F-DE92A1392E6C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600"/>
            </a:lvl1pPr>
          </a:lstStyle>
          <a:p>
            <a:pPr lvl="0"/>
            <a:r>
              <a:rPr lang="sl-SI" altLang="sl-SI" noProof="0"/>
              <a:t>Kliknite, če želite urediti slog podnaslova matrice</a:t>
            </a:r>
          </a:p>
        </p:txBody>
      </p:sp>
      <p:sp>
        <p:nvSpPr>
          <p:cNvPr id="96276" name="Rectangle 20">
            <a:extLst>
              <a:ext uri="{FF2B5EF4-FFF2-40B4-BE49-F238E27FC236}">
                <a16:creationId xmlns:a16="http://schemas.microsoft.com/office/drawing/2014/main" id="{A12A9EE6-BD77-4ADD-921A-460EE0604443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6277" name="Rectangle 21">
            <a:extLst>
              <a:ext uri="{FF2B5EF4-FFF2-40B4-BE49-F238E27FC236}">
                <a16:creationId xmlns:a16="http://schemas.microsoft.com/office/drawing/2014/main" id="{DDF4A43A-5C16-4E84-A379-684C5139395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6278" name="Rectangle 22">
            <a:extLst>
              <a:ext uri="{FF2B5EF4-FFF2-40B4-BE49-F238E27FC236}">
                <a16:creationId xmlns:a16="http://schemas.microsoft.com/office/drawing/2014/main" id="{AD41B5A1-6B65-4CB7-A813-3F3A4965451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279608C-3439-400E-985B-18CA06DD5385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AFFB3-0FBB-4EFA-9347-4AADA160E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37281F-C5CE-4D06-8297-C451EC5350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F412B-E9A6-46B5-BBAF-EC60AD291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56374-4FD7-4DE9-AC5C-0BE61CA00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479C-C60E-4563-A6C7-904A1C4C7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5CA5C-89D0-47B3-9B83-96EC41E15D1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34715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EE45CB-EB8E-43E1-BA04-903B47D40B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5D64DE-96FC-49F1-A7B0-4D8D28EF32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761AE-D220-40D7-B489-96375571A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9DD7F-4B86-4830-989E-A4DFF8B7C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F7E93-AB42-42B6-AEDC-840539DC5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A4E8F-6109-4DCA-A1B0-AA866A0F271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517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3EBC1-C3BF-41D9-8179-186A3F874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D1201-2872-4C09-8ACD-BA693459C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9D4F6-BBD8-40A1-9D21-E4F78B056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6BABF-7592-4C4B-903F-A6ACAA6BF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935CE-7CBD-41B3-A6FB-58B995A29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58AB5F-F911-4E35-BFD7-38D11150AE7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43253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F0434-C802-4EE3-8033-FD0592EFB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B686E-42C7-48E2-B6D4-E6D963CA1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CC57A-0519-4955-A912-7D856B1B8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A020B-33D9-4839-AC14-0990951CE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0416A-DDB9-438A-BB03-D1ACD5324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712DD-B7DB-44CE-8753-92AD8E3C70A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08416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DFC83-99C6-4F65-8414-5A363CFEE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D6DA4-9372-412D-842B-E4C40ED195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4F28C-5551-4B2B-88B4-533F35E68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A4B76F-BB8C-414A-B472-3A8D9BB41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431B91-D6D4-4752-B98D-5096E28D2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7D30D7-57E9-4861-828E-28A4ED3BE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995C2-BA46-48D9-99F0-73A0061601B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25177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1E81A-6424-42FA-9713-372D97F47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08A2AB-8EDE-4083-8E1D-5CA8829E0B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55D4F3-FCA7-4CC5-8EB1-52CEEBBA02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742FD2-F245-4F4B-908E-13C46C6795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B02F11-F84F-415A-8CA1-485B5FBB8B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2E64D6-A960-49F8-BEA6-F5A1A5891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0248EF-799D-4640-B908-3D96AA528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54F155-962D-40C6-B03B-7C3E20A68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294F1-574E-4BDD-BD7E-C661CC46146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9419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1C3C1-2CCE-4843-846B-B40ADF998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476083-97AE-443D-98A8-EBAF5D6B8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90FFAD-D462-4460-B90A-444CF9CB4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9C5116-637D-404A-A3DB-8C67DE1EC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E3171-26E4-4BFD-95B3-54438BB3965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61187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20765F-3599-49BF-BF22-49379A4D2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4F2216-DB77-4B71-9F94-86F4FA096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932412-7136-4F52-BE69-B3196FD7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407DB-B53B-49A9-8FBD-909B057082D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23934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3346F-FC1D-4DD0-924B-E88F70938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3506B-8541-4323-81E7-5C14E4F53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679EEF-0971-45CB-AE76-07E245A9D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8034FA-F97C-4361-B18E-F80DAFAE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CC29B-193E-44BB-ABE4-009FFFD4A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1226F6-A363-48D3-BFE5-F4B8B0CAB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14D53-FE60-4BBC-8CD1-71C811ADE77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84628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0BB8-87BD-4E6F-99F8-B5C205164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8F0306-4741-4731-B5AD-3645E5558F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652B65-525C-4F18-8567-274C8FFCC7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2976B-4A32-49F6-9F34-9CC5E8FE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4B7363-FF11-4B7B-8E41-1616BDDBE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3F7286-F821-4428-B2E5-7AEDEC6CD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FA4C9-8F64-44B4-A698-487CB0D502B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49512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4" name="Group 2">
            <a:extLst>
              <a:ext uri="{FF2B5EF4-FFF2-40B4-BE49-F238E27FC236}">
                <a16:creationId xmlns:a16="http://schemas.microsoft.com/office/drawing/2014/main" id="{E65C182D-6B09-4E57-A406-A07AAF97FDE3}"/>
              </a:ext>
            </a:extLst>
          </p:cNvPr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95235" name="Freeform 3">
              <a:extLst>
                <a:ext uri="{FF2B5EF4-FFF2-40B4-BE49-F238E27FC236}">
                  <a16:creationId xmlns:a16="http://schemas.microsoft.com/office/drawing/2014/main" id="{2E69312B-7D9B-487F-86ED-E063C6ECBE0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5236" name="Freeform 4">
              <a:extLst>
                <a:ext uri="{FF2B5EF4-FFF2-40B4-BE49-F238E27FC236}">
                  <a16:creationId xmlns:a16="http://schemas.microsoft.com/office/drawing/2014/main" id="{84E88118-BB64-4902-AD44-332A83982DC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5237" name="Freeform 5">
              <a:extLst>
                <a:ext uri="{FF2B5EF4-FFF2-40B4-BE49-F238E27FC236}">
                  <a16:creationId xmlns:a16="http://schemas.microsoft.com/office/drawing/2014/main" id="{665F1421-CC69-4541-8F2C-9F719352639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5238" name="Freeform 6">
              <a:extLst>
                <a:ext uri="{FF2B5EF4-FFF2-40B4-BE49-F238E27FC236}">
                  <a16:creationId xmlns:a16="http://schemas.microsoft.com/office/drawing/2014/main" id="{BE658C32-5B8D-45F5-BBA4-F51BDA31B17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5239" name="Freeform 7">
              <a:extLst>
                <a:ext uri="{FF2B5EF4-FFF2-40B4-BE49-F238E27FC236}">
                  <a16:creationId xmlns:a16="http://schemas.microsoft.com/office/drawing/2014/main" id="{B872593F-E6DF-41B2-9E78-5B90D30C3F2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5240" name="Freeform 8">
              <a:extLst>
                <a:ext uri="{FF2B5EF4-FFF2-40B4-BE49-F238E27FC236}">
                  <a16:creationId xmlns:a16="http://schemas.microsoft.com/office/drawing/2014/main" id="{992841F5-FA01-4FBB-9105-E0577D6F3AA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5241" name="Freeform 9">
              <a:extLst>
                <a:ext uri="{FF2B5EF4-FFF2-40B4-BE49-F238E27FC236}">
                  <a16:creationId xmlns:a16="http://schemas.microsoft.com/office/drawing/2014/main" id="{D94C4FBE-C280-4494-8E5A-7D501412B7B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5242" name="Freeform 10">
              <a:extLst>
                <a:ext uri="{FF2B5EF4-FFF2-40B4-BE49-F238E27FC236}">
                  <a16:creationId xmlns:a16="http://schemas.microsoft.com/office/drawing/2014/main" id="{2ED12DCD-E690-44FA-B8FB-0DFCBC8F7C6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5243" name="Freeform 11">
              <a:extLst>
                <a:ext uri="{FF2B5EF4-FFF2-40B4-BE49-F238E27FC236}">
                  <a16:creationId xmlns:a16="http://schemas.microsoft.com/office/drawing/2014/main" id="{80F4AC17-8F42-4660-95AD-4D8EEC544CB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5244" name="Freeform 12">
              <a:extLst>
                <a:ext uri="{FF2B5EF4-FFF2-40B4-BE49-F238E27FC236}">
                  <a16:creationId xmlns:a16="http://schemas.microsoft.com/office/drawing/2014/main" id="{0205BE99-23A3-4380-B8DF-C6BA91AEEC9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5245" name="Freeform 13">
              <a:extLst>
                <a:ext uri="{FF2B5EF4-FFF2-40B4-BE49-F238E27FC236}">
                  <a16:creationId xmlns:a16="http://schemas.microsoft.com/office/drawing/2014/main" id="{B30252B5-0957-4BFC-B26E-CE8ACE45053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5246" name="Freeform 14">
              <a:extLst>
                <a:ext uri="{FF2B5EF4-FFF2-40B4-BE49-F238E27FC236}">
                  <a16:creationId xmlns:a16="http://schemas.microsoft.com/office/drawing/2014/main" id="{8798FBAE-96BC-4DB6-8346-CFDC96D6079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5247" name="Freeform 15">
              <a:extLst>
                <a:ext uri="{FF2B5EF4-FFF2-40B4-BE49-F238E27FC236}">
                  <a16:creationId xmlns:a16="http://schemas.microsoft.com/office/drawing/2014/main" id="{B440D661-8B87-4AAF-A2C7-9F4BE0A48CE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5248" name="Freeform 16">
              <a:extLst>
                <a:ext uri="{FF2B5EF4-FFF2-40B4-BE49-F238E27FC236}">
                  <a16:creationId xmlns:a16="http://schemas.microsoft.com/office/drawing/2014/main" id="{B0C7287D-606A-4743-B216-F479D0E41ED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5249" name="Freeform 17">
              <a:extLst>
                <a:ext uri="{FF2B5EF4-FFF2-40B4-BE49-F238E27FC236}">
                  <a16:creationId xmlns:a16="http://schemas.microsoft.com/office/drawing/2014/main" id="{68CE76C3-E8F9-472D-8E61-F1E75AF98B7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95250" name="Rectangle 18">
            <a:extLst>
              <a:ext uri="{FF2B5EF4-FFF2-40B4-BE49-F238E27FC236}">
                <a16:creationId xmlns:a16="http://schemas.microsoft.com/office/drawing/2014/main" id="{03DE608F-977F-4E62-8F6A-094C2E93D2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95251" name="Rectangle 19">
            <a:extLst>
              <a:ext uri="{FF2B5EF4-FFF2-40B4-BE49-F238E27FC236}">
                <a16:creationId xmlns:a16="http://schemas.microsoft.com/office/drawing/2014/main" id="{14938E96-C179-4129-9542-C6CDF38164E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sl-SI" altLang="sl-SI"/>
          </a:p>
        </p:txBody>
      </p:sp>
      <p:sp>
        <p:nvSpPr>
          <p:cNvPr id="95252" name="Rectangle 20">
            <a:extLst>
              <a:ext uri="{FF2B5EF4-FFF2-40B4-BE49-F238E27FC236}">
                <a16:creationId xmlns:a16="http://schemas.microsoft.com/office/drawing/2014/main" id="{4D4C6D6B-7789-47EF-A7B5-DBF170DDA59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sl-SI" altLang="sl-SI"/>
          </a:p>
        </p:txBody>
      </p:sp>
      <p:sp>
        <p:nvSpPr>
          <p:cNvPr id="95253" name="Rectangle 21">
            <a:extLst>
              <a:ext uri="{FF2B5EF4-FFF2-40B4-BE49-F238E27FC236}">
                <a16:creationId xmlns:a16="http://schemas.microsoft.com/office/drawing/2014/main" id="{DEFFCB67-C5E1-4FEA-A3F3-3D59E0FD5BF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0BDE599-3668-4F16-AB05-A083481803AD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95254" name="Rectangle 22">
            <a:extLst>
              <a:ext uri="{FF2B5EF4-FFF2-40B4-BE49-F238E27FC236}">
                <a16:creationId xmlns:a16="http://schemas.microsoft.com/office/drawing/2014/main" id="{BCC5836D-7B85-4E35-BD77-68DF27A417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u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u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u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981" name="Group 5">
            <a:extLst>
              <a:ext uri="{FF2B5EF4-FFF2-40B4-BE49-F238E27FC236}">
                <a16:creationId xmlns:a16="http://schemas.microsoft.com/office/drawing/2014/main" id="{AAD66EFD-06DF-4467-868F-866F328D89A9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1341438"/>
            <a:ext cx="5707063" cy="1827212"/>
            <a:chOff x="1057" y="5017"/>
            <a:chExt cx="5400" cy="1560"/>
          </a:xfrm>
        </p:grpSpPr>
        <p:sp>
          <p:nvSpPr>
            <p:cNvPr id="126982" name="WordArt 6">
              <a:extLst>
                <a:ext uri="{FF2B5EF4-FFF2-40B4-BE49-F238E27FC236}">
                  <a16:creationId xmlns:a16="http://schemas.microsoft.com/office/drawing/2014/main" id="{28CAE349-A9BF-479D-8125-4C8BB17BDFE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57" y="5017"/>
              <a:ext cx="630" cy="1005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sl-SI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3366"/>
                  </a:solidFill>
                  <a:effectLst>
                    <a:prstShdw prst="shdw13" dist="53882" dir="13500000">
                      <a:srgbClr val="868686">
                        <a:alpha val="50000"/>
                      </a:srgbClr>
                    </a:prstShdw>
                  </a:effectLst>
                  <a:latin typeface="Comic Sans MS" panose="030F0702030302020204" pitchFamily="66" charset="0"/>
                </a:rPr>
                <a:t>E</a:t>
              </a:r>
            </a:p>
          </p:txBody>
        </p:sp>
        <p:sp>
          <p:nvSpPr>
            <p:cNvPr id="126983" name="WordArt 7">
              <a:extLst>
                <a:ext uri="{FF2B5EF4-FFF2-40B4-BE49-F238E27FC236}">
                  <a16:creationId xmlns:a16="http://schemas.microsoft.com/office/drawing/2014/main" id="{10599DD7-2F34-4128-B44D-68EAB78D21F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469744">
              <a:off x="1597" y="5557"/>
              <a:ext cx="720" cy="645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sl-SI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3366"/>
                  </a:solidFill>
                  <a:effectLst>
                    <a:prstShdw prst="shdw13" dist="53882" dir="13500000">
                      <a:srgbClr val="868686">
                        <a:alpha val="50000"/>
                      </a:srgbClr>
                    </a:prstShdw>
                  </a:effectLst>
                  <a:latin typeface="Comic Sans MS" panose="030F0702030302020204" pitchFamily="66" charset="0"/>
                </a:rPr>
                <a:t>c</a:t>
              </a:r>
            </a:p>
          </p:txBody>
        </p:sp>
        <p:sp>
          <p:nvSpPr>
            <p:cNvPr id="126984" name="WordArt 8">
              <a:extLst>
                <a:ext uri="{FF2B5EF4-FFF2-40B4-BE49-F238E27FC236}">
                  <a16:creationId xmlns:a16="http://schemas.microsoft.com/office/drawing/2014/main" id="{71D91157-CEA1-4330-A885-CC1045D15C6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317" y="5377"/>
              <a:ext cx="540" cy="900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sl-SI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3366"/>
                  </a:solidFill>
                  <a:effectLst>
                    <a:prstShdw prst="shdw13" dist="53882" dir="13500000">
                      <a:srgbClr val="868686">
                        <a:alpha val="50000"/>
                      </a:srgbClr>
                    </a:prstShdw>
                  </a:effectLst>
                  <a:latin typeface="Comic Sans MS" panose="030F0702030302020204" pitchFamily="66" charset="0"/>
                </a:rPr>
                <a:t>o</a:t>
              </a:r>
            </a:p>
          </p:txBody>
        </p:sp>
        <p:sp>
          <p:nvSpPr>
            <p:cNvPr id="126985" name="WordArt 9">
              <a:extLst>
                <a:ext uri="{FF2B5EF4-FFF2-40B4-BE49-F238E27FC236}">
                  <a16:creationId xmlns:a16="http://schemas.microsoft.com/office/drawing/2014/main" id="{E50D1403-CC24-4DAA-BD05-C450A87CD09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805763">
              <a:off x="3037" y="5017"/>
              <a:ext cx="540" cy="1005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sl-SI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3366"/>
                  </a:solidFill>
                  <a:effectLst>
                    <a:prstShdw prst="shdw13" dist="53882" dir="13500000">
                      <a:srgbClr val="868686">
                        <a:alpha val="50000"/>
                      </a:srgbClr>
                    </a:prstShdw>
                  </a:effectLst>
                  <a:latin typeface="Comic Sans MS" panose="030F0702030302020204" pitchFamily="66" charset="0"/>
                </a:rPr>
                <a:t>L</a:t>
              </a:r>
            </a:p>
          </p:txBody>
        </p:sp>
        <p:sp>
          <p:nvSpPr>
            <p:cNvPr id="126986" name="WordArt 10">
              <a:extLst>
                <a:ext uri="{FF2B5EF4-FFF2-40B4-BE49-F238E27FC236}">
                  <a16:creationId xmlns:a16="http://schemas.microsoft.com/office/drawing/2014/main" id="{25D9E607-1343-4324-A811-CE368DCEBDD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397" y="5377"/>
              <a:ext cx="720" cy="540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sl-SI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3366"/>
                  </a:solidFill>
                  <a:effectLst>
                    <a:prstShdw prst="shdw13" dist="53882" dir="13500000">
                      <a:srgbClr val="868686">
                        <a:alpha val="50000"/>
                      </a:srgbClr>
                    </a:prstShdw>
                  </a:effectLst>
                  <a:latin typeface="Comic Sans MS" panose="030F0702030302020204" pitchFamily="66" charset="0"/>
                </a:rPr>
                <a:t>o</a:t>
              </a:r>
            </a:p>
          </p:txBody>
        </p:sp>
        <p:sp>
          <p:nvSpPr>
            <p:cNvPr id="126987" name="WordArt 11">
              <a:extLst>
                <a:ext uri="{FF2B5EF4-FFF2-40B4-BE49-F238E27FC236}">
                  <a16:creationId xmlns:a16="http://schemas.microsoft.com/office/drawing/2014/main" id="{9C456F62-60FD-4A56-829E-21643CDE3D0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117" y="5557"/>
              <a:ext cx="480" cy="1020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sl-SI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3366"/>
                  </a:solidFill>
                  <a:effectLst>
                    <a:prstShdw prst="shdw13" dist="53882" dir="13500000">
                      <a:srgbClr val="868686">
                        <a:alpha val="50000"/>
                      </a:srgbClr>
                    </a:prstShdw>
                  </a:effectLst>
                  <a:latin typeface="Comic Sans MS" panose="030F0702030302020204" pitchFamily="66" charset="0"/>
                </a:rPr>
                <a:t>g</a:t>
              </a:r>
            </a:p>
          </p:txBody>
        </p:sp>
        <p:sp>
          <p:nvSpPr>
            <p:cNvPr id="126988" name="WordArt 12">
              <a:extLst>
                <a:ext uri="{FF2B5EF4-FFF2-40B4-BE49-F238E27FC236}">
                  <a16:creationId xmlns:a16="http://schemas.microsoft.com/office/drawing/2014/main" id="{2C74E8DC-63E6-471C-B28A-98C1E312C9E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57" y="5017"/>
              <a:ext cx="195" cy="1005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sl-SI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3366"/>
                  </a:solidFill>
                  <a:effectLst>
                    <a:prstShdw prst="shdw13" dist="53882" dir="13500000">
                      <a:srgbClr val="868686">
                        <a:alpha val="50000"/>
                      </a:srgbClr>
                    </a:prstShdw>
                  </a:effectLst>
                  <a:latin typeface="Comic Sans MS" panose="030F0702030302020204" pitchFamily="66" charset="0"/>
                </a:rPr>
                <a:t>i</a:t>
              </a:r>
            </a:p>
          </p:txBody>
        </p:sp>
        <p:sp>
          <p:nvSpPr>
            <p:cNvPr id="126989" name="WordArt 13">
              <a:extLst>
                <a:ext uri="{FF2B5EF4-FFF2-40B4-BE49-F238E27FC236}">
                  <a16:creationId xmlns:a16="http://schemas.microsoft.com/office/drawing/2014/main" id="{8DAB8521-3552-4105-AA13-7BAC395FEFA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534197">
              <a:off x="5017" y="5197"/>
              <a:ext cx="375" cy="1005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sl-SI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3366"/>
                  </a:solidFill>
                  <a:effectLst>
                    <a:prstShdw prst="shdw13" dist="53882" dir="13500000">
                      <a:srgbClr val="868686">
                        <a:alpha val="50000"/>
                      </a:srgbClr>
                    </a:prstShdw>
                  </a:effectLst>
                  <a:latin typeface="Comic Sans MS" panose="030F0702030302020204" pitchFamily="66" charset="0"/>
                </a:rPr>
                <a:t>c</a:t>
              </a:r>
            </a:p>
          </p:txBody>
        </p:sp>
        <p:sp>
          <p:nvSpPr>
            <p:cNvPr id="126990" name="WordArt 14">
              <a:extLst>
                <a:ext uri="{FF2B5EF4-FFF2-40B4-BE49-F238E27FC236}">
                  <a16:creationId xmlns:a16="http://schemas.microsoft.com/office/drawing/2014/main" id="{282E9E33-3C8A-436B-A457-D61D4D5F531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377" y="5377"/>
              <a:ext cx="540" cy="645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sl-SI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3366"/>
                  </a:solidFill>
                  <a:effectLst>
                    <a:prstShdw prst="shdw13" dist="53882" dir="13500000">
                      <a:srgbClr val="868686">
                        <a:alpha val="50000"/>
                      </a:srgbClr>
                    </a:prstShdw>
                  </a:effectLst>
                  <a:latin typeface="Comic Sans MS" panose="030F0702030302020204" pitchFamily="66" charset="0"/>
                </a:rPr>
                <a:t>a</a:t>
              </a:r>
            </a:p>
          </p:txBody>
        </p:sp>
        <p:sp>
          <p:nvSpPr>
            <p:cNvPr id="126991" name="WordArt 15">
              <a:extLst>
                <a:ext uri="{FF2B5EF4-FFF2-40B4-BE49-F238E27FC236}">
                  <a16:creationId xmlns:a16="http://schemas.microsoft.com/office/drawing/2014/main" id="{814D7BE1-0457-4D23-B8BA-F84892D613F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917" y="5197"/>
              <a:ext cx="540" cy="1005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sl-SI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3366"/>
                  </a:solidFill>
                  <a:effectLst>
                    <a:prstShdw prst="shdw13" dist="53882" dir="13500000">
                      <a:srgbClr val="868686">
                        <a:alpha val="50000"/>
                      </a:srgbClr>
                    </a:prstShdw>
                  </a:effectLst>
                  <a:latin typeface="Comic Sans MS" panose="030F0702030302020204" pitchFamily="66" charset="0"/>
                </a:rPr>
                <a:t>L</a:t>
              </a:r>
            </a:p>
          </p:txBody>
        </p:sp>
      </p:grpSp>
      <p:grpSp>
        <p:nvGrpSpPr>
          <p:cNvPr id="126992" name="Group 16">
            <a:extLst>
              <a:ext uri="{FF2B5EF4-FFF2-40B4-BE49-F238E27FC236}">
                <a16:creationId xmlns:a16="http://schemas.microsoft.com/office/drawing/2014/main" id="{620FBA2E-E375-4E84-9CBF-345024F9507E}"/>
              </a:ext>
            </a:extLst>
          </p:cNvPr>
          <p:cNvGrpSpPr>
            <a:grpSpLocks/>
          </p:cNvGrpSpPr>
          <p:nvPr/>
        </p:nvGrpSpPr>
        <p:grpSpPr bwMode="auto">
          <a:xfrm>
            <a:off x="2843213" y="3357563"/>
            <a:ext cx="5707062" cy="1712912"/>
            <a:chOff x="1237" y="6757"/>
            <a:chExt cx="5490" cy="1440"/>
          </a:xfrm>
        </p:grpSpPr>
        <p:sp>
          <p:nvSpPr>
            <p:cNvPr id="126993" name="WordArt 17">
              <a:extLst>
                <a:ext uri="{FF2B5EF4-FFF2-40B4-BE49-F238E27FC236}">
                  <a16:creationId xmlns:a16="http://schemas.microsoft.com/office/drawing/2014/main" id="{ACC6C101-DED1-4AC4-9242-E172BB8E678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237" y="6757"/>
              <a:ext cx="525" cy="1005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sl-SI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80"/>
                  </a:solidFill>
                  <a:effectLst>
                    <a:prstShdw prst="shdw13" dist="53882" dir="13500000">
                      <a:srgbClr val="868686">
                        <a:alpha val="50000"/>
                      </a:srgbClr>
                    </a:prstShdw>
                  </a:effectLst>
                  <a:latin typeface="Comic Sans MS" panose="030F0702030302020204" pitchFamily="66" charset="0"/>
                </a:rPr>
                <a:t>A</a:t>
              </a:r>
            </a:p>
          </p:txBody>
        </p:sp>
        <p:sp>
          <p:nvSpPr>
            <p:cNvPr id="126994" name="WordArt 18">
              <a:extLst>
                <a:ext uri="{FF2B5EF4-FFF2-40B4-BE49-F238E27FC236}">
                  <a16:creationId xmlns:a16="http://schemas.microsoft.com/office/drawing/2014/main" id="{22DF290E-341B-43E0-9C42-4DDD4FED95D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777" y="7177"/>
              <a:ext cx="480" cy="1020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sl-SI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80"/>
                  </a:solidFill>
                  <a:effectLst>
                    <a:prstShdw prst="shdw13" dist="53882" dir="13500000">
                      <a:srgbClr val="868686">
                        <a:alpha val="50000"/>
                      </a:srgbClr>
                    </a:prstShdw>
                  </a:effectLst>
                  <a:latin typeface="Comic Sans MS" panose="030F0702030302020204" pitchFamily="66" charset="0"/>
                </a:rPr>
                <a:t>g</a:t>
              </a:r>
            </a:p>
          </p:txBody>
        </p:sp>
        <p:sp>
          <p:nvSpPr>
            <p:cNvPr id="126995" name="WordArt 19">
              <a:extLst>
                <a:ext uri="{FF2B5EF4-FFF2-40B4-BE49-F238E27FC236}">
                  <a16:creationId xmlns:a16="http://schemas.microsoft.com/office/drawing/2014/main" id="{D8698009-AC19-472A-91D0-A0315C29DBA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472437">
              <a:off x="2497" y="6997"/>
              <a:ext cx="465" cy="1005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sl-SI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80"/>
                  </a:solidFill>
                  <a:effectLst>
                    <a:prstShdw prst="shdw13" dist="53882" dir="13500000">
                      <a:srgbClr val="868686">
                        <a:alpha val="50000"/>
                      </a:srgbClr>
                    </a:prstShdw>
                  </a:effectLst>
                  <a:latin typeface="Comic Sans MS" panose="030F0702030302020204" pitchFamily="66" charset="0"/>
                </a:rPr>
                <a:t>R</a:t>
              </a:r>
            </a:p>
          </p:txBody>
        </p:sp>
        <p:sp>
          <p:nvSpPr>
            <p:cNvPr id="126996" name="WordArt 20">
              <a:extLst>
                <a:ext uri="{FF2B5EF4-FFF2-40B4-BE49-F238E27FC236}">
                  <a16:creationId xmlns:a16="http://schemas.microsoft.com/office/drawing/2014/main" id="{DCCD98AC-B180-4B49-9F10-59FE8626058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037" y="6997"/>
              <a:ext cx="180" cy="1005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sl-SI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80"/>
                  </a:solidFill>
                  <a:effectLst>
                    <a:prstShdw prst="shdw13" dist="53882" dir="13500000">
                      <a:srgbClr val="868686">
                        <a:alpha val="50000"/>
                      </a:srgbClr>
                    </a:prstShdw>
                  </a:effectLst>
                  <a:latin typeface="Comic Sans MS" panose="030F0702030302020204" pitchFamily="66" charset="0"/>
                </a:rPr>
                <a:t>i</a:t>
              </a:r>
            </a:p>
          </p:txBody>
        </p:sp>
        <p:sp>
          <p:nvSpPr>
            <p:cNvPr id="126997" name="WordArt 21">
              <a:extLst>
                <a:ext uri="{FF2B5EF4-FFF2-40B4-BE49-F238E27FC236}">
                  <a16:creationId xmlns:a16="http://schemas.microsoft.com/office/drawing/2014/main" id="{99D8BB36-5A4B-4C2A-93A1-71BB8D1FBF0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-390170">
              <a:off x="3217" y="6997"/>
              <a:ext cx="375" cy="1005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sl-SI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80"/>
                  </a:solidFill>
                  <a:effectLst>
                    <a:prstShdw prst="shdw13" dist="53882" dir="13500000">
                      <a:srgbClr val="868686">
                        <a:alpha val="50000"/>
                      </a:srgbClr>
                    </a:prstShdw>
                  </a:effectLst>
                  <a:latin typeface="Comic Sans MS" panose="030F0702030302020204" pitchFamily="66" charset="0"/>
                </a:rPr>
                <a:t>c</a:t>
              </a:r>
            </a:p>
          </p:txBody>
        </p:sp>
        <p:sp>
          <p:nvSpPr>
            <p:cNvPr id="126998" name="WordArt 22">
              <a:extLst>
                <a:ext uri="{FF2B5EF4-FFF2-40B4-BE49-F238E27FC236}">
                  <a16:creationId xmlns:a16="http://schemas.microsoft.com/office/drawing/2014/main" id="{D5EBF00B-4BB8-4781-B2C5-8E1E2B31D85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757" y="7357"/>
              <a:ext cx="540" cy="720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sl-SI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80"/>
                  </a:solidFill>
                  <a:effectLst>
                    <a:prstShdw prst="shdw13" dist="53882" dir="13500000">
                      <a:srgbClr val="868686">
                        <a:alpha val="50000"/>
                      </a:srgbClr>
                    </a:prstShdw>
                  </a:effectLst>
                  <a:latin typeface="Comic Sans MS" panose="030F0702030302020204" pitchFamily="66" charset="0"/>
                </a:rPr>
                <a:t>U</a:t>
              </a:r>
            </a:p>
          </p:txBody>
        </p:sp>
        <p:sp>
          <p:nvSpPr>
            <p:cNvPr id="126999" name="WordArt 23">
              <a:extLst>
                <a:ext uri="{FF2B5EF4-FFF2-40B4-BE49-F238E27FC236}">
                  <a16:creationId xmlns:a16="http://schemas.microsoft.com/office/drawing/2014/main" id="{4F02119F-045C-418C-A808-18B7ABECAF6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383430">
              <a:off x="4297" y="6997"/>
              <a:ext cx="540" cy="1005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sl-SI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80"/>
                  </a:solidFill>
                  <a:effectLst>
                    <a:prstShdw prst="shdw13" dist="53882" dir="13500000">
                      <a:srgbClr val="868686">
                        <a:alpha val="50000"/>
                      </a:srgbClr>
                    </a:prstShdw>
                  </a:effectLst>
                  <a:latin typeface="Comic Sans MS" panose="030F0702030302020204" pitchFamily="66" charset="0"/>
                </a:rPr>
                <a:t>L</a:t>
              </a:r>
            </a:p>
          </p:txBody>
        </p:sp>
        <p:sp>
          <p:nvSpPr>
            <p:cNvPr id="127000" name="WordArt 24">
              <a:extLst>
                <a:ext uri="{FF2B5EF4-FFF2-40B4-BE49-F238E27FC236}">
                  <a16:creationId xmlns:a16="http://schemas.microsoft.com/office/drawing/2014/main" id="{12B9FA20-77BD-4A17-B722-D5C8553DC62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657" y="6997"/>
              <a:ext cx="495" cy="1005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sl-SI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80"/>
                  </a:solidFill>
                  <a:effectLst>
                    <a:prstShdw prst="shdw13" dist="53882" dir="13500000">
                      <a:srgbClr val="868686">
                        <a:alpha val="50000"/>
                      </a:srgbClr>
                    </a:prstShdw>
                  </a:effectLst>
                  <a:latin typeface="Comic Sans MS" panose="030F0702030302020204" pitchFamily="66" charset="0"/>
                </a:rPr>
                <a:t>t</a:t>
              </a:r>
            </a:p>
          </p:txBody>
        </p:sp>
        <p:sp>
          <p:nvSpPr>
            <p:cNvPr id="127001" name="WordArt 25">
              <a:extLst>
                <a:ext uri="{FF2B5EF4-FFF2-40B4-BE49-F238E27FC236}">
                  <a16:creationId xmlns:a16="http://schemas.microsoft.com/office/drawing/2014/main" id="{9E8A937D-7256-4ADB-AE71-03D72CA15E2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197" y="6997"/>
              <a:ext cx="525" cy="1005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sl-SI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80"/>
                  </a:solidFill>
                  <a:effectLst>
                    <a:prstShdw prst="shdw13" dist="53882" dir="13500000">
                      <a:srgbClr val="868686">
                        <a:alpha val="50000"/>
                      </a:srgbClr>
                    </a:prstShdw>
                  </a:effectLst>
                  <a:latin typeface="Comic Sans MS" panose="030F0702030302020204" pitchFamily="66" charset="0"/>
                </a:rPr>
                <a:t>U</a:t>
              </a:r>
            </a:p>
          </p:txBody>
        </p:sp>
        <p:sp>
          <p:nvSpPr>
            <p:cNvPr id="127002" name="WordArt 26">
              <a:extLst>
                <a:ext uri="{FF2B5EF4-FFF2-40B4-BE49-F238E27FC236}">
                  <a16:creationId xmlns:a16="http://schemas.microsoft.com/office/drawing/2014/main" id="{2E22BC1C-9FA0-4EA8-A58A-E972BA0C998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1103285">
              <a:off x="5737" y="7357"/>
              <a:ext cx="465" cy="645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sl-SI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80"/>
                  </a:solidFill>
                  <a:effectLst>
                    <a:prstShdw prst="shdw13" dist="53882" dir="13500000">
                      <a:srgbClr val="868686">
                        <a:alpha val="50000"/>
                      </a:srgbClr>
                    </a:prstShdw>
                  </a:effectLst>
                  <a:latin typeface="Comic Sans MS" panose="030F0702030302020204" pitchFamily="66" charset="0"/>
                </a:rPr>
                <a:t>r</a:t>
              </a:r>
            </a:p>
          </p:txBody>
        </p:sp>
        <p:sp>
          <p:nvSpPr>
            <p:cNvPr id="127003" name="WordArt 27">
              <a:extLst>
                <a:ext uri="{FF2B5EF4-FFF2-40B4-BE49-F238E27FC236}">
                  <a16:creationId xmlns:a16="http://schemas.microsoft.com/office/drawing/2014/main" id="{46405EB3-525C-464D-839B-CA28C3E6812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277" y="6997"/>
              <a:ext cx="450" cy="1005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/>
              <a:r>
                <a:rPr lang="sl-SI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80"/>
                  </a:solidFill>
                  <a:effectLst>
                    <a:prstShdw prst="shdw13" dist="53882" dir="13500000">
                      <a:srgbClr val="868686">
                        <a:alpha val="50000"/>
                      </a:srgbClr>
                    </a:prstShdw>
                  </a:effectLst>
                  <a:latin typeface="Comic Sans MS" panose="030F0702030302020204" pitchFamily="66" charset="0"/>
                </a:rPr>
                <a:t>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26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:a16="http://schemas.microsoft.com/office/drawing/2014/main" id="{B7B64B7F-3B11-43E9-AAEF-A5CF38E880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686800" cy="1139825"/>
          </a:xfrm>
        </p:spPr>
        <p:txBody>
          <a:bodyPr/>
          <a:lstStyle/>
          <a:p>
            <a:r>
              <a:rPr lang="sl-SI" altLang="sl-SI" sz="4000" b="1"/>
              <a:t>Organic Agriculture Organisations</a:t>
            </a:r>
            <a:r>
              <a:rPr lang="sl-SI" altLang="sl-SI" sz="4000"/>
              <a:t> </a:t>
            </a:r>
          </a:p>
        </p:txBody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E4819830-1DA9-4FFF-97B9-1AFE3387F8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 sz="2800" b="1"/>
              <a:t>SLOVENIA:</a:t>
            </a:r>
            <a:endParaRPr lang="sl-SI" altLang="sl-SI" sz="2800" b="1" i="1"/>
          </a:p>
          <a:p>
            <a:r>
              <a:rPr lang="sl-SI" altLang="sl-SI" sz="2800"/>
              <a:t>The Union of Slovenian Organic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800"/>
              <a:t>Farmers’ Associations (USOFA) </a:t>
            </a:r>
            <a:endParaRPr lang="sl-SI" altLang="sl-SI" sz="1200"/>
          </a:p>
          <a:p>
            <a:pPr>
              <a:buFont typeface="Wingdings" panose="05000000000000000000" pitchFamily="2" charset="2"/>
              <a:buNone/>
            </a:pPr>
            <a:endParaRPr lang="sl-SI" altLang="sl-SI" sz="2800"/>
          </a:p>
          <a:p>
            <a:r>
              <a:rPr lang="sl-SI" altLang="sl-SI" sz="2800" i="1"/>
              <a:t>Deteljica</a:t>
            </a:r>
            <a:r>
              <a:rPr lang="sl-SI" altLang="sl-SI" sz="2800"/>
              <a:t> (an organic farmers’ and producers’ association) </a:t>
            </a:r>
            <a:endParaRPr lang="sl-SI" altLang="sl-SI" sz="1000"/>
          </a:p>
          <a:p>
            <a:endParaRPr lang="sl-SI" altLang="sl-SI" sz="2800"/>
          </a:p>
          <a:p>
            <a:r>
              <a:rPr lang="sl-SI" altLang="sl-SI" sz="2800"/>
              <a:t>The Association for Organic Farming in Dolenjska, Posavje and Bela krajina. </a:t>
            </a:r>
          </a:p>
          <a:p>
            <a:endParaRPr lang="sl-SI" altLang="sl-SI"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6FD0DA07-98CF-4159-A26D-4A06B34433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/>
              <a:t>CONCLUSION</a:t>
            </a:r>
          </a:p>
        </p:txBody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A1D3B9BF-96A4-45FA-AFFE-D241584F03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800"/>
              <a:t>We are interested in this way of protection our nature and of corse our lives.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sl-SI" altLang="sl-SI" sz="2800"/>
          </a:p>
          <a:p>
            <a:pPr>
              <a:lnSpc>
                <a:spcPct val="90000"/>
              </a:lnSpc>
            </a:pPr>
            <a:r>
              <a:rPr lang="sl-SI" altLang="sl-SI" sz="2800"/>
              <a:t>Let’s do something good for our health, lives and keep nature ready for other generations!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sl-SI" altLang="sl-SI" sz="2800"/>
          </a:p>
          <a:p>
            <a:pPr>
              <a:lnSpc>
                <a:spcPct val="90000"/>
              </a:lnSpc>
            </a:pPr>
            <a:r>
              <a:rPr lang="sl-SI" altLang="sl-SI" sz="2800"/>
              <a:t>We know that we will manage this challenge, so let’s keep together and don’t forget that ecological agryculture is cool!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3">
            <a:extLst>
              <a:ext uri="{FF2B5EF4-FFF2-40B4-BE49-F238E27FC236}">
                <a16:creationId xmlns:a16="http://schemas.microsoft.com/office/drawing/2014/main" id="{A4AF9E37-8F83-4C44-A435-9C597D5F98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404813"/>
            <a:ext cx="8362950" cy="4537075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endParaRPr lang="sl-SI" altLang="sl-SI"/>
          </a:p>
          <a:p>
            <a:pPr algn="ctr">
              <a:buFont typeface="Wingdings" panose="05000000000000000000" pitchFamily="2" charset="2"/>
              <a:buNone/>
            </a:pPr>
            <a:endParaRPr lang="sl-SI" altLang="sl-SI"/>
          </a:p>
          <a:p>
            <a:pPr algn="ctr">
              <a:buFont typeface="Wingdings" panose="05000000000000000000" pitchFamily="2" charset="2"/>
              <a:buNone/>
            </a:pPr>
            <a:r>
              <a:rPr lang="sl-SI" altLang="sl-SI" b="1"/>
              <a:t>THANK YOU FOR YOUR ATTENTION!</a:t>
            </a:r>
            <a:r>
              <a:rPr lang="sl-SI" altLang="sl-SI"/>
              <a:t> </a:t>
            </a:r>
          </a:p>
          <a:p>
            <a:pPr algn="ctr">
              <a:buFont typeface="Wingdings" panose="05000000000000000000" pitchFamily="2" charset="2"/>
              <a:buNone/>
            </a:pPr>
            <a:endParaRPr lang="sl-SI" altLang="sl-SI"/>
          </a:p>
          <a:p>
            <a:pPr algn="ctr">
              <a:buFont typeface="Wingdings" panose="05000000000000000000" pitchFamily="2" charset="2"/>
              <a:buNone/>
            </a:pPr>
            <a:r>
              <a:rPr lang="sl-SI" altLang="sl-SI"/>
              <a:t>WE WISH YOU A NICE DAY!</a:t>
            </a:r>
          </a:p>
          <a:p>
            <a:pPr algn="ctr">
              <a:buFont typeface="Wingdings" panose="05000000000000000000" pitchFamily="2" charset="2"/>
              <a:buNone/>
            </a:pPr>
            <a:endParaRPr lang="sl-SI" altLang="sl-SI"/>
          </a:p>
          <a:p>
            <a:pPr algn="ctr">
              <a:buFont typeface="Wingdings" panose="05000000000000000000" pitchFamily="2" charset="2"/>
              <a:buNone/>
            </a:pPr>
            <a:endParaRPr lang="sl-SI" altLang="sl-SI" b="1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endParaRPr lang="sl-SI" altLang="sl-SI"/>
          </a:p>
        </p:txBody>
      </p:sp>
      <p:sp>
        <p:nvSpPr>
          <p:cNvPr id="134149" name="WordArt 5">
            <a:extLst>
              <a:ext uri="{FF2B5EF4-FFF2-40B4-BE49-F238E27FC236}">
                <a16:creationId xmlns:a16="http://schemas.microsoft.com/office/drawing/2014/main" id="{6DCF3CF9-DC53-4CF3-ADB3-FC4E35CB670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8175" y="5300663"/>
            <a:ext cx="5238750" cy="6381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Comic Sans MS" panose="030F0702030302020204" pitchFamily="66" charset="0"/>
              </a:rPr>
              <a:t>LOVE FROM SLOVENIA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341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B14A7B62-B974-4ABA-9B6E-963F402916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 b="1"/>
              <a:t>What is Ecological Agriculture?</a:t>
            </a:r>
          </a:p>
        </p:txBody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7F4AC03D-D24C-4DCE-8312-42395BB454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sl-SI" altLang="sl-SI"/>
              <a:t>Its definition is understood as an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sl-SI" altLang="sl-SI"/>
              <a:t>agricultural system that is based on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sl-SI" altLang="sl-SI"/>
              <a:t> ecological principles and applying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sl-SI" altLang="sl-SI"/>
              <a:t>ecological practices to maintain soil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sl-SI" altLang="sl-SI"/>
              <a:t>fertility, to manage crop and animal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sl-SI" altLang="sl-SI"/>
              <a:t>health, and to keep soil and water in a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sl-SI" altLang="sl-SI"/>
              <a:t> good condition.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/>
      <p:bldP spid="12800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2960351C-B147-405F-82A3-60E3020E75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/>
              <a:t>Agriculture in Slovenia</a:t>
            </a:r>
          </a:p>
        </p:txBody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2FDA1B09-011B-4440-B89B-7F719AF8AB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362950" cy="5400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800"/>
              <a:t>Slovenia has an agricultural area of 785,000 h. (1998), 38.7 total area.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sl-SI" altLang="sl-SI" sz="2800"/>
          </a:p>
          <a:p>
            <a:pPr>
              <a:lnSpc>
                <a:spcPct val="90000"/>
              </a:lnSpc>
            </a:pPr>
            <a:r>
              <a:rPr lang="sl-SI" altLang="sl-SI" sz="2800"/>
              <a:t>The agricultural sector accounts for 6% of total employment.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sl-SI" altLang="sl-SI" sz="2800"/>
          </a:p>
          <a:p>
            <a:pPr>
              <a:lnSpc>
                <a:spcPct val="90000"/>
              </a:lnSpc>
            </a:pPr>
            <a:r>
              <a:rPr lang="sl-SI" altLang="sl-SI" sz="2800"/>
              <a:t>late 1980s, early 1990s, garden plot holders started an organic gardening movement.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sl-SI" altLang="sl-SI" sz="2800"/>
          </a:p>
          <a:p>
            <a:pPr>
              <a:lnSpc>
                <a:spcPct val="90000"/>
              </a:lnSpc>
            </a:pPr>
            <a:r>
              <a:rPr lang="sl-SI" altLang="sl-SI" sz="2800"/>
              <a:t>1991, people interested in bio-dynamic farming formed a club.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DEAE44BD-BB06-4107-A81D-9A0BA7378B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/>
              <a:t>Agriculture in Hungary</a:t>
            </a:r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8EA6E0E6-1AE9-4C89-9111-E8D0E8C356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91513" cy="49974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400"/>
              <a:t>The potential agricultural area is 9.3 m. h. (the total agriculturally area is around 5.8 m.h.)</a:t>
            </a:r>
            <a:endParaRPr lang="sl-SI" altLang="sl-SI" sz="100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sl-SI" altLang="sl-SI" sz="2400"/>
          </a:p>
          <a:p>
            <a:pPr>
              <a:lnSpc>
                <a:spcPct val="90000"/>
              </a:lnSpc>
            </a:pPr>
            <a:r>
              <a:rPr lang="sl-SI" altLang="sl-SI" sz="2400"/>
              <a:t>Organic agriculture started in the 1980s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sl-SI" altLang="sl-SI" sz="2400"/>
          </a:p>
          <a:p>
            <a:pPr>
              <a:lnSpc>
                <a:spcPct val="90000"/>
              </a:lnSpc>
            </a:pPr>
            <a:r>
              <a:rPr lang="sl-SI" altLang="sl-SI" sz="2400"/>
              <a:t>Hungary has a high share of organic arable land and of organic grassland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sl-SI" altLang="sl-SI" sz="2400"/>
          </a:p>
          <a:p>
            <a:pPr>
              <a:lnSpc>
                <a:spcPct val="90000"/>
              </a:lnSpc>
            </a:pPr>
            <a:r>
              <a:rPr lang="sl-SI" altLang="sl-SI" sz="2400"/>
              <a:t>Summer 2005 the Marketing Institut an der Szent István Universitat Gödöllő carried out a major survey on consumers of Organic food.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/>
    </p:bldLst>
  </p:timing>
</p:sld>
</file>

<file path=ppt/theme/theme1.xml><?xml version="1.0" encoding="utf-8"?>
<a:theme xmlns:a="http://schemas.openxmlformats.org/drawingml/2006/main" name="Pečina">
  <a:themeElements>
    <a:clrScheme name="Pečina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Pečina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ečina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čina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čina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čina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čina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čina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čina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0</TotalTime>
  <Words>303</Words>
  <Application>Microsoft Office PowerPoint</Application>
  <PresentationFormat>On-screen Show (4:3)</PresentationFormat>
  <Paragraphs>66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Comic Sans MS</vt:lpstr>
      <vt:lpstr>Verdana</vt:lpstr>
      <vt:lpstr>Wingdings</vt:lpstr>
      <vt:lpstr>Pečina</vt:lpstr>
      <vt:lpstr>PowerPoint Presentation</vt:lpstr>
      <vt:lpstr>What is Ecological Agriculture?</vt:lpstr>
      <vt:lpstr>PowerPoint Presentation</vt:lpstr>
      <vt:lpstr>PowerPoint Presentation</vt:lpstr>
      <vt:lpstr>Agriculture in Slovenia</vt:lpstr>
      <vt:lpstr>PowerPoint Presentation</vt:lpstr>
      <vt:lpstr>PowerPoint Presentation</vt:lpstr>
      <vt:lpstr>PowerPoint Presentation</vt:lpstr>
      <vt:lpstr>Agriculture in Hungary</vt:lpstr>
      <vt:lpstr>Organic Agriculture Organisations </vt:lpstr>
      <vt:lpstr>PowerPoint Presentation</vt:lpstr>
      <vt:lpstr>PowerPoint Presentation</vt:lpstr>
      <vt:lpstr>CONCLUSION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2019-05-30T09:19:31Z</dcterms:created>
  <dcterms:modified xsi:type="dcterms:W3CDTF">2019-05-30T09:19:32Z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