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E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DA19ABD-706D-41EE-A82D-72430AFC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2967C-5C2C-4E32-9048-B32ADF135FA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37F71FF-C86B-4A66-BEB4-BF81C011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096EE6B-82A6-4074-8E87-48186181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59C4E-6E74-4C40-8F60-80D698060E3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1665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D764B51-1E94-4DF7-B23C-9E37DA04C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D5E79-F0E8-4930-9A14-932F6AA3A3D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E40EADB-2A01-4FE3-AC1F-7DBDBC6E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5201BDB-AE0B-4C21-950C-9A10102CE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2D9FF-1442-42A0-A0E8-64BCF763CCE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9771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54C17E3-3E55-4BF7-AD54-2FBFEEC5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D3D7A-DE67-43CA-9191-C3A5D44FCAE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122DF46-DB2E-4208-986E-98B139E8C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1161A5B-B922-4153-9505-D6B2E72A5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A7F98-F656-4695-BC48-5D103ECED0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5978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8E93C52-7F8E-49AA-B89E-27D95DC52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8DFE7-8728-4726-947C-8AAB278112D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ACCE93D-8012-4ABB-AC39-948D872F8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4F1BD18-011B-4AFA-ABC9-0CE4878DD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AD4BC-2A33-4D49-9E92-075932B7D23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970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5E50F1F-EA65-4859-BE2B-1C666DD1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55A4-54E4-4301-901E-580DBD6A137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3DEB7D6-5E5C-448F-B411-3EA604F5C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1FC66C8-47FE-4404-8D0A-56D6FA4C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94EBC-B5B0-4818-976D-264AA3A4D9C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2441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5A2C1F8-1BF1-4634-BA91-7C340973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CFF5-72EB-4862-9147-72D136D8952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6AF513D0-057A-4095-87C8-8DBFC5B1E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6E7EBBE-6895-4454-945F-BE60762A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CC6A9-3DE8-4E2C-A2B0-2528579264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692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0D1680C6-8070-426F-8867-362121142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EB572-E430-4627-A914-C0B256B1CBD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B003534F-D73F-4E34-A6BC-D41BAFCC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364BD994-CC83-4ECA-A38F-BF918579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3B3FE-073B-438E-A454-EAE5E1040F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94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58AAA3A4-09B9-44E5-8D9E-B0160A0B1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2A419-5D2E-48BE-A3DF-5196A05CE31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682D8A09-A8BC-495F-A195-74675354B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F0491473-D922-4618-A0DC-25B6256B6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D1EB0-C314-456F-B71C-C6E5660040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194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D9C65F65-3E61-4EF5-B5C8-1A467F6A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0016C-5536-4E8A-BF8F-267939005D0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B177721D-48B3-4A29-A34B-7454EB90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62D629EE-1499-4B11-9600-EA25DA477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E937E-6CFA-40DD-B018-C45A4E9152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819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CFC928E9-20DC-4F00-A325-BEFAE015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6AE90-75E8-4E16-B9BF-F4AEAF3B3AE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0D419A6-8B19-4677-AA08-7477ADCD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7258178-5634-4185-A055-173895A9E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082BD-35D5-4680-8D20-E69D555CEDF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487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E9AD5C1-F583-48A0-9F77-DB41E18F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897DD-B6EB-4407-803E-517FEE502BC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34C64C9-7B93-4859-A775-742A5F920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AED4384-AEEC-4FF7-84E2-99FDB0CA0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5A76E-2EFD-4243-AFCB-DD22CC12EE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795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2E62E061-F5C1-442E-B9F2-5DEACD740BA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B4A776DD-B508-4C06-A623-310BED77B1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878BF27-C662-4F5D-A74D-016FF9670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B6C8D1-E44D-418E-9498-840F3DAA464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E813756-9484-4D25-ABFE-1091F3D24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8999700-9849-4F69-9FF8-8686E57EF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04A020C-86EA-4630-A4B2-45D0386345A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>
            <a:extLst>
              <a:ext uri="{FF2B5EF4-FFF2-40B4-BE49-F238E27FC236}">
                <a16:creationId xmlns:a16="http://schemas.microsoft.com/office/drawing/2014/main" id="{B295CEF8-6443-46DA-8FB3-E480EA2C26F2}"/>
              </a:ext>
            </a:extLst>
          </p:cNvPr>
          <p:cNvSpPr/>
          <p:nvPr/>
        </p:nvSpPr>
        <p:spPr>
          <a:xfrm>
            <a:off x="857224" y="1357298"/>
            <a:ext cx="7328352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Electricity</a:t>
            </a:r>
            <a:r>
              <a:rPr lang="sl-SI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sl-SI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from</a:t>
            </a:r>
            <a:r>
              <a:rPr lang="sl-SI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nuclear</a:t>
            </a:r>
            <a:r>
              <a:rPr lang="sl-SI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sl-SI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power</a:t>
            </a:r>
            <a:r>
              <a:rPr lang="sl-SI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-</a:t>
            </a:r>
            <a:r>
              <a:rPr lang="sl-SI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plant</a:t>
            </a:r>
            <a:endParaRPr lang="sl-SI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pic>
        <p:nvPicPr>
          <p:cNvPr id="1026" name="Picture 2" descr="http://citizenonmars.blogsome.com/images/powerplant.jpg">
            <a:extLst>
              <a:ext uri="{FF2B5EF4-FFF2-40B4-BE49-F238E27FC236}">
                <a16:creationId xmlns:a16="http://schemas.microsoft.com/office/drawing/2014/main" id="{170C2FA3-9E79-4C88-BC54-03AE51DEB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96767">
            <a:off x="2537776" y="3252799"/>
            <a:ext cx="3285419" cy="3275153"/>
          </a:xfrm>
          <a:prstGeom prst="round2Diag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  <a:softEdge rad="3175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E4DB93D2-6951-430A-956F-AEA7A2640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28625"/>
            <a:ext cx="8115300" cy="785813"/>
          </a:xfrm>
        </p:spPr>
        <p:txBody>
          <a:bodyPr/>
          <a:lstStyle/>
          <a:p>
            <a:r>
              <a:rPr lang="sl-SI" altLang="sl-SI">
                <a:solidFill>
                  <a:schemeClr val="bg1"/>
                </a:solidFill>
              </a:rPr>
              <a:t>Production electricity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D1EEAB46-CE5A-4F36-B603-8701B0F9A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800">
                <a:solidFill>
                  <a:schemeClr val="bg1"/>
                </a:solidFill>
              </a:rPr>
              <a:t>N</a:t>
            </a:r>
            <a:r>
              <a:rPr lang="en-US" altLang="sl-SI" sz="2800">
                <a:solidFill>
                  <a:schemeClr val="bg1"/>
                </a:solidFill>
              </a:rPr>
              <a:t>uclear power-plant operates on the same simple principles as plants powered by coal or oil.</a:t>
            </a:r>
            <a:endParaRPr lang="sl-SI" altLang="sl-SI" sz="2800">
              <a:solidFill>
                <a:schemeClr val="bg1"/>
              </a:solidFill>
            </a:endParaRPr>
          </a:p>
          <a:p>
            <a:endParaRPr lang="sl-SI" altLang="sl-SI" sz="2800">
              <a:solidFill>
                <a:schemeClr val="bg1"/>
              </a:solidFill>
            </a:endParaRPr>
          </a:p>
          <a:p>
            <a:r>
              <a:rPr lang="en-US" altLang="sl-SI" sz="2800">
                <a:solidFill>
                  <a:schemeClr val="bg1"/>
                </a:solidFill>
              </a:rPr>
              <a:t>Heated water produces steam. </a:t>
            </a:r>
            <a:endParaRPr lang="sl-SI" altLang="sl-SI" sz="2800">
              <a:solidFill>
                <a:schemeClr val="bg1"/>
              </a:solidFill>
            </a:endParaRPr>
          </a:p>
          <a:p>
            <a:endParaRPr lang="sl-SI" altLang="sl-SI" sz="2800">
              <a:solidFill>
                <a:schemeClr val="bg1"/>
              </a:solidFill>
            </a:endParaRPr>
          </a:p>
          <a:p>
            <a:r>
              <a:rPr lang="en-US" altLang="sl-SI" sz="2800">
                <a:solidFill>
                  <a:schemeClr val="bg1"/>
                </a:solidFill>
              </a:rPr>
              <a:t>Steam drives a turbine that turns a generator produces electricity.</a:t>
            </a:r>
            <a:endParaRPr lang="sl-SI" altLang="sl-SI" sz="2800">
              <a:solidFill>
                <a:schemeClr val="bg1"/>
              </a:solidFill>
            </a:endParaRPr>
          </a:p>
          <a:p>
            <a:endParaRPr lang="sl-SI" altLang="sl-SI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ocs-v3.ibe.si/pls/portal/docs/1/60341.JPG">
            <a:extLst>
              <a:ext uri="{FF2B5EF4-FFF2-40B4-BE49-F238E27FC236}">
                <a16:creationId xmlns:a16="http://schemas.microsoft.com/office/drawing/2014/main" id="{0233F9EC-3159-4CFD-9930-45F568233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0"/>
            <a:ext cx="370522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slov 4">
            <a:extLst>
              <a:ext uri="{FF2B5EF4-FFF2-40B4-BE49-F238E27FC236}">
                <a16:creationId xmlns:a16="http://schemas.microsoft.com/office/drawing/2014/main" id="{2F12F8FA-A2D7-4A3C-A1BD-C86B76842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5" y="274638"/>
            <a:ext cx="425767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/>
                </a:solidFill>
              </a:rPr>
              <a:t>Krško </a:t>
            </a:r>
            <a:r>
              <a:rPr lang="sl-SI" dirty="0" err="1">
                <a:solidFill>
                  <a:schemeClr val="bg1"/>
                </a:solidFill>
              </a:rPr>
              <a:t>power</a:t>
            </a:r>
            <a:r>
              <a:rPr lang="sl-SI" dirty="0">
                <a:solidFill>
                  <a:schemeClr val="bg1"/>
                </a:solidFill>
              </a:rPr>
              <a:t>-</a:t>
            </a:r>
            <a:r>
              <a:rPr lang="sl-SI" dirty="0" err="1">
                <a:solidFill>
                  <a:schemeClr val="bg1"/>
                </a:solidFill>
              </a:rPr>
              <a:t>plant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4100" name="Ograda vsebine 2">
            <a:extLst>
              <a:ext uri="{FF2B5EF4-FFF2-40B4-BE49-F238E27FC236}">
                <a16:creationId xmlns:a16="http://schemas.microsoft.com/office/drawing/2014/main" id="{984F83C1-9C6C-4058-9E85-8419FF8E235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571750"/>
            <a:ext cx="8229600" cy="3554413"/>
          </a:xfrm>
        </p:spPr>
        <p:txBody>
          <a:bodyPr/>
          <a:lstStyle/>
          <a:p>
            <a:r>
              <a:rPr lang="en-US" altLang="sl-SI" sz="2400">
                <a:solidFill>
                  <a:schemeClr val="bg1"/>
                </a:solidFill>
              </a:rPr>
              <a:t>The heat source is the energy released by the fission, or splitting of nuclei of fissionable materials, (U-235).</a:t>
            </a:r>
            <a:endParaRPr lang="sl-SI" altLang="sl-SI" sz="2400">
              <a:solidFill>
                <a:schemeClr val="bg1"/>
              </a:solidFill>
            </a:endParaRPr>
          </a:p>
          <a:p>
            <a:endParaRPr lang="sl-SI" altLang="sl-SI" sz="2400">
              <a:solidFill>
                <a:schemeClr val="bg1"/>
              </a:solidFill>
            </a:endParaRPr>
          </a:p>
          <a:p>
            <a:r>
              <a:rPr lang="en-US" altLang="sl-SI" sz="2400">
                <a:solidFill>
                  <a:schemeClr val="bg1"/>
                </a:solidFill>
              </a:rPr>
              <a:t>A neutron collides with U-235 nucleus splitting the nucleus in two. </a:t>
            </a:r>
            <a:endParaRPr lang="sl-SI" altLang="sl-SI" sz="2400">
              <a:solidFill>
                <a:schemeClr val="bg1"/>
              </a:solidFill>
            </a:endParaRPr>
          </a:p>
          <a:p>
            <a:endParaRPr lang="sl-SI" altLang="sl-SI" sz="2400">
              <a:solidFill>
                <a:schemeClr val="bg1"/>
              </a:solidFill>
            </a:endParaRPr>
          </a:p>
          <a:p>
            <a:r>
              <a:rPr lang="en-US" altLang="sl-SI" sz="2400">
                <a:solidFill>
                  <a:schemeClr val="bg1"/>
                </a:solidFill>
              </a:rPr>
              <a:t>Part of the energy that held the nucleus together is released as heat.</a:t>
            </a:r>
            <a:endParaRPr lang="sl-SI" altLang="sl-SI" sz="2400">
              <a:solidFill>
                <a:schemeClr val="bg1"/>
              </a:solidFill>
            </a:endParaRPr>
          </a:p>
        </p:txBody>
      </p:sp>
      <p:sp>
        <p:nvSpPr>
          <p:cNvPr id="6" name="Leva puščica 5">
            <a:extLst>
              <a:ext uri="{FF2B5EF4-FFF2-40B4-BE49-F238E27FC236}">
                <a16:creationId xmlns:a16="http://schemas.microsoft.com/office/drawing/2014/main" id="{61DA538C-D3C2-431F-AA94-A38ADF30F5AA}"/>
              </a:ext>
            </a:extLst>
          </p:cNvPr>
          <p:cNvSpPr/>
          <p:nvPr/>
        </p:nvSpPr>
        <p:spPr>
          <a:xfrm flipV="1">
            <a:off x="5094288" y="1289050"/>
            <a:ext cx="2000250" cy="428625"/>
          </a:xfrm>
          <a:prstGeom prst="leftArrow">
            <a:avLst>
              <a:gd name="adj1" fmla="val 31972"/>
              <a:gd name="adj2" fmla="val 71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E8EE06EC-1598-478F-9547-1A5A6442D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4813" y="274638"/>
            <a:ext cx="4471987" cy="1143000"/>
          </a:xfrm>
        </p:spPr>
        <p:txBody>
          <a:bodyPr/>
          <a:lstStyle/>
          <a:p>
            <a:r>
              <a:rPr lang="sl-SI" altLang="sl-SI" sz="2400">
                <a:solidFill>
                  <a:schemeClr val="bg1"/>
                </a:solidFill>
              </a:rPr>
              <a:t>Cold water for cooling system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E5685F8A-711D-47CE-A958-FEF40E727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482975"/>
          </a:xfrm>
        </p:spPr>
        <p:txBody>
          <a:bodyPr/>
          <a:lstStyle/>
          <a:p>
            <a:r>
              <a:rPr lang="en-US" altLang="sl-SI" sz="2400">
                <a:solidFill>
                  <a:schemeClr val="bg1"/>
                </a:solidFill>
              </a:rPr>
              <a:t>Other neutrons are ejected. These bombard other U-235 nuclei, thus setting up a chain reaction. </a:t>
            </a:r>
            <a:endParaRPr lang="sl-SI" altLang="sl-SI" sz="2400">
              <a:solidFill>
                <a:schemeClr val="bg1"/>
              </a:solidFill>
            </a:endParaRPr>
          </a:p>
          <a:p>
            <a:endParaRPr lang="sl-SI" altLang="sl-SI" sz="2400">
              <a:solidFill>
                <a:schemeClr val="bg1"/>
              </a:solidFill>
            </a:endParaRPr>
          </a:p>
          <a:p>
            <a:r>
              <a:rPr lang="en-US" altLang="sl-SI" sz="2400">
                <a:solidFill>
                  <a:schemeClr val="bg1"/>
                </a:solidFill>
              </a:rPr>
              <a:t>The energy produced by the chain reaction in the reactor core heats the water and turns it into steam.</a:t>
            </a:r>
            <a:endParaRPr lang="sl-SI" altLang="sl-SI" sz="2400">
              <a:solidFill>
                <a:schemeClr val="bg1"/>
              </a:solidFill>
            </a:endParaRPr>
          </a:p>
          <a:p>
            <a:endParaRPr lang="sl-SI" altLang="sl-SI" sz="2400">
              <a:solidFill>
                <a:schemeClr val="bg1"/>
              </a:solidFill>
            </a:endParaRPr>
          </a:p>
          <a:p>
            <a:r>
              <a:rPr lang="en-US" altLang="sl-SI" sz="2400">
                <a:solidFill>
                  <a:schemeClr val="bg1"/>
                </a:solidFill>
              </a:rPr>
              <a:t> The steam is then used to drive the turbines</a:t>
            </a:r>
            <a:r>
              <a:rPr lang="sl-SI" altLang="sl-SI" sz="240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124" name="Picture 2" descr="http://www.payvand.com/news/07/apr/Bushehr-Nuclear-Power-Plant1.jpg">
            <a:extLst>
              <a:ext uri="{FF2B5EF4-FFF2-40B4-BE49-F238E27FC236}">
                <a16:creationId xmlns:a16="http://schemas.microsoft.com/office/drawing/2014/main" id="{7B06B431-D481-496C-BE0C-2BCEC4B53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3690937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va puščica 4">
            <a:extLst>
              <a:ext uri="{FF2B5EF4-FFF2-40B4-BE49-F238E27FC236}">
                <a16:creationId xmlns:a16="http://schemas.microsoft.com/office/drawing/2014/main" id="{88161F5F-68A6-40B6-AFAD-159757A1FD44}"/>
              </a:ext>
            </a:extLst>
          </p:cNvPr>
          <p:cNvSpPr/>
          <p:nvPr/>
        </p:nvSpPr>
        <p:spPr>
          <a:xfrm>
            <a:off x="4500563" y="1285875"/>
            <a:ext cx="1785937" cy="2857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brianbeutler.com/Uranium">
            <a:extLst>
              <a:ext uri="{FF2B5EF4-FFF2-40B4-BE49-F238E27FC236}">
                <a16:creationId xmlns:a16="http://schemas.microsoft.com/office/drawing/2014/main" id="{0805D2CC-38C1-4E75-8B11-A27B6D074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14313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Naslov 1">
            <a:extLst>
              <a:ext uri="{FF2B5EF4-FFF2-40B4-BE49-F238E27FC236}">
                <a16:creationId xmlns:a16="http://schemas.microsoft.com/office/drawing/2014/main" id="{617746D0-AE98-4731-9E09-47E07AFC2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</a:rPr>
              <a:t>URANIUM</a:t>
            </a:r>
          </a:p>
        </p:txBody>
      </p:sp>
      <p:sp>
        <p:nvSpPr>
          <p:cNvPr id="6148" name="Ograda vsebine 2">
            <a:extLst>
              <a:ext uri="{FF2B5EF4-FFF2-40B4-BE49-F238E27FC236}">
                <a16:creationId xmlns:a16="http://schemas.microsoft.com/office/drawing/2014/main" id="{38280386-A33C-4C30-AC10-859E6F006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endParaRPr lang="sl-SI" altLang="sl-SI" sz="2800">
              <a:solidFill>
                <a:schemeClr val="bg1"/>
              </a:solidFill>
            </a:endParaRPr>
          </a:p>
          <a:p>
            <a:r>
              <a:rPr lang="en-US" altLang="sl-SI" sz="2800">
                <a:solidFill>
                  <a:schemeClr val="bg1"/>
                </a:solidFill>
              </a:rPr>
              <a:t>The importance of uranium today is as a producer of nuclear power. </a:t>
            </a:r>
            <a:endParaRPr lang="sl-SI" altLang="sl-SI" sz="280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sl-SI" altLang="sl-SI" sz="2800">
              <a:solidFill>
                <a:schemeClr val="bg1"/>
              </a:solidFill>
            </a:endParaRPr>
          </a:p>
          <a:p>
            <a:r>
              <a:rPr lang="en-US" altLang="sl-SI" sz="2800">
                <a:solidFill>
                  <a:schemeClr val="bg1"/>
                </a:solidFill>
              </a:rPr>
              <a:t>Uranium was first discovered by the German chemist, Martin Klaproth in 1789. But for a century and a half afterwards few uses could be found for the new metallic element.</a:t>
            </a:r>
            <a:endParaRPr lang="sl-SI" altLang="sl-SI" sz="2800">
              <a:solidFill>
                <a:schemeClr val="bg1"/>
              </a:solidFill>
            </a:endParaRPr>
          </a:p>
          <a:p>
            <a:endParaRPr lang="sl-SI" altLang="sl-SI">
              <a:solidFill>
                <a:schemeClr val="bg1"/>
              </a:solidFill>
            </a:endParaRPr>
          </a:p>
        </p:txBody>
      </p:sp>
      <p:pic>
        <p:nvPicPr>
          <p:cNvPr id="6149" name="Picture 4" descr="http://static.open.salon.com/files/radiation11254496251.jpg">
            <a:extLst>
              <a:ext uri="{FF2B5EF4-FFF2-40B4-BE49-F238E27FC236}">
                <a16:creationId xmlns:a16="http://schemas.microsoft.com/office/drawing/2014/main" id="{A114ECDC-6369-47FB-8264-E014B22C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28625"/>
            <a:ext cx="88582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4735883E-63F5-4463-BA6E-5AB19A72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5" y="642938"/>
            <a:ext cx="3043238" cy="846137"/>
          </a:xfrm>
        </p:spPr>
        <p:txBody>
          <a:bodyPr/>
          <a:lstStyle/>
          <a:p>
            <a:r>
              <a:rPr lang="sl-SI" altLang="sl-SI" sz="2800">
                <a:solidFill>
                  <a:schemeClr val="bg1"/>
                </a:solidFill>
              </a:rPr>
              <a:t>Depleted uranium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0687FFD-73BA-4F1A-B90E-8098EF1F6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39290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endParaRPr lang="sl-SI" sz="26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600" dirty="0">
                <a:solidFill>
                  <a:schemeClr val="bg1"/>
                </a:solidFill>
              </a:rPr>
              <a:t>In 1938, two scientists, Hahn and </a:t>
            </a:r>
            <a:r>
              <a:rPr lang="en-US" sz="2600" dirty="0" err="1">
                <a:solidFill>
                  <a:schemeClr val="bg1"/>
                </a:solidFill>
              </a:rPr>
              <a:t>Strassmann</a:t>
            </a:r>
            <a:r>
              <a:rPr lang="en-US" sz="2600" dirty="0">
                <a:solidFill>
                  <a:schemeClr val="bg1"/>
                </a:solidFill>
              </a:rPr>
              <a:t>, discovered that uranium could yield nuclear energy. </a:t>
            </a:r>
            <a:endParaRPr lang="sl-SI" sz="26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sl-SI" sz="26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600" dirty="0">
                <a:solidFill>
                  <a:schemeClr val="bg1"/>
                </a:solidFill>
              </a:rPr>
              <a:t>One pound of uranium would give as much energy as three million pounds of coal. The first nuclear chain reaction was made by </a:t>
            </a:r>
            <a:r>
              <a:rPr lang="en-US" sz="2600" dirty="0" err="1">
                <a:solidFill>
                  <a:schemeClr val="bg1"/>
                </a:solidFill>
              </a:rPr>
              <a:t>Enrico</a:t>
            </a:r>
            <a:r>
              <a:rPr lang="en-US" sz="2600" dirty="0">
                <a:solidFill>
                  <a:schemeClr val="bg1"/>
                </a:solidFill>
              </a:rPr>
              <a:t> Fermi in 1942. </a:t>
            </a:r>
            <a:endParaRPr lang="sl-SI" sz="26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sl-SI" sz="26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600" dirty="0">
                <a:solidFill>
                  <a:schemeClr val="bg1"/>
                </a:solidFill>
              </a:rPr>
              <a:t>This made possible the exploding of the first atomic bomb in 1945.</a:t>
            </a:r>
            <a:endParaRPr lang="sl-SI" sz="26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7172" name="Picture 4" descr="http://cseserv.engr.scu.edu/StudentWebPages/IPesic/ResearchPaper_files/image010.jpg">
            <a:extLst>
              <a:ext uri="{FF2B5EF4-FFF2-40B4-BE49-F238E27FC236}">
                <a16:creationId xmlns:a16="http://schemas.microsoft.com/office/drawing/2014/main" id="{6348400B-8A46-475F-B518-F79BD3B40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3357563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lomljena puščica 5">
            <a:extLst>
              <a:ext uri="{FF2B5EF4-FFF2-40B4-BE49-F238E27FC236}">
                <a16:creationId xmlns:a16="http://schemas.microsoft.com/office/drawing/2014/main" id="{B56D46D7-1DE1-4E09-8D1A-DA9FEB73F02E}"/>
              </a:ext>
            </a:extLst>
          </p:cNvPr>
          <p:cNvSpPr/>
          <p:nvPr/>
        </p:nvSpPr>
        <p:spPr>
          <a:xfrm rot="10800000">
            <a:off x="4429125" y="1285875"/>
            <a:ext cx="1714500" cy="642938"/>
          </a:xfrm>
          <a:prstGeom prst="bentArrow">
            <a:avLst>
              <a:gd name="adj1" fmla="val 27061"/>
              <a:gd name="adj2" fmla="val 25000"/>
              <a:gd name="adj3" fmla="val 25000"/>
              <a:gd name="adj4" fmla="val 51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E47295B4-B54E-405B-8FCF-FA21B313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Common words and expressions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9F383AB8-3A44-49B6-BAE8-7C4A7634F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Power-plant  </a:t>
            </a:r>
            <a:r>
              <a:rPr lang="sl-SI" altLang="sl-SI">
                <a:solidFill>
                  <a:srgbClr val="FFFF00"/>
                </a:solidFill>
              </a:rPr>
              <a:t>=&gt;</a:t>
            </a:r>
            <a:r>
              <a:rPr lang="sl-SI" altLang="sl-SI">
                <a:solidFill>
                  <a:srgbClr val="FF0000"/>
                </a:solidFill>
              </a:rPr>
              <a:t> </a:t>
            </a:r>
            <a:r>
              <a:rPr lang="sl-SI" altLang="sl-SI">
                <a:solidFill>
                  <a:srgbClr val="04EC41"/>
                </a:solidFill>
              </a:rPr>
              <a:t>elektrarna</a:t>
            </a:r>
          </a:p>
          <a:p>
            <a:r>
              <a:rPr lang="sl-SI" altLang="sl-SI">
                <a:solidFill>
                  <a:srgbClr val="FF0000"/>
                </a:solidFill>
              </a:rPr>
              <a:t>Fission </a:t>
            </a:r>
            <a:r>
              <a:rPr lang="sl-SI" altLang="sl-SI">
                <a:solidFill>
                  <a:srgbClr val="FFFF00"/>
                </a:solidFill>
              </a:rPr>
              <a:t>=&gt; </a:t>
            </a:r>
            <a:r>
              <a:rPr lang="sl-SI" altLang="sl-SI">
                <a:solidFill>
                  <a:srgbClr val="04EC41"/>
                </a:solidFill>
              </a:rPr>
              <a:t> cepitev</a:t>
            </a:r>
          </a:p>
          <a:p>
            <a:r>
              <a:rPr lang="sl-SI" altLang="sl-SI">
                <a:solidFill>
                  <a:srgbClr val="FF0000"/>
                </a:solidFill>
              </a:rPr>
              <a:t>Split (the atom) </a:t>
            </a:r>
            <a:r>
              <a:rPr lang="sl-SI" altLang="sl-SI">
                <a:solidFill>
                  <a:srgbClr val="FFFF00"/>
                </a:solidFill>
              </a:rPr>
              <a:t>=&gt;</a:t>
            </a:r>
            <a:r>
              <a:rPr lang="sl-SI" altLang="sl-SI">
                <a:solidFill>
                  <a:srgbClr val="FF0000"/>
                </a:solidFill>
              </a:rPr>
              <a:t> </a:t>
            </a:r>
            <a:r>
              <a:rPr lang="sl-SI" altLang="sl-SI">
                <a:solidFill>
                  <a:srgbClr val="04EC41"/>
                </a:solidFill>
              </a:rPr>
              <a:t>razbiti (atom)</a:t>
            </a:r>
          </a:p>
          <a:p>
            <a:r>
              <a:rPr lang="sl-SI" altLang="sl-SI">
                <a:solidFill>
                  <a:srgbClr val="FF0000"/>
                </a:solidFill>
              </a:rPr>
              <a:t>Collide </a:t>
            </a:r>
            <a:r>
              <a:rPr lang="sl-SI" altLang="sl-SI">
                <a:solidFill>
                  <a:srgbClr val="FFFF00"/>
                </a:solidFill>
              </a:rPr>
              <a:t>=&gt;</a:t>
            </a:r>
            <a:r>
              <a:rPr lang="sl-SI" altLang="sl-SI">
                <a:solidFill>
                  <a:srgbClr val="FF0000"/>
                </a:solidFill>
              </a:rPr>
              <a:t> </a:t>
            </a:r>
            <a:r>
              <a:rPr lang="sl-SI" altLang="sl-SI">
                <a:solidFill>
                  <a:srgbClr val="04EC41"/>
                </a:solidFill>
              </a:rPr>
              <a:t>trčiti</a:t>
            </a:r>
          </a:p>
          <a:p>
            <a:r>
              <a:rPr lang="sl-SI" altLang="sl-SI">
                <a:solidFill>
                  <a:srgbClr val="FF0000"/>
                </a:solidFill>
              </a:rPr>
              <a:t>Chain reaction </a:t>
            </a:r>
            <a:r>
              <a:rPr lang="sl-SI" altLang="sl-SI">
                <a:solidFill>
                  <a:srgbClr val="FFFF00"/>
                </a:solidFill>
              </a:rPr>
              <a:t>=&gt;</a:t>
            </a:r>
            <a:r>
              <a:rPr lang="sl-SI" altLang="sl-SI">
                <a:solidFill>
                  <a:srgbClr val="FF0000"/>
                </a:solidFill>
              </a:rPr>
              <a:t> </a:t>
            </a:r>
            <a:r>
              <a:rPr lang="sl-SI" altLang="sl-SI">
                <a:solidFill>
                  <a:srgbClr val="04EC41"/>
                </a:solidFill>
              </a:rPr>
              <a:t>verižna reakcija</a:t>
            </a:r>
          </a:p>
          <a:p>
            <a:r>
              <a:rPr lang="sl-SI" altLang="sl-SI">
                <a:solidFill>
                  <a:srgbClr val="FF0000"/>
                </a:solidFill>
              </a:rPr>
              <a:t>Reactor core </a:t>
            </a:r>
            <a:r>
              <a:rPr lang="sl-SI" altLang="sl-SI">
                <a:solidFill>
                  <a:srgbClr val="FFFF00"/>
                </a:solidFill>
              </a:rPr>
              <a:t>=&gt;</a:t>
            </a:r>
            <a:r>
              <a:rPr lang="sl-SI" altLang="sl-SI">
                <a:solidFill>
                  <a:srgbClr val="FF0000"/>
                </a:solidFill>
              </a:rPr>
              <a:t> </a:t>
            </a:r>
            <a:r>
              <a:rPr lang="sl-SI" altLang="sl-SI">
                <a:solidFill>
                  <a:srgbClr val="04EC41"/>
                </a:solidFill>
              </a:rPr>
              <a:t>reaktorsko jedro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PowerPoint Presentation</vt:lpstr>
      <vt:lpstr>Production electricity</vt:lpstr>
      <vt:lpstr>Krško power-plant</vt:lpstr>
      <vt:lpstr>Cold water for cooling system</vt:lpstr>
      <vt:lpstr>URANIUM</vt:lpstr>
      <vt:lpstr>Depleted uranium</vt:lpstr>
      <vt:lpstr>Common words and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2019-05-30T09:19:33Z</dcterms:created>
  <dcterms:modified xsi:type="dcterms:W3CDTF">2019-05-30T09:19:34Z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