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170599D0-9F11-4FA1-8959-E3E507B2709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EE6F004C-7F47-4FE6-98C7-8873C0F320E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>
            <a:extLst>
              <a:ext uri="{FF2B5EF4-FFF2-40B4-BE49-F238E27FC236}">
                <a16:creationId xmlns:a16="http://schemas.microsoft.com/office/drawing/2014/main" id="{24A5F927-F32E-4134-816C-3367CD83FB7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36C227F-EFEC-4492-B5A9-CAAC2F563BA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C66BB864-8E48-4F1F-A2CC-F594415F654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BBF6F63-9B09-4D03-9D89-C9BA6C38BCC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80E6F6AD-EB3D-4878-8417-B1A947E0FEE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B8ED0D9-768C-4F57-8157-C3813824777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CD747ABF-F2B3-4B9D-BAE6-DB421C58077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F404A9A0-358A-401D-8F9D-A9B2F60DF79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568C9D59-8036-4851-8CE5-71105157371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03663AA4-966E-4C42-BE4A-91C136B266C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5FE1C163-E6DB-4441-9829-54FB1D678BF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A1B52E5-998E-4314-A70B-43649BC822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4CB65CFC-183B-49E7-A478-A01987F6AF7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E4A2D99-9638-428B-9153-B00DDEE114B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55AE900F-EDE4-4FB9-9A60-CB6B4FDB005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CCFA52A-716D-4B7D-9CFD-09D7D3D5E00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385D406A-FE16-4D81-B976-84F84226E51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7F1CB7FB-52A2-4AA5-837F-09299E817E1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7F4CD8DF-533A-47B0-8B0C-6636E2272DB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0ABFBD11-FF97-472B-8704-622716B19DA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AC3CD2A1-793F-4D77-A9BE-AB3D47F2D43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C4871EF-1DD0-4D7E-A3D1-8AF0DC485D1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58813278-073A-41BF-AF56-21742A54445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74A373D1-D95D-4138-8A16-72926011DD5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>
            <a:extLst>
              <a:ext uri="{FF2B5EF4-FFF2-40B4-BE49-F238E27FC236}">
                <a16:creationId xmlns:a16="http://schemas.microsoft.com/office/drawing/2014/main" id="{8D5A447D-6FD8-4226-AEA9-CDCE8DCC90D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54E1FA20-F6F0-4476-A1DD-5B6D545A650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FE074D2C-C54F-4702-93E7-EF632D043DF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2B3263F4-7875-4288-B410-747E71602EC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>
            <a:extLst>
              <a:ext uri="{FF2B5EF4-FFF2-40B4-BE49-F238E27FC236}">
                <a16:creationId xmlns:a16="http://schemas.microsoft.com/office/drawing/2014/main" id="{FB6154DE-CBE0-46B9-A8B9-D58B6F32BF5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C42399E-6F83-4D94-9DDF-AC2290F75EE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D03A72B8-9391-45B5-A1CF-216196CE849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CCEAADF-05D9-4C19-81DE-F401BA1FDBB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>
            <a:extLst>
              <a:ext uri="{FF2B5EF4-FFF2-40B4-BE49-F238E27FC236}">
                <a16:creationId xmlns:a16="http://schemas.microsoft.com/office/drawing/2014/main" id="{C7B56F77-E22F-44CB-A1A3-11198838170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B38F4D8-E6A4-4B9F-9DF9-40173E29A9D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DDBB815D-1D49-421C-B316-4005DF095E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9DF09EA-E5F3-401F-AC43-DEE94B91873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>
            <a:extLst>
              <a:ext uri="{FF2B5EF4-FFF2-40B4-BE49-F238E27FC236}">
                <a16:creationId xmlns:a16="http://schemas.microsoft.com/office/drawing/2014/main" id="{8617018B-C5B8-42BB-AA9E-1B0F1E1C52C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17D6F0B-AA7C-439A-8763-D9B18FF2524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FAF89-9097-4947-B296-1A2EA3326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D084D-C76F-4D92-8CA3-447DBB0A4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E9AD3-91D6-41F0-A15E-495A1F674E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5DB4E-AA15-48C4-9909-CFDCB852F3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91DAA-C9B6-446A-AAE6-0BBB9AEE4D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F03F33-0BD9-4EB4-9463-AA9C8BD30A2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15057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9A8F-F659-45D4-915A-4AB2FD19D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86C9C-45CA-4BD7-ACBD-010A403E1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B4AF6-C654-4968-932B-BEA2F8F0FE0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13D26-F037-47CD-A306-B815A9608A3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CAA8A-EE4F-4002-A815-B041BD8A2E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CF4C2A-4978-45C2-89D7-095AD05F416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1568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A05B28-BEF8-4AB8-84AF-31F94B6EFB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5813" cy="5726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A7C3C-1D04-4E82-9CCE-A7C35B24C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6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5C86B-810D-4961-AB7C-204597A96EE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445B0-538E-45D8-9E68-730813546D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E683D-2083-4B3B-B0FE-5714190915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FBCFB1-B62C-4D55-BD8E-D4F219B220B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989071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723B9-3541-45BB-8DCF-F445AA83A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E6139-C4B2-400D-BBB8-7A4C984B5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DDB8C-0EC5-4A48-9F13-DA7C84721454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ACBE3-4D2F-43D1-9F73-B4C7BE01865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EFAED0-C48C-466C-9079-7A65A8FA68F5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1CCA09-6EB7-4EFB-A932-8E290578B268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7638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E8882-AC6F-43EB-B0D0-EB93CF6A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2357F-8D2B-46AF-8088-5AD21EF1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641BC4-1325-4A73-9AF1-BFA280E79F21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13E49-721E-434E-8DC9-44196B8651A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6029151-0F0D-4BD1-9B01-E1636BCA6E3F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AC860B-0B23-4CC9-82B1-E2EE1C1607F3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03878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34E4E-966E-46B3-B83C-21ED9951C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943D4-6D7B-476E-B1D5-06B50C726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3C1BFD-81B5-44D1-923C-3D3C8A6EF08E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CC5E83-3547-4132-B358-9A8470F19523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2B3C337-1A9C-44B0-A579-70EE2900C88F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738EA5-0D00-4A9C-ABE4-5DF88644D215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630161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A91C9-4A0F-4346-BE4A-4C37E762A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FDCF7-5005-4370-BC17-E9D6489E7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688EB5-2678-4DDC-A6A5-F3755108D4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2A3F6-3F5D-43AA-8520-A2D52CF80893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8421D-2054-4621-978F-A4AC0CD066BE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FDAB29-5764-4527-A331-7E0F3D83D8F7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751FD-A374-4BCF-977D-AC5A1A7F0FC4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360727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85779-A0EB-442A-BCA2-5574F417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B93ED-1CF1-43FC-AF62-D54600AEF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1E3332-E77C-49CF-ACB5-28E9B0802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CB149-B88F-4B1D-8275-CDF89258BD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A5C249-72CC-45F5-9B10-9FBB51505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0EC26DB-6C05-4804-A25D-AD9763018D06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24F947E-1684-446F-82FD-BAE8D790D80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7AD5C7-7F75-4422-965B-06FFB2C822F9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A25892F-9CBD-4825-A509-A2FA4B9E8208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764550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B143B-6151-4C7F-9553-448F6F2E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38D24D-11F9-45E6-841E-1F9A691CB332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AAAA3-1763-4DE1-9868-AB3A549AD9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3C5993-3CBA-46E8-8B21-6A93E43D9BAD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4456B-71F1-4D35-80A9-6CCDB703ED68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19806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46C210-5402-4E8C-98AE-714F14608689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6C6EF4-7572-466B-9CF5-A82CAD0B71E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5ADEAC1-9E88-4E72-8EAD-87FB3F0F4BD9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B2A72-89F7-4C12-91B1-79634635081B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960248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47C7C-367B-4BB4-B983-7699534AC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9C302-1738-4A26-A54F-EB33454B8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17A9E-7752-436D-8A94-7E9DD16F2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4ED02-77E1-4C4E-9216-41B143275F46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3DA59-5575-499B-8A93-4A3105A8DB1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47F5DE-986C-4029-B723-E43198721540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90BEC-0F5C-422E-A0E2-8292A18766D1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75841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9F84B-1FAF-4E9E-BC3A-45B9E2711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C7821-A204-4988-8B7F-91EC40A48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E868F-10B4-4B95-969D-4A303EC35CF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7A674-7AAD-4711-854C-C4C8129F2F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19078-EB33-451F-9EFF-670DAFAA4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FA2909-6E45-4808-AEF7-9710E09D7E2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234549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142B5-5161-492F-8DD6-6EBAC74C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F50F2E-F375-4270-9AF7-27F55A5EB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C979B-6D5B-4400-9CA3-605004A30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90FFD-E87A-4CE9-BF7F-152FC2FA4DD5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98CD3-4FFB-4606-AD3A-9BFBC3AB439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B86ADF-3ECE-4E23-9107-DF2512537C72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9886EB-FC79-4C40-8CBE-5AADF2383758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706759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A1FF7-EC26-4E8D-BAA9-2456F1A5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DD505-D1D9-454E-B2B5-BD74DA20A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D18849-A1F6-43D3-9EB5-C53131914756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40242-0B51-43D7-ABEB-053B0AB2CB64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79B9AC-CBB4-48D8-BB62-289C2FC333CF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B5526-57B0-4121-813B-118A4561304D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399988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2C8AA-E8AA-406E-8A33-812E7AB36A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FAADC-6289-4ECE-8346-D08EBD102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C1C77-A1F5-4DA8-A026-8A94BA3A185E}"/>
              </a:ext>
            </a:extLst>
          </p:cNvPr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35C1F-371B-43C6-88CD-7317B53EFBA8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8EC9622-F9FC-4DE7-ACEC-BD2255E3A017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D2D0DA-F314-4144-B9F7-2E2982948CBC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194210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AA924-B8B6-4787-B7FC-8D40E64E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93900"/>
            <a:ext cx="7770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BDC37-B8ED-4B81-AA0B-2DC531735526}"/>
              </a:ext>
            </a:extLst>
          </p:cNvPr>
          <p:cNvSpPr>
            <a:spLocks noGrp="1"/>
          </p:cNvSpPr>
          <p:nvPr>
            <p:ph type="ftr" idx="10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B9D1D-33A4-480C-A3CF-0D5171BD1C98}"/>
              </a:ext>
            </a:extLst>
          </p:cNvPr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B4B34490-0965-4CB4-9918-DE04C2AA1E93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3389C-06F7-4744-8868-AD55643AA757}"/>
              </a:ext>
            </a:extLst>
          </p:cNvPr>
          <p:cNvSpPr>
            <a:spLocks noGrp="1"/>
          </p:cNvSpPr>
          <p:nvPr>
            <p:ph type="dt" idx="12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2569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B993-DD50-4E44-8E83-A2B5912A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B2CE6-C726-43A6-A37C-208484524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8C509-9845-458A-B07D-3FBCF07EF2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6FD00-2FF2-4606-83E0-080AD455159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4AE16-487C-4663-96FF-CE2E968E6C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7F503D-4975-4051-9DFB-CF305F181B37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67430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688F-BDF0-45FB-8CD3-B47AFE1A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6848-679A-49B0-B0AE-60C565664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7013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69B71-79CD-4056-A20B-50D2FE93D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905000"/>
            <a:ext cx="4038600" cy="4113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15073-BFC1-4448-A042-853D939283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4FFB33-338E-4A63-98CE-0E6AA13F9F3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7DF6A-35D2-4EF3-B8A3-A5FE9F1EE0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31E17E-53C6-4E18-9A19-4DB8A60EAAAB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47547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E8501-3E57-4D44-910A-B631FB082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533B81-57EF-438B-A4F3-0B22DFEA6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A0E26C-C244-4F08-9A79-8F3B9B5E5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DDA52C-35DE-4BCE-B9C3-45A10FC7A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D6C31D-0154-4E7B-9488-00A58E5BF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DBCD50-DAFA-476C-A1EC-4AE39A3B049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CE6409-E05A-4E84-BD0A-8DDDBC2A23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79694-8D65-4DA9-91B4-380AC46471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5658213-AE37-41EF-B410-B0D97F0CDD4E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7715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2F618-4177-45EE-A03D-58243B8E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A9A9-4AA7-4BBB-881A-AC031BC4D31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B9936-A0AD-46A7-BB11-37892A1424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128D3-F8E1-43A2-9049-4C657C2EE7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4897F0-C9D2-4770-851B-02C8DA2E250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49176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8DBDCE-FEE3-44CB-9E29-E894C598B55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D03DD-81D4-4423-82DF-494D38B4B3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F655C-665F-4A78-A918-189E8D4058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1CBC33-D0CE-467F-B569-5A47FCBB327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42374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66ED-0A03-4AE1-A140-CCBEEEBEB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318F3-D29C-4BBB-A134-71AEB01C1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AEC3A-2DB6-42A6-BD1A-69AA5D12F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EC443-610A-4940-AD4E-93403B357D1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7EE8B-07A2-4B6E-8EF6-824F7ACE9C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660B28-D3FC-40AC-84EA-6C00837737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C481367-D369-48BF-9262-E6875A4CDEF6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40660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F6032-EC2A-43E2-A509-A3C36E3E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33754E-133B-497A-90B6-EE468F50F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D4B37-2BA8-4D73-A1C0-0A35AD4C76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82126-A0A2-400B-84A0-D6EAF97929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44301-54E9-4AC6-88E0-FBD32677CA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0EDABC-6DB7-47B7-89C4-DAD9A6455D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8C0ADB-5A5C-4378-853D-79979BF35B14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30731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35B68DAF-49E8-4C56-B489-5D5E3FC8E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8013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0AEC18E-53C8-4804-9F85-D9D5F8CA3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80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6DDCD5E-7EF8-43D3-9509-B237A23AF88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GB" altLang="sl-SI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63167F0-A0D8-4827-B21A-3E1623C8E7D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GB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12F997D-C3B1-4F4D-86D6-44558F1A5B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0CC2C1C1-0609-4C61-AF75-A782E470F582}" type="slidenum">
              <a:rPr lang="en-GB" altLang="sl-SI"/>
              <a:pPr/>
              <a:t>‹#›</a:t>
            </a:fld>
            <a:endParaRPr lang="en-GB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2pPr>
      <a:lvl3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3pPr>
      <a:lvl4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4pPr>
      <a:lvl5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5pPr>
      <a:lvl6pPr marL="457200"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6pPr>
      <a:lvl7pPr marL="914400"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7pPr>
      <a:lvl8pPr marL="1371600"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8pPr>
      <a:lvl9pPr marL="1828800"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lnSpc>
          <a:spcPct val="101000"/>
        </a:lnSpc>
        <a:spcBef>
          <a:spcPts val="800"/>
        </a:spcBef>
        <a:spcAft>
          <a:spcPct val="0"/>
        </a:spcAft>
        <a:buClr>
          <a:srgbClr val="FFCC00"/>
        </a:buClr>
        <a:buSzPct val="120000"/>
        <a:buFont typeface="Tahoma" panose="020B0604030504040204" pitchFamily="34" charset="0"/>
        <a:buChar char="•"/>
        <a:defRPr sz="32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101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buChar char="–"/>
        <a:defRPr sz="28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1000"/>
        </a:lnSpc>
        <a:spcBef>
          <a:spcPts val="600"/>
        </a:spcBef>
        <a:spcAft>
          <a:spcPct val="0"/>
        </a:spcAft>
        <a:buClr>
          <a:srgbClr val="FFCC00"/>
        </a:buClr>
        <a:buSzPct val="120000"/>
        <a:buFont typeface="Tahoma" panose="020B0604030504040204" pitchFamily="34" charset="0"/>
        <a:buChar char="•"/>
        <a:defRPr sz="24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buChar char="–"/>
        <a:defRPr sz="20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panose="05000000000000000000" pitchFamily="2" charset="2"/>
        <a:buChar char=""/>
        <a:defRPr sz="20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D23AB30A-EFEB-4B37-AE4C-02C1597EF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93900"/>
            <a:ext cx="77708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title text format</a:t>
            </a:r>
          </a:p>
        </p:txBody>
      </p:sp>
      <p:sp>
        <p:nvSpPr>
          <p:cNvPr id="2050" name="Freeform 2">
            <a:extLst>
              <a:ext uri="{FF2B5EF4-FFF2-40B4-BE49-F238E27FC236}">
                <a16:creationId xmlns:a16="http://schemas.microsoft.com/office/drawing/2014/main" id="{45507B72-D164-45BD-B002-5CF0210F9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28100A3-4205-4972-942C-D0188F5FA59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en-GB" altLang="sl-SI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9824088-4A0A-4036-BD99-CDB72727F42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fld id="{6F2E99D1-B086-4B59-A035-5D12C70D830C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E26BF08-C3AB-4D29-9FEC-813B79B6B5D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defRPr>
            </a:lvl1pPr>
          </a:lstStyle>
          <a:p>
            <a:endParaRPr lang="en-GB" altLang="sl-SI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BA304A2-F414-4B7F-8F69-01D0FF6CE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/>
              <a:t>Click to edit the outline text format</a:t>
            </a:r>
          </a:p>
          <a:p>
            <a:pPr lvl="1"/>
            <a:r>
              <a:rPr lang="en-GB" altLang="sl-SI"/>
              <a:t>Second Outline Level</a:t>
            </a:r>
          </a:p>
          <a:p>
            <a:pPr lvl="2"/>
            <a:r>
              <a:rPr lang="en-GB" altLang="sl-SI"/>
              <a:t>Third Outline Level</a:t>
            </a:r>
          </a:p>
          <a:p>
            <a:pPr lvl="3"/>
            <a:r>
              <a:rPr lang="en-GB" altLang="sl-SI"/>
              <a:t>Fourth Outline Level</a:t>
            </a:r>
          </a:p>
          <a:p>
            <a:pPr lvl="4"/>
            <a:r>
              <a:rPr lang="en-GB" altLang="sl-SI"/>
              <a:t>Fifth Outline Level</a:t>
            </a:r>
          </a:p>
          <a:p>
            <a:pPr lvl="4"/>
            <a:r>
              <a:rPr lang="en-GB" altLang="sl-SI"/>
              <a:t>Sixth Outline Level</a:t>
            </a:r>
          </a:p>
          <a:p>
            <a:pPr lvl="4"/>
            <a:r>
              <a:rPr lang="en-GB" altLang="sl-SI"/>
              <a:t>Seventh Outline Level</a:t>
            </a:r>
          </a:p>
          <a:p>
            <a:pPr lvl="4"/>
            <a:r>
              <a:rPr lang="en-GB" altLang="sl-SI"/>
              <a:t>Eighth Outline Level</a:t>
            </a:r>
          </a:p>
          <a:p>
            <a:pPr lvl="4"/>
            <a:r>
              <a:rPr lang="en-GB" altLang="sl-SI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2pPr>
      <a:lvl3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3pPr>
      <a:lvl4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4pPr>
      <a:lvl5pPr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5pPr>
      <a:lvl6pPr marL="457200"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6pPr>
      <a:lvl7pPr marL="914400"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7pPr>
      <a:lvl8pPr marL="1371600"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8pPr>
      <a:lvl9pPr marL="1828800" algn="l" defTabSz="449263" rtl="0" fontAlgn="base">
        <a:lnSpc>
          <a:spcPct val="101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lnSpc>
          <a:spcPct val="101000"/>
        </a:lnSpc>
        <a:spcBef>
          <a:spcPts val="800"/>
        </a:spcBef>
        <a:spcAft>
          <a:spcPct val="0"/>
        </a:spcAft>
        <a:buClr>
          <a:srgbClr val="FFCC00"/>
        </a:buClr>
        <a:buSzPct val="120000"/>
        <a:buFont typeface="Tahoma" panose="020B0604030504040204" pitchFamily="34" charset="0"/>
        <a:buChar char="•"/>
        <a:defRPr sz="32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101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buChar char="–"/>
        <a:defRPr sz="28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1000"/>
        </a:lnSpc>
        <a:spcBef>
          <a:spcPts val="600"/>
        </a:spcBef>
        <a:spcAft>
          <a:spcPct val="0"/>
        </a:spcAft>
        <a:buClr>
          <a:srgbClr val="FFCC00"/>
        </a:buClr>
        <a:buSzPct val="120000"/>
        <a:buFont typeface="Tahoma" panose="020B0604030504040204" pitchFamily="34" charset="0"/>
        <a:buChar char="•"/>
        <a:defRPr sz="24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anose="020B0604030504040204" pitchFamily="34" charset="0"/>
        <a:buChar char="–"/>
        <a:defRPr sz="20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1000"/>
        </a:lnSpc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panose="05000000000000000000" pitchFamily="2" charset="2"/>
        <a:buChar char=""/>
        <a:defRPr sz="2000" kern="1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2528FB13-13A1-4639-B2E0-82786BA4E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06538"/>
            <a:ext cx="7772400" cy="1922462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FFCC00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4000">
                <a:solidFill>
                  <a:srgbClr val="FFCC00"/>
                </a:solidFill>
                <a:latin typeface="Rockwell" panose="02020603050405020304" pitchFamily="18" charset="-18"/>
              </a:rPr>
              <a:t>ENGLISH TENSES</a:t>
            </a:r>
            <a:br>
              <a:rPr lang="en-GB" altLang="sl-SI" sz="4000">
                <a:solidFill>
                  <a:srgbClr val="FFCC00"/>
                </a:solidFill>
                <a:latin typeface="Rockwell" panose="02020603050405020304" pitchFamily="18" charset="-18"/>
              </a:rPr>
            </a:br>
            <a:r>
              <a:rPr lang="en-GB" altLang="sl-SI" sz="4000">
                <a:solidFill>
                  <a:srgbClr val="FFCC00"/>
                </a:solidFill>
                <a:latin typeface="Rockwell" panose="02020603050405020304" pitchFamily="18" charset="-18"/>
              </a:rPr>
              <a:t>and </a:t>
            </a:r>
            <a:br>
              <a:rPr lang="en-GB" altLang="sl-SI" sz="4000">
                <a:solidFill>
                  <a:srgbClr val="FFCC00"/>
                </a:solidFill>
                <a:latin typeface="Rockwell" panose="02020603050405020304" pitchFamily="18" charset="-18"/>
              </a:rPr>
            </a:br>
            <a:r>
              <a:rPr lang="en-GB" altLang="sl-SI" sz="4000">
                <a:solidFill>
                  <a:srgbClr val="FFCC00"/>
                </a:solidFill>
                <a:latin typeface="Rockwell" panose="02020603050405020304" pitchFamily="18" charset="-18"/>
              </a:rPr>
              <a:t>practice on the Internet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7BDBDBA3-F897-4C2F-A323-311ADAF74B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66FF33"/>
                </a:solidFill>
                <a:latin typeface="Rockwell" panose="02020603050405020304" pitchFamily="18" charset="-18"/>
              </a:rPr>
              <a:t>PAST PERFECT TENSES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254086D-B3A0-4E2E-82F9-96AAAC1DB34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b="1">
                <a:solidFill>
                  <a:srgbClr val="66FF33"/>
                </a:solidFill>
                <a:latin typeface="Rockwell" panose="02020603050405020304" pitchFamily="18" charset="-18"/>
              </a:rPr>
              <a:t>Past perfect simple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 b="1">
              <a:solidFill>
                <a:srgbClr val="66FF33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for past action which occured before another action or before a stated past time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for complete past action which had visible results in the past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the Past perfect is the past equivalent of the Present perfect 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FA73C5-ACC7-4B86-8D94-43763491141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66FF33"/>
                </a:solidFill>
                <a:latin typeface="Rockwell" panose="02020603050405020304" pitchFamily="18" charset="-18"/>
              </a:rPr>
              <a:t>Present perfect continuous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66FF33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for action continuing over a period up to a specific time in the past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for past action of certain duration which had visible results in the past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the Past perfect continuous is the past eqivalent of the Present perfect continuous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1BE800D3-710E-4703-A0B6-5C3B83D79D2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66FF33"/>
                </a:solidFill>
                <a:latin typeface="Rockwell" panose="02020603050405020304" pitchFamily="18" charset="-18"/>
              </a:rPr>
              <a:t>PAST PERFECT TENSES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441AF8E-265F-4F0C-BC49-A474164BF91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66FF33"/>
                </a:solidFill>
                <a:latin typeface="Rockwell" panose="02020603050405020304" pitchFamily="18" charset="-18"/>
              </a:rPr>
              <a:t>Past perfect simple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/>
          </a:p>
          <a:p>
            <a:pPr>
              <a:lnSpc>
                <a:spcPct val="9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</a:rPr>
              <a:t>She </a:t>
            </a:r>
            <a:r>
              <a:rPr lang="en-GB" altLang="sl-SI" sz="1800">
                <a:solidFill>
                  <a:srgbClr val="66FF33"/>
                </a:solidFill>
              </a:rPr>
              <a:t>had left</a:t>
            </a:r>
            <a:r>
              <a:rPr lang="en-GB" altLang="sl-SI" sz="1800">
                <a:solidFill>
                  <a:srgbClr val="FFCC00"/>
                </a:solidFill>
              </a:rPr>
              <a:t> by the time I got there.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</a:rPr>
              <a:t>They were sad because they </a:t>
            </a:r>
            <a:r>
              <a:rPr lang="en-GB" altLang="sl-SI" sz="1800">
                <a:solidFill>
                  <a:srgbClr val="66FF33"/>
                </a:solidFill>
              </a:rPr>
              <a:t>had failed</a:t>
            </a:r>
            <a:r>
              <a:rPr lang="en-GB" altLang="sl-SI" sz="1800">
                <a:solidFill>
                  <a:srgbClr val="FFCC00"/>
                </a:solidFill>
              </a:rPr>
              <a:t> the test.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66FF33"/>
                </a:solidFill>
              </a:rPr>
              <a:t>Had</a:t>
            </a:r>
            <a:r>
              <a:rPr lang="en-GB" altLang="sl-SI" sz="1800">
                <a:solidFill>
                  <a:srgbClr val="FF3300"/>
                </a:solidFill>
              </a:rPr>
              <a:t> </a:t>
            </a:r>
            <a:r>
              <a:rPr lang="en-GB" altLang="sl-SI" sz="1800">
                <a:solidFill>
                  <a:srgbClr val="FFCC00"/>
                </a:solidFill>
              </a:rPr>
              <a:t>he </a:t>
            </a:r>
            <a:r>
              <a:rPr lang="en-GB" altLang="sl-SI" sz="1800">
                <a:solidFill>
                  <a:srgbClr val="66FF33"/>
                </a:solidFill>
              </a:rPr>
              <a:t>tried</a:t>
            </a:r>
            <a:r>
              <a:rPr lang="en-GB" altLang="sl-SI" sz="1800">
                <a:solidFill>
                  <a:srgbClr val="FFCC00"/>
                </a:solidFill>
              </a:rPr>
              <a:t> to find his keys?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</a:rPr>
              <a:t>Where </a:t>
            </a:r>
            <a:r>
              <a:rPr lang="en-GB" altLang="sl-SI" sz="1800">
                <a:solidFill>
                  <a:srgbClr val="66FF33"/>
                </a:solidFill>
              </a:rPr>
              <a:t>had </a:t>
            </a:r>
            <a:r>
              <a:rPr lang="en-GB" altLang="sl-SI" sz="1800">
                <a:solidFill>
                  <a:srgbClr val="FFCC00"/>
                </a:solidFill>
              </a:rPr>
              <a:t>they </a:t>
            </a:r>
            <a:r>
              <a:rPr lang="en-GB" altLang="sl-SI" sz="1800">
                <a:solidFill>
                  <a:srgbClr val="66FF33"/>
                </a:solidFill>
              </a:rPr>
              <a:t>gone</a:t>
            </a:r>
            <a:r>
              <a:rPr lang="en-GB" altLang="sl-SI" sz="1800">
                <a:solidFill>
                  <a:srgbClr val="FFCC00"/>
                </a:solidFill>
              </a:rPr>
              <a:t>?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</a:rPr>
              <a:t>She </a:t>
            </a:r>
            <a:r>
              <a:rPr lang="en-GB" altLang="sl-SI" sz="1800">
                <a:solidFill>
                  <a:srgbClr val="66FF33"/>
                </a:solidFill>
              </a:rPr>
              <a:t>hadn`t finished</a:t>
            </a:r>
            <a:r>
              <a:rPr lang="en-GB" altLang="sl-SI" sz="1800">
                <a:solidFill>
                  <a:srgbClr val="FFCC00"/>
                </a:solidFill>
              </a:rPr>
              <a:t> by two.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</a:rPr>
              <a:t>The party </a:t>
            </a:r>
            <a:r>
              <a:rPr lang="en-GB" altLang="sl-SI" sz="1800">
                <a:solidFill>
                  <a:srgbClr val="66FF33"/>
                </a:solidFill>
              </a:rPr>
              <a:t>hadn`t started</a:t>
            </a:r>
            <a:r>
              <a:rPr lang="en-GB" altLang="sl-SI" sz="1800">
                <a:solidFill>
                  <a:srgbClr val="FFCC00"/>
                </a:solidFill>
              </a:rPr>
              <a:t> by the time I arrived.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4FF36D6-A66E-4B15-97DB-39F53E0935C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68312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66FF33"/>
                </a:solidFill>
                <a:latin typeface="Rockwell" panose="02020603050405020304" pitchFamily="18" charset="-18"/>
              </a:rPr>
              <a:t>Present perfect continuous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/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had been working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as a clerk for 10 years before she resigned.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were wet because they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had been walking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in the rain.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How long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had 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her leg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been aching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?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Had 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you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been trying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to find a job?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I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hadn`t been cooking.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We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hadn`t been working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on the computer.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7A9DB76B-EDAF-4C17-A4BC-9B0E62097AF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66FF33"/>
                </a:solidFill>
                <a:latin typeface="Rockwell" panose="02020603050405020304" pitchFamily="18" charset="-18"/>
              </a:rPr>
              <a:t>FUTURE PERFECT TENSES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EA87375F-5838-48DA-B802-A6A4C60857F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060575"/>
            <a:ext cx="4330700" cy="1884363"/>
          </a:xfrm>
          <a:ln/>
        </p:spPr>
        <p:txBody>
          <a:bodyPr/>
          <a:lstStyle/>
          <a:p>
            <a:pPr algn="ctr"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66FF33"/>
                </a:solidFill>
                <a:latin typeface="Rockwell" panose="02020603050405020304" pitchFamily="18" charset="-18"/>
              </a:rPr>
              <a:t>Future perfect simple tense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66FF33"/>
              </a:solidFill>
              <a:latin typeface="Rockwell" panose="02020603050405020304" pitchFamily="18" charset="-18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actions which will be finished before a stated future time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EC1DE3A-35AB-40C1-9D52-3D15FADB866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19250" y="4652963"/>
            <a:ext cx="5976938" cy="1785937"/>
          </a:xfrm>
          <a:ln/>
        </p:spPr>
        <p:txBody>
          <a:bodyPr/>
          <a:lstStyle/>
          <a:p>
            <a:pPr algn="ctr">
              <a:lnSpc>
                <a:spcPct val="8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66FF33"/>
                </a:solidFill>
                <a:latin typeface="Rockwell" panose="02020603050405020304" pitchFamily="18" charset="-18"/>
              </a:rPr>
              <a:t>*Future continuous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 b="1">
              <a:solidFill>
                <a:srgbClr val="66FF33"/>
              </a:solidFill>
              <a:latin typeface="Rockwell" panose="02020603050405020304" pitchFamily="18" charset="-18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for the actions in progress at a stated future time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for actions which are the result of a routine</a:t>
            </a:r>
          </a:p>
          <a:p>
            <a:pPr>
              <a:lnSpc>
                <a:spcPct val="8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5CE684BD-6871-4CFE-A499-C16B3D7E6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1989138"/>
            <a:ext cx="3960813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5pPr>
            <a:lvl6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6pPr>
            <a:lvl7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7pPr>
            <a:lvl8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8pPr>
            <a:lvl9pPr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anose="020B0604020202020204" pitchFamily="34" charset="0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Rockwell" panose="02020603050405020304" pitchFamily="18" charset="-18"/>
              <a:buNone/>
            </a:pPr>
            <a:r>
              <a:rPr lang="en-GB" altLang="sl-SI" sz="2000" b="1">
                <a:solidFill>
                  <a:srgbClr val="66FF33"/>
                </a:solidFill>
                <a:latin typeface="Rockwell" panose="02020603050405020304" pitchFamily="18" charset="-18"/>
              </a:rPr>
              <a:t>Future perfect continuous tense</a:t>
            </a:r>
          </a:p>
          <a:p>
            <a:pPr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Rockwell" panose="02020603050405020304" pitchFamily="18" charset="-18"/>
              <a:buNone/>
            </a:pPr>
            <a:endParaRPr lang="en-GB" altLang="sl-SI" sz="2000" b="1">
              <a:solidFill>
                <a:srgbClr val="66FF33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Rockwell" panose="02020603050405020304" pitchFamily="18" charset="-18"/>
              <a:buNone/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10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Rockwell" panose="02020603050405020304" pitchFamily="18" charset="-18"/>
              <a:buChar char="•"/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duration of an action which up to a certain time in the future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C518F1CA-F798-48C0-86BB-9FFB71F33E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66FF33"/>
                </a:solidFill>
                <a:latin typeface="Rockwell" panose="02020603050405020304" pitchFamily="18" charset="-18"/>
              </a:rPr>
              <a:t>FUTURE PERFECT TENSES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5060064-CDEC-4ED2-8C3E-78B12E685D0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b="1">
                <a:solidFill>
                  <a:srgbClr val="66FF33"/>
                </a:solidFill>
                <a:latin typeface="Rockwell" panose="02020603050405020304" pitchFamily="18" charset="-18"/>
              </a:rPr>
              <a:t>Future perfect simple tense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 b="1">
              <a:solidFill>
                <a:srgbClr val="66FF33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2000">
                <a:solidFill>
                  <a:srgbClr val="66FF33"/>
                </a:solidFill>
                <a:latin typeface="Rockwell" panose="02020603050405020304" pitchFamily="18" charset="-18"/>
              </a:rPr>
              <a:t>will have come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back by the end of July.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66FF33"/>
                </a:solidFill>
                <a:latin typeface="Rockwell" panose="02020603050405020304" pitchFamily="18" charset="-18"/>
              </a:rPr>
              <a:t>Will 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you </a:t>
            </a:r>
            <a:r>
              <a:rPr lang="en-GB" altLang="sl-SI" sz="2000">
                <a:solidFill>
                  <a:srgbClr val="66FF33"/>
                </a:solidFill>
                <a:latin typeface="Rockwell" panose="02020603050405020304" pitchFamily="18" charset="-18"/>
              </a:rPr>
              <a:t>have finished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untill midnight?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2000">
                <a:solidFill>
                  <a:srgbClr val="66FF33"/>
                </a:solidFill>
                <a:latin typeface="Rockwell" panose="02020603050405020304" pitchFamily="18" charset="-18"/>
              </a:rPr>
              <a:t>won`t have finished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until 8 o`clock.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EE43F44-4C23-42E1-9B9C-15BDAAF3D59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66FF33"/>
                </a:solidFill>
                <a:latin typeface="Rockwell" panose="02020603050405020304" pitchFamily="18" charset="-18"/>
              </a:rPr>
              <a:t>Future perfect continuous tense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66FF33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By the end of this year she </a:t>
            </a:r>
            <a:r>
              <a:rPr lang="en-GB" altLang="sl-SI" sz="2000">
                <a:solidFill>
                  <a:srgbClr val="66FF33"/>
                </a:solidFill>
                <a:latin typeface="Rockwell" panose="02020603050405020304" pitchFamily="18" charset="-18"/>
              </a:rPr>
              <a:t>will have been working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here for two years.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66FF33"/>
                </a:solidFill>
                <a:latin typeface="Rockwell" panose="02020603050405020304" pitchFamily="18" charset="-18"/>
              </a:rPr>
              <a:t>Will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she </a:t>
            </a:r>
            <a:r>
              <a:rPr lang="en-GB" altLang="sl-SI" sz="2000">
                <a:solidFill>
                  <a:srgbClr val="66FF33"/>
                </a:solidFill>
                <a:latin typeface="Rockwell" panose="02020603050405020304" pitchFamily="18" charset="-18"/>
              </a:rPr>
              <a:t>have been driving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for five hours.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2000">
                <a:solidFill>
                  <a:srgbClr val="66FF33"/>
                </a:solidFill>
                <a:latin typeface="Rockwell" panose="02020603050405020304" pitchFamily="18" charset="-18"/>
              </a:rPr>
              <a:t>won`t have been playing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cricket for eight hours.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>
            <a:extLst>
              <a:ext uri="{FF2B5EF4-FFF2-40B4-BE49-F238E27FC236}">
                <a16:creationId xmlns:a16="http://schemas.microsoft.com/office/drawing/2014/main" id="{D6485BCF-7E29-47D4-B778-03FD03066F8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FF3300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FF3300"/>
                </a:solidFill>
                <a:latin typeface="Rockwell" panose="02020603050405020304" pitchFamily="18" charset="-18"/>
              </a:rPr>
              <a:t>PASSIVE VOICE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D11BAD7-EB12-4EAF-BFBE-411B4B50DB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4038600" cy="439102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3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400">
                <a:solidFill>
                  <a:srgbClr val="FF3300"/>
                </a:solidFill>
                <a:latin typeface="Rockwell" panose="02020603050405020304" pitchFamily="18" charset="-18"/>
              </a:rPr>
              <a:t>ACTIVE</a:t>
            </a:r>
          </a:p>
          <a:p>
            <a:pPr>
              <a:lnSpc>
                <a:spcPct val="90000"/>
              </a:lnSpc>
              <a:spcBef>
                <a:spcPts val="3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400">
              <a:solidFill>
                <a:srgbClr val="FF33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send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are sending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sent 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are sending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will send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have sent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had sent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will have sent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will have to send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ought to have sent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must send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an invitation.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75208CA-F310-481F-AB33-D99D31E3A0B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484313"/>
            <a:ext cx="4038600" cy="489267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PASSIVE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33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is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is being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was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was being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will be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has been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had been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will have been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will have to be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ought to have been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An invitation </a:t>
            </a:r>
            <a:r>
              <a:rPr lang="en-GB" altLang="sl-SI" sz="1800">
                <a:solidFill>
                  <a:srgbClr val="FF3300"/>
                </a:solidFill>
                <a:latin typeface="Rockwell" panose="02020603050405020304" pitchFamily="18" charset="-18"/>
              </a:rPr>
              <a:t>must be sent.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33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C4007623-495C-4B4F-B784-0A90DD6DB0E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  <a:t>PRACTICE ON THE INTERNET</a:t>
            </a:r>
            <a:b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</a:br>
            <a: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  <a:t>1st step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3BF5AD1-C699-49B8-A531-6C7C6F1C18C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/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Study the theory about english tenses.</a:t>
            </a: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Try to remember when the certain tense is used and how s it formed.</a:t>
            </a:r>
          </a:p>
          <a:p>
            <a:pPr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>
            <a:extLst>
              <a:ext uri="{FF2B5EF4-FFF2-40B4-BE49-F238E27FC236}">
                <a16:creationId xmlns:a16="http://schemas.microsoft.com/office/drawing/2014/main" id="{530D43BB-0E8F-4BE9-97B7-75153E84EA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  <a:t>PRACTICE ON THE INTERNET</a:t>
            </a:r>
            <a:b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</a:br>
            <a: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  <a:t>2nd step</a:t>
            </a: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04450DBD-735E-4A04-90B9-4FD2B61A831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ln/>
        </p:spPr>
        <p:txBody>
          <a:bodyPr/>
          <a:lstStyle/>
          <a:p>
            <a:pPr>
              <a:lnSpc>
                <a:spcPct val="100000"/>
              </a:lnSpc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>
              <a:solidFill>
                <a:srgbClr val="FFCC00"/>
              </a:solidFill>
            </a:endParaRP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1.</a:t>
            </a:r>
            <a:r>
              <a:rPr lang="en-GB" altLang="sl-SI">
                <a:latin typeface="Rockwell" panose="02020603050405020304" pitchFamily="18" charset="-18"/>
              </a:rPr>
              <a:t> </a:t>
            </a: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On the Internet type e.g. </a:t>
            </a: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grammar + english + exercises</a:t>
            </a: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or</a:t>
            </a: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2. The exact name of the tense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15545826-5073-4A49-8DA3-F71DF016C60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  <a:t>PRACTICE ON THE INTERNET</a:t>
            </a:r>
            <a:b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</a:br>
            <a: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  <a:t>3rd step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3DD5D58-118E-4846-8D1E-47FAF74D011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39737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/>
              <a:t> </a:t>
            </a:r>
            <a:r>
              <a:rPr lang="en-GB" altLang="sl-SI" sz="2400">
                <a:solidFill>
                  <a:srgbClr val="FFCC00"/>
                </a:solidFill>
                <a:latin typeface="Rockwell" panose="02020603050405020304" pitchFamily="18" charset="-18"/>
              </a:rPr>
              <a:t>Choose the level and do the exercises.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>
                <a:solidFill>
                  <a:srgbClr val="FFCC00"/>
                </a:solidFill>
                <a:latin typeface="Rockwell" panose="02020603050405020304" pitchFamily="18" charset="-18"/>
              </a:rPr>
              <a:t>There are many different kinds of exercises.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>
                <a:solidFill>
                  <a:srgbClr val="FFCC00"/>
                </a:solidFill>
                <a:latin typeface="Rockwell" panose="02020603050405020304" pitchFamily="18" charset="-18"/>
              </a:rPr>
              <a:t> For example: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>
                <a:solidFill>
                  <a:srgbClr val="FFCC00"/>
                </a:solidFill>
                <a:latin typeface="Rockwell" panose="02020603050405020304" pitchFamily="18" charset="-18"/>
              </a:rPr>
              <a:t>you have to match the items on the right to the items on the left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>
                <a:solidFill>
                  <a:srgbClr val="FFCC00"/>
                </a:solidFill>
                <a:latin typeface="Rockwell" panose="02020603050405020304" pitchFamily="18" charset="-18"/>
              </a:rPr>
              <a:t>to complete the crosswords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>
                <a:solidFill>
                  <a:srgbClr val="FFCC00"/>
                </a:solidFill>
                <a:latin typeface="Rockwell" panose="02020603050405020304" pitchFamily="18" charset="-18"/>
              </a:rPr>
              <a:t>fill in the gaps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>
                <a:solidFill>
                  <a:srgbClr val="FFCC00"/>
                </a:solidFill>
                <a:latin typeface="Rockwell" panose="02020603050405020304" pitchFamily="18" charset="-18"/>
              </a:rPr>
              <a:t>tick the correct answer etc.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>
            <a:extLst>
              <a:ext uri="{FF2B5EF4-FFF2-40B4-BE49-F238E27FC236}">
                <a16:creationId xmlns:a16="http://schemas.microsoft.com/office/drawing/2014/main" id="{7568B2A8-8D72-45F7-A5D2-94FF615AC2E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  <a:t>PRACTICE ON THE INTERNET</a:t>
            </a:r>
            <a:b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</a:br>
            <a:r>
              <a:rPr lang="en-GB" altLang="sl-SI" sz="4000">
                <a:solidFill>
                  <a:srgbClr val="66FF33"/>
                </a:solidFill>
                <a:latin typeface="Rockwell" panose="02020603050405020304" pitchFamily="18" charset="-18"/>
              </a:rPr>
              <a:t>4th step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51ACFB4-7FF6-433A-A02F-72A92D249D0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If you don`t know the correct answer you can use option “Hint”, which can give you an idea of the correct answer.</a:t>
            </a: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After you have finished the exercise, check it and score it and you will find out how much more practice do you need.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6C0CB4F6-C720-4B93-8996-7180BE6F668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1148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b="1">
                <a:solidFill>
                  <a:srgbClr val="FFCC00"/>
                </a:solidFill>
                <a:latin typeface="Rockwell" panose="02020603050405020304" pitchFamily="18" charset="-18"/>
              </a:rPr>
              <a:t>GOOD LUCK </a:t>
            </a:r>
          </a:p>
          <a:p>
            <a:pPr algn="ctr">
              <a:lnSpc>
                <a:spcPct val="100000"/>
              </a:lnSpc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b="1">
                <a:solidFill>
                  <a:srgbClr val="66FF33"/>
                </a:solidFill>
                <a:latin typeface="Rockwell" panose="02020603050405020304" pitchFamily="18" charset="-18"/>
              </a:rPr>
              <a:t>WITH YOUR ENGLISH TENSES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C92FBE30-3C55-48E0-B841-25076B98C37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FFCC00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PRESENT TENSES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0AA365B-5452-42EF-8FB4-F9D5A21A0D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Present simple tense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permanent situations and states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repeated/habitual actions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permanenth thruths or low of nature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timetables/programmes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reviews/sports/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commentaries/dramatic narrative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E86A4C5-FA3C-4992-BDDD-B96BE2DF9D4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Present continuous tense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temporary situations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actions happening at or around the moment of speaking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repeated actions with “always” expressing annoyance or criticism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fixed arrangements in the near future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changing or developing situations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30CBF7F-9064-4C21-8E9E-23B0DBED13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FFCC00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FFCC00"/>
                </a:solidFill>
                <a:latin typeface="Rockwell" panose="02020603050405020304" pitchFamily="18" charset="-18"/>
              </a:rPr>
              <a:t>PRESENT TENSES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40EEA3AA-AC20-4FBE-A2C7-F1363824F9A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47675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b="1">
                <a:solidFill>
                  <a:srgbClr val="FFCC00"/>
                </a:solidFill>
                <a:latin typeface="Rockwell" panose="02020603050405020304" pitchFamily="18" charset="-18"/>
              </a:rPr>
              <a:t>Present simple tense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work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in an office.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He often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watches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TV.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Where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do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you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live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?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How much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does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it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cost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?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We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don`t play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the piano.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doesn`t live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here.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13D38B6-BF02-40E1-BF81-87F8F8549F8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5026025"/>
          </a:xfrm>
          <a:ln/>
        </p:spPr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400" b="1">
                <a:solidFill>
                  <a:srgbClr val="FFCC00"/>
                </a:solidFill>
                <a:latin typeface="Rockwell" panose="02020603050405020304" pitchFamily="18" charset="-18"/>
              </a:rPr>
              <a:t>Present continuous tense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It`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s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raining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I`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m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having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dinner tonight.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What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are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you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doing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here?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Where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is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she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acting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?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I`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m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not waiting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for you.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isn`t driving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now.</a:t>
            </a:r>
          </a:p>
          <a:p>
            <a:pPr algn="ctr">
              <a:lnSpc>
                <a:spcPct val="10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400" b="1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96F3DB98-6D2B-40E1-BEC5-43CB28B3E8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FFCC00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FFCC00"/>
                </a:solidFill>
                <a:latin typeface="Rockwell" panose="02020603050405020304" pitchFamily="18" charset="-18"/>
              </a:rPr>
              <a:t>PAST TENSES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6B2DE43-D20D-4155-A7BA-D523F374B67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Past simple tense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33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</a:rPr>
              <a:t>past actions which happened one after the other</a:t>
            </a: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</a:rPr>
              <a:t>past habit or state</a:t>
            </a:r>
          </a:p>
          <a:p>
            <a:pPr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</a:rPr>
              <a:t>actions which happened at a definite past time although the time is not mentioned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0211507-1B61-4EB1-998B-49145FB3EF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Past continuous tense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33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action in the middle of happening at a stated past time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past action in progress interrupted by another past action. the shorter action is in the past simple and the longer in the past continuous.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two or more simultaneous past actions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CACB878F-9177-4138-9670-1703DA7F8FF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FFCC00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FFCC00"/>
                </a:solidFill>
                <a:latin typeface="Rockwell" panose="02020603050405020304" pitchFamily="18" charset="-18"/>
              </a:rPr>
              <a:t>PAST TENSES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5434B6D1-EB2D-4DD7-9DDB-26D04A6D88D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Past simple tense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sealed 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the letter.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put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a stamp.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When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did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you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call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?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Did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she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write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that song?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We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didn`t say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a word.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He </a:t>
            </a: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didn`t see</a:t>
            </a: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 her.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150484C-523F-4623-A7D8-1F7DAA793B5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CC00"/>
                </a:solidFill>
                <a:latin typeface="Rockwell" panose="02020603050405020304" pitchFamily="18" charset="-18"/>
              </a:rPr>
              <a:t>Past continuous tense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He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was playing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tennis.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We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were swimming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.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Was 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flying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to Paris?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Were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they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having 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a party?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The sun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wasn`t shining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.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2000">
                <a:solidFill>
                  <a:srgbClr val="FF3300"/>
                </a:solidFill>
                <a:latin typeface="Rockwell" panose="02020603050405020304" pitchFamily="18" charset="-18"/>
              </a:rPr>
              <a:t>weren`t listening</a:t>
            </a: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to her.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F372C656-BB45-4B17-9F18-F1549784A1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FFCC00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FUTURE TENSES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EF809E04-F987-41FB-93D3-385D3DE6052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Future simple (will)</a:t>
            </a:r>
            <a:r>
              <a:rPr lang="ar-SA" altLang="sl-SI" sz="2000" b="1">
                <a:solidFill>
                  <a:srgbClr val="FF3300"/>
                </a:solidFill>
                <a:latin typeface="Rockwell" panose="02020603050405020304" pitchFamily="18" charset="-18"/>
              </a:rPr>
              <a:t>‏</a:t>
            </a:r>
            <a:endParaRPr lang="en-GB" altLang="sl-SI" sz="2000" b="1">
              <a:solidFill>
                <a:srgbClr val="FF33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33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 Use: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decisions taken at the moment of speaking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hopes, fears, threats, offers, promises, requests, comments, etc.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actions or predictions which may (not) happen in the future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thing we are not sure about or haven`t decided yet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7318D0A-6C29-4203-AA86-CEC356F2328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90000"/>
              </a:lnSpc>
              <a:spcBef>
                <a:spcPts val="5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FF3300"/>
                </a:solidFill>
              </a:rPr>
              <a:t>Be going to</a:t>
            </a:r>
          </a:p>
          <a:p>
            <a:pPr algn="ctr">
              <a:lnSpc>
                <a:spcPct val="90000"/>
              </a:lnSpc>
              <a:spcBef>
                <a:spcPts val="5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FFCC00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actions intended to be performed in the near future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 planned actions or intentions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evidence that something will definitely happen in the near future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things we are sure about or we have already decided to do in the near future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>
            <a:extLst>
              <a:ext uri="{FF2B5EF4-FFF2-40B4-BE49-F238E27FC236}">
                <a16:creationId xmlns:a16="http://schemas.microsoft.com/office/drawing/2014/main" id="{31860047-E2BC-4F6C-969D-5FF813C0B51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FFCC00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>
                <a:solidFill>
                  <a:srgbClr val="FFCC00"/>
                </a:solidFill>
                <a:latin typeface="Rockwell" panose="02020603050405020304" pitchFamily="18" charset="-18"/>
              </a:rPr>
              <a:t>FUTURE TENSES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08191183-6AAE-4151-B2C1-25A2AC9F745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Future simple (will)</a:t>
            </a:r>
            <a:r>
              <a:rPr lang="ar-SA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‏</a:t>
            </a:r>
            <a:endParaRPr lang="en-GB" altLang="sl-SI" sz="18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I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will turn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on the light.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will be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late.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Will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she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buy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that dress?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Will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you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go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home?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won`t be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afraid.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I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won`t 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probably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be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promoted.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 b="1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453F9A9-5B8B-409F-80A0-5C55F1127B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Be going to</a:t>
            </a:r>
          </a:p>
          <a:p>
            <a:pPr algn="ctr"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is going to visit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her parents tomorrow.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We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are going to have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a course.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Are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you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going to have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a baby?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Is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it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going to rain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?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 b="1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They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aren`t going to live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in a new house.</a:t>
            </a:r>
          </a:p>
          <a:p>
            <a:pPr>
              <a:lnSpc>
                <a:spcPct val="10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1800" b="1">
                <a:solidFill>
                  <a:srgbClr val="FF3300"/>
                </a:solidFill>
                <a:latin typeface="Rockwell" panose="02020603050405020304" pitchFamily="18" charset="-18"/>
              </a:rPr>
              <a:t>isn`t going to paint</a:t>
            </a:r>
            <a:r>
              <a:rPr lang="en-GB" altLang="sl-SI" sz="1800" b="1">
                <a:solidFill>
                  <a:srgbClr val="FFCC00"/>
                </a:solidFill>
                <a:latin typeface="Rockwell" panose="02020603050405020304" pitchFamily="18" charset="-18"/>
              </a:rPr>
              <a:t> a picture.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BA34E7E8-5EF1-4D3F-9254-2C9D6ECFF9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 algn="ctr"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66FF33"/>
                </a:solidFill>
                <a:latin typeface="Rockwell" panose="02020603050405020304" pitchFamily="18" charset="-18"/>
              </a:rPr>
              <a:t>PRESENT PERFECT TENSES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D3BAE523-C017-47BC-B1AD-1C174BBD5DD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66FF33"/>
                </a:solidFill>
                <a:latin typeface="Rockwell" panose="02020603050405020304" pitchFamily="18" charset="-18"/>
              </a:rPr>
              <a:t>Present perfect simple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66FF33"/>
              </a:solidFill>
              <a:latin typeface="Rockwell" panose="02020603050405020304" pitchFamily="18" charset="-18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recently completed actions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actions which happened at an ustated past time and are connected with the present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personal experiences/changes which have happened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emphasis on number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E92983E-0CD8-4D44-90EF-93E599A300F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 b="1">
                <a:solidFill>
                  <a:srgbClr val="66FF33"/>
                </a:solidFill>
                <a:latin typeface="Rockwell" panose="02020603050405020304" pitchFamily="18" charset="-18"/>
              </a:rPr>
              <a:t>Present perfect continuous</a:t>
            </a:r>
          </a:p>
          <a:p>
            <a:pPr algn="ctr">
              <a:lnSpc>
                <a:spcPct val="80000"/>
              </a:lnSpc>
              <a:spcBef>
                <a:spcPts val="500"/>
              </a:spcBef>
              <a:buFont typeface="Tahoma" panose="020B0604030504040204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 b="1">
              <a:solidFill>
                <a:srgbClr val="66FF33"/>
              </a:solidFill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Use: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actions started in the past and continuing up to the present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past actions of certain duration having visible results or effects in the present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actions expressing anger, irritation, annoyance, explanation or criticism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for emphasis on duration (for, since, how long)</a:t>
            </a:r>
            <a:r>
              <a:rPr lang="ar-SA" altLang="sl-SI" sz="2000">
                <a:solidFill>
                  <a:srgbClr val="FFCC00"/>
                </a:solidFill>
                <a:latin typeface="Rockwell" panose="02020603050405020304" pitchFamily="18" charset="-18"/>
              </a:rPr>
              <a:t>‏</a:t>
            </a: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2000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3AF3F103-15EC-44B7-A3BC-20872B3A61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13843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66FF33"/>
              </a:buClr>
              <a:buFont typeface="Rockwell" panose="02020603050405020304" pitchFamily="18" charset="-18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sl-SI" b="1">
                <a:solidFill>
                  <a:srgbClr val="66FF33"/>
                </a:solidFill>
                <a:latin typeface="Rockwell" panose="02020603050405020304" pitchFamily="18" charset="-18"/>
              </a:rPr>
              <a:t>PRESENT PERFECT TENSES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C41D1B87-12BE-4973-89EB-3EF71C643D7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4038600" cy="4114800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66FF33"/>
                </a:solidFill>
                <a:latin typeface="Rockwell" panose="02020603050405020304" pitchFamily="18" charset="-18"/>
              </a:rPr>
              <a:t>Present perfect simple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66FF33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She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has tidied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her room.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We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have lost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10 kilos.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Where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has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he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lost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his keys?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Have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we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taken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 medicine?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He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hasn`t called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at three o`clock.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We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haven`t got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the letter.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A67AFD4-6109-4D3F-A4CA-ECAEF58E77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05000"/>
            <a:ext cx="4038600" cy="4114800"/>
          </a:xfrm>
          <a:ln/>
        </p:spPr>
        <p:txBody>
          <a:bodyPr/>
          <a:lstStyle/>
          <a:p>
            <a:pPr algn="ctr"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 b="1">
                <a:solidFill>
                  <a:srgbClr val="66FF33"/>
                </a:solidFill>
                <a:latin typeface="Rockwell" panose="02020603050405020304" pitchFamily="18" charset="-18"/>
              </a:rPr>
              <a:t>Present perfect continuous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He has been writing a letter for two hours.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We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have been climbing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Has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she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been crying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?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Who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has been using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my toothbrush?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They 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haven`t been calling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since this morning.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He </a:t>
            </a:r>
            <a:r>
              <a:rPr lang="en-GB" altLang="sl-SI" sz="1800">
                <a:solidFill>
                  <a:srgbClr val="66FF33"/>
                </a:solidFill>
                <a:latin typeface="Rockwell" panose="02020603050405020304" pitchFamily="18" charset="-18"/>
              </a:rPr>
              <a:t>hasn`t been redecorating</a:t>
            </a:r>
            <a:r>
              <a:rPr lang="en-GB" altLang="sl-SI" sz="1800">
                <a:solidFill>
                  <a:srgbClr val="FFCC00"/>
                </a:solidFill>
                <a:latin typeface="Rockwell" panose="02020603050405020304" pitchFamily="18" charset="-18"/>
              </a:rPr>
              <a:t> the room.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Rockwell" panose="02020603050405020304" pitchFamily="18" charset="-18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sl-SI" sz="1800">
              <a:solidFill>
                <a:srgbClr val="FFCC00"/>
              </a:solidFill>
              <a:latin typeface="Rockwell" panose="02020603050405020304" pitchFamily="18" charset="-1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"/>
                            </p:stCondLst>
                            <p:childTnLst>
                              <p:par>
                                <p:cTn id="1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panose="020B0604020202020204" pitchFamily="34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panose="020B0604020202020204" pitchFamily="34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panose="020B0604020202020204" pitchFamily="34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panose="020B0604020202020204" pitchFamily="34" charset="0"/>
          <a:buNone/>
          <a:tabLst/>
          <a:defRPr kumimoji="0" lang="en-GB" altLang="sl-SI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1398</Words>
  <Application>Microsoft Office PowerPoint</Application>
  <PresentationFormat>On-screen Show (4:3)</PresentationFormat>
  <Paragraphs>265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Rockwell</vt:lpstr>
      <vt:lpstr>Tahoma</vt:lpstr>
      <vt:lpstr>Times New Roman</vt:lpstr>
      <vt:lpstr>Wingdings</vt:lpstr>
      <vt:lpstr>Office Theme</vt:lpstr>
      <vt:lpstr>Office Theme</vt:lpstr>
      <vt:lpstr>ENGLISH TENSES and  practice on the Internet</vt:lpstr>
      <vt:lpstr>PRESENT TENSES</vt:lpstr>
      <vt:lpstr>PRESENT TENSES</vt:lpstr>
      <vt:lpstr>PAST TENSES</vt:lpstr>
      <vt:lpstr>PAST TENSES</vt:lpstr>
      <vt:lpstr>FUTURE TENSES</vt:lpstr>
      <vt:lpstr>FUTURE TENSES</vt:lpstr>
      <vt:lpstr>PRESENT PERFECT TENSES</vt:lpstr>
      <vt:lpstr>PRESENT PERFECT TENSES</vt:lpstr>
      <vt:lpstr>PAST PERFECT TENSES</vt:lpstr>
      <vt:lpstr>PAST PERFECT TENSES</vt:lpstr>
      <vt:lpstr>FUTURE PERFECT TENSES</vt:lpstr>
      <vt:lpstr>FUTURE PERFECT TENSES</vt:lpstr>
      <vt:lpstr>PASSIVE VOICE</vt:lpstr>
      <vt:lpstr>PRACTICE ON THE INTERNET 1st step</vt:lpstr>
      <vt:lpstr>PRACTICE ON THE INTERNET 2nd step</vt:lpstr>
      <vt:lpstr>PRACTICE ON THE INTERNET 3rd step</vt:lpstr>
      <vt:lpstr>PRACTICE ON THE INTERNET 4th step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2019-05-30T09:19:40Z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