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7">
            <a:extLst>
              <a:ext uri="{FF2B5EF4-FFF2-40B4-BE49-F238E27FC236}">
                <a16:creationId xmlns:a16="http://schemas.microsoft.com/office/drawing/2014/main" id="{36B7FE59-7779-4144-8682-0189425FB20C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aven povezovalnik 8">
            <a:extLst>
              <a:ext uri="{FF2B5EF4-FFF2-40B4-BE49-F238E27FC236}">
                <a16:creationId xmlns:a16="http://schemas.microsoft.com/office/drawing/2014/main" id="{8535CA58-A863-4252-801A-1132A84485A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6" name="Ograda datuma 30">
            <a:extLst>
              <a:ext uri="{FF2B5EF4-FFF2-40B4-BE49-F238E27FC236}">
                <a16:creationId xmlns:a16="http://schemas.microsoft.com/office/drawing/2014/main" id="{87CE7D41-76E0-4FB2-AB11-AD67F95A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4EFF3A-9F4C-453F-A6E3-E5BDFF11F8E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17">
            <a:extLst>
              <a:ext uri="{FF2B5EF4-FFF2-40B4-BE49-F238E27FC236}">
                <a16:creationId xmlns:a16="http://schemas.microsoft.com/office/drawing/2014/main" id="{00E0663B-95D3-4709-B934-87688FD0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28">
            <a:extLst>
              <a:ext uri="{FF2B5EF4-FFF2-40B4-BE49-F238E27FC236}">
                <a16:creationId xmlns:a16="http://schemas.microsoft.com/office/drawing/2014/main" id="{20EEE80E-7094-442D-8F27-575099F0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C231A2-2B40-4614-9D04-3BB4A95C98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5673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6">
            <a:extLst>
              <a:ext uri="{FF2B5EF4-FFF2-40B4-BE49-F238E27FC236}">
                <a16:creationId xmlns:a16="http://schemas.microsoft.com/office/drawing/2014/main" id="{8098D4EF-66C8-43E8-8175-51F184DF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498-0D99-496C-9BA4-2AE254D1886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4600B082-0EDE-4D61-904D-CE9529CF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634C8F78-FC1C-46E0-B3B9-650372B5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4FFEE-393E-4DBA-B982-7520F8918F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10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02ADE21-6411-4824-9C26-AD1D2B1A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CFC3-088C-4051-B733-4CB12A520D7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ACA7FFE-BA5D-4F9F-9AE7-CE9BC4B6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5B53F15-C77E-4433-86E6-77392168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2BA1F0AC-F88A-4161-90C2-A193935960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15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6">
            <a:extLst>
              <a:ext uri="{FF2B5EF4-FFF2-40B4-BE49-F238E27FC236}">
                <a16:creationId xmlns:a16="http://schemas.microsoft.com/office/drawing/2014/main" id="{EB7286E2-2B8B-408F-B54F-76CDA929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871E-F761-4CEF-B5EC-4A783A5C202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1626B74A-00D9-4A93-AA36-8DB0D81F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42C07D56-5FAC-43C9-988A-9AA05B94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7CAA5-D475-4D85-A06D-CD5E503FFC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368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C910599-D8C6-4127-9B8F-C46C3967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E25F74-C61F-46DD-B736-20845B22C5B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AC055BF-9124-4323-A4C1-B6727084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C065651-FDCB-4F64-BC51-66B778BE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A24B4FB7-681E-48C9-B71C-BAA8FB1DD5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3375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6">
            <a:extLst>
              <a:ext uri="{FF2B5EF4-FFF2-40B4-BE49-F238E27FC236}">
                <a16:creationId xmlns:a16="http://schemas.microsoft.com/office/drawing/2014/main" id="{0B90AFC1-8F7D-4D9F-BA02-70E209D5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5F85-9C1F-4E97-9DC9-1CC9422A601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3">
            <a:extLst>
              <a:ext uri="{FF2B5EF4-FFF2-40B4-BE49-F238E27FC236}">
                <a16:creationId xmlns:a16="http://schemas.microsoft.com/office/drawing/2014/main" id="{34DBE81F-12B9-42C0-B6F1-9C633E09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5">
            <a:extLst>
              <a:ext uri="{FF2B5EF4-FFF2-40B4-BE49-F238E27FC236}">
                <a16:creationId xmlns:a16="http://schemas.microsoft.com/office/drawing/2014/main" id="{C7EB3F4E-3922-4821-81E5-1F01E4F9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A94CF-1506-4D71-8828-2BA3019FC1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23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26">
            <a:extLst>
              <a:ext uri="{FF2B5EF4-FFF2-40B4-BE49-F238E27FC236}">
                <a16:creationId xmlns:a16="http://schemas.microsoft.com/office/drawing/2014/main" id="{C5AD8E32-F8BC-40F9-A51E-E2269E7F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5E9-3425-43E1-A745-444E6DD79BE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3">
            <a:extLst>
              <a:ext uri="{FF2B5EF4-FFF2-40B4-BE49-F238E27FC236}">
                <a16:creationId xmlns:a16="http://schemas.microsoft.com/office/drawing/2014/main" id="{56EAC5A1-3D0A-41B2-888A-8F93EB91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C86679B6-B51B-4335-9899-BDE7AD38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9E1CE-26E5-4B7F-AAB9-0A7F436212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486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6">
            <a:extLst>
              <a:ext uri="{FF2B5EF4-FFF2-40B4-BE49-F238E27FC236}">
                <a16:creationId xmlns:a16="http://schemas.microsoft.com/office/drawing/2014/main" id="{E608F1CA-D017-4675-9446-8012ACE8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ED18-AAE8-49C2-A188-DB35A25AC2E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B162A250-FC89-4F0E-9A62-259DD377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5">
            <a:extLst>
              <a:ext uri="{FF2B5EF4-FFF2-40B4-BE49-F238E27FC236}">
                <a16:creationId xmlns:a16="http://schemas.microsoft.com/office/drawing/2014/main" id="{1E3873BC-E744-4A2B-A64C-EE3DA592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91315-B4DE-49E6-AD73-FBDC240EC0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159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6">
            <a:extLst>
              <a:ext uri="{FF2B5EF4-FFF2-40B4-BE49-F238E27FC236}">
                <a16:creationId xmlns:a16="http://schemas.microsoft.com/office/drawing/2014/main" id="{60420BFA-B29C-45AF-8FAC-9B46FA97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ECA6-57C2-493D-ADFB-849BEC2A3F9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3">
            <a:extLst>
              <a:ext uri="{FF2B5EF4-FFF2-40B4-BE49-F238E27FC236}">
                <a16:creationId xmlns:a16="http://schemas.microsoft.com/office/drawing/2014/main" id="{EC4E955F-D7B3-4F3D-B3E2-D03591A3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5">
            <a:extLst>
              <a:ext uri="{FF2B5EF4-FFF2-40B4-BE49-F238E27FC236}">
                <a16:creationId xmlns:a16="http://schemas.microsoft.com/office/drawing/2014/main" id="{B3300ACE-3B8B-461C-B040-300AF9CD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F3A0E-DE49-4319-9AF8-C92735CC07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30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6">
            <a:extLst>
              <a:ext uri="{FF2B5EF4-FFF2-40B4-BE49-F238E27FC236}">
                <a16:creationId xmlns:a16="http://schemas.microsoft.com/office/drawing/2014/main" id="{AED57DD1-9836-4D74-A58B-FE3909FF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8567-67C3-45F8-B4F7-242DBB28AE6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3">
            <a:extLst>
              <a:ext uri="{FF2B5EF4-FFF2-40B4-BE49-F238E27FC236}">
                <a16:creationId xmlns:a16="http://schemas.microsoft.com/office/drawing/2014/main" id="{284C7E67-E15F-4586-ADFC-4F6067EC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5">
            <a:extLst>
              <a:ext uri="{FF2B5EF4-FFF2-40B4-BE49-F238E27FC236}">
                <a16:creationId xmlns:a16="http://schemas.microsoft.com/office/drawing/2014/main" id="{BD5D5D32-19FA-4AEB-9C75-CD8E2EEA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01DCB-3F46-4806-B1EC-923A4AC154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008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C455BECC-C3E0-422A-ABB9-828BA1124B04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2F5AA5D6-5D4D-44C1-9F32-0ADC327AFB81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832059AC-118A-4C37-995C-9CB72170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C88A-D41A-4474-B948-8CBB966A422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AF87B4ED-59B2-4AFB-ACB2-65CB1141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84C0525F-FE56-4D67-A145-74AAD024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A2DBF-551E-456A-A278-45DC0F2D5D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93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AB951852-9527-4E82-876F-E9F6F8D9DE2C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aslova 2">
            <a:extLst>
              <a:ext uri="{FF2B5EF4-FFF2-40B4-BE49-F238E27FC236}">
                <a16:creationId xmlns:a16="http://schemas.microsoft.com/office/drawing/2014/main" id="{E485D8FD-3B71-4A14-81A3-A5CF8AB6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30" name="Ograda besedila 30">
            <a:extLst>
              <a:ext uri="{FF2B5EF4-FFF2-40B4-BE49-F238E27FC236}">
                <a16:creationId xmlns:a16="http://schemas.microsoft.com/office/drawing/2014/main" id="{644A9040-C8C7-495F-A236-E90222B6EF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7" name="Ograda datuma 26">
            <a:extLst>
              <a:ext uri="{FF2B5EF4-FFF2-40B4-BE49-F238E27FC236}">
                <a16:creationId xmlns:a16="http://schemas.microsoft.com/office/drawing/2014/main" id="{CE18049F-8483-4FC4-B356-991AB22B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42E2569-F531-4DB1-A94F-11E08A2EDD9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7B853DCA-D93F-401A-A62D-C9399CF72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6" name="Ograda številke diapozitiva 15">
            <a:extLst>
              <a:ext uri="{FF2B5EF4-FFF2-40B4-BE49-F238E27FC236}">
                <a16:creationId xmlns:a16="http://schemas.microsoft.com/office/drawing/2014/main" id="{AFF44FC1-6D16-4CA5-966C-FAEE68970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A6180E2-9C5A-407D-8668-5FCBDB529D2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8" r:id="rId2"/>
    <p:sldLayoutId id="2147483816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7" r:id="rId9"/>
    <p:sldLayoutId id="2147483814" r:id="rId10"/>
    <p:sldLayoutId id="21474838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news/science/gay-fathers-brains-change-when-they-are-the-primary-caregiver-9442757.html" TargetMode="External"/><Relationship Id="rId2" Type="http://schemas.openxmlformats.org/officeDocument/2006/relationships/hyperlink" Target="http://www.youtube.com/watch?v=FY9e8OGqW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AC0FF5-A4C2-451E-8896-51643D930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848" y="836712"/>
            <a:ext cx="4889376" cy="272415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l-SI" dirty="0" err="1"/>
              <a:t>Fathers</a:t>
            </a:r>
            <a:r>
              <a:rPr lang="sl-SI" dirty="0"/>
              <a:t>’ </a:t>
            </a:r>
            <a:r>
              <a:rPr lang="sl-SI" dirty="0" err="1"/>
              <a:t>brains</a:t>
            </a:r>
            <a:r>
              <a:rPr lang="sl-SI" dirty="0"/>
              <a:t> </a:t>
            </a:r>
            <a:r>
              <a:rPr lang="sl-SI" dirty="0" err="1"/>
              <a:t>change</a:t>
            </a:r>
            <a:r>
              <a:rPr lang="sl-SI" dirty="0"/>
              <a:t> </a:t>
            </a:r>
            <a:r>
              <a:rPr lang="sl-SI" dirty="0" err="1"/>
              <a:t>when</a:t>
            </a:r>
            <a:r>
              <a:rPr lang="sl-SI" dirty="0"/>
              <a:t> </a:t>
            </a:r>
            <a:r>
              <a:rPr lang="sl-SI" dirty="0" err="1"/>
              <a:t>they</a:t>
            </a:r>
            <a:r>
              <a:rPr lang="sl-SI" dirty="0"/>
              <a:t> are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primary</a:t>
            </a:r>
            <a:r>
              <a:rPr lang="sl-SI" dirty="0"/>
              <a:t> </a:t>
            </a:r>
            <a:r>
              <a:rPr lang="sl-SI" dirty="0" err="1"/>
              <a:t>caregiver</a:t>
            </a:r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143CCF-B173-4D16-AE7C-B45C6965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81" y="3717032"/>
            <a:ext cx="3872086" cy="29055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F573D64-F572-4125-AE6F-725DC4C09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C0461F-816F-4A45-9D7D-981D9C03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TYPICAL FAMILY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ABC51A39-6193-4F2D-9C34-B9108EB3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6994525" cy="5187950"/>
          </a:xfrm>
        </p:spPr>
        <p:txBody>
          <a:bodyPr/>
          <a:lstStyle/>
          <a:p>
            <a:r>
              <a:rPr lang="sl-SI" altLang="sl-SI" sz="2400"/>
              <a:t>father, mother and kids</a:t>
            </a:r>
          </a:p>
          <a:p>
            <a:r>
              <a:rPr lang="sl-SI" altLang="sl-SI" sz="2400"/>
              <a:t>important role in up-bringing</a:t>
            </a:r>
          </a:p>
          <a:p>
            <a:r>
              <a:rPr lang="sl-SI" altLang="sl-SI" sz="2400"/>
              <a:t>patterns they get-hand to their own children</a:t>
            </a:r>
          </a:p>
          <a:p>
            <a:endParaRPr lang="sl-SI" altLang="sl-SI" sz="2400"/>
          </a:p>
          <a:p>
            <a:endParaRPr lang="sl-SI" altLang="sl-SI" sz="2400"/>
          </a:p>
          <a:p>
            <a:endParaRPr lang="sl-SI" altLang="sl-SI" sz="2400"/>
          </a:p>
          <a:p>
            <a:r>
              <a:rPr lang="sl-SI" altLang="sl-SI" sz="2400"/>
              <a:t>father: strict, tough, head of a family</a:t>
            </a:r>
          </a:p>
          <a:p>
            <a:r>
              <a:rPr lang="sl-SI" altLang="sl-SI" sz="2400"/>
              <a:t>mother: caring, sensitive, gentle</a:t>
            </a:r>
          </a:p>
          <a:p>
            <a:r>
              <a:rPr lang="sl-SI" altLang="sl-SI" sz="2400"/>
              <a:t>both have instinct for taking care</a:t>
            </a:r>
          </a:p>
          <a:p>
            <a:r>
              <a:rPr lang="sl-SI" altLang="sl-SI" sz="2400"/>
              <a:t>mothers-privilege of special connection (pregnancy, childbirth, lactation)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5D9519-6DDD-43C1-BCAE-EBB177749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92" y="2690324"/>
            <a:ext cx="2906814" cy="2355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6F1A20-BF3A-42BE-AFCF-346373F2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nowadays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be</a:t>
            </a:r>
            <a:r>
              <a:rPr lang="sl-SI" dirty="0"/>
              <a:t>…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1ADAA91-84B3-4E56-9713-548A4BF8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5554663" cy="37449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 err="1"/>
              <a:t>two</a:t>
            </a:r>
            <a:r>
              <a:rPr lang="sl-SI" dirty="0"/>
              <a:t> man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children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3200" dirty="0"/>
              <a:t>IS THAT TYPE OF FAMILY GOOD FOR A CHILD?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CD8947C-5654-46A5-AE93-AAD3B3D7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54" y="1556792"/>
            <a:ext cx="3714750" cy="2714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2D921-75DC-4ED4-BB4C-8385329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THE STUDY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F26CE21-5DBE-4665-BD35-A0056C06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/>
              <a:t>100 </a:t>
            </a:r>
            <a:r>
              <a:rPr lang="sl-SI" sz="2800" dirty="0" err="1"/>
              <a:t>first</a:t>
            </a:r>
            <a:r>
              <a:rPr lang="sl-SI" sz="2800" dirty="0"/>
              <a:t>-time </a:t>
            </a:r>
            <a:r>
              <a:rPr lang="sl-SI" sz="2800" dirty="0" err="1"/>
              <a:t>parents</a:t>
            </a: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 err="1"/>
              <a:t>divided</a:t>
            </a:r>
            <a:r>
              <a:rPr lang="sl-SI" sz="2800" dirty="0"/>
              <a:t> to 3 </a:t>
            </a:r>
            <a:r>
              <a:rPr lang="sl-SI" sz="2800" dirty="0" err="1"/>
              <a:t>groups</a:t>
            </a:r>
            <a:r>
              <a:rPr lang="sl-SI" sz="2800" dirty="0"/>
              <a:t>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sl-SI" sz="2800" dirty="0" err="1"/>
              <a:t>heterosexual</a:t>
            </a:r>
            <a:r>
              <a:rPr lang="sl-SI" sz="2800" dirty="0"/>
              <a:t> </a:t>
            </a:r>
            <a:r>
              <a:rPr lang="sl-SI" sz="2800" dirty="0" err="1"/>
              <a:t>primary</a:t>
            </a:r>
            <a:r>
              <a:rPr lang="sl-SI" sz="2800" dirty="0"/>
              <a:t>-</a:t>
            </a:r>
            <a:r>
              <a:rPr lang="sl-SI" sz="2800" dirty="0" err="1"/>
              <a:t>caregiving</a:t>
            </a:r>
            <a:r>
              <a:rPr lang="sl-SI" sz="2800" dirty="0"/>
              <a:t> </a:t>
            </a:r>
            <a:r>
              <a:rPr lang="sl-SI" sz="2800" dirty="0" err="1"/>
              <a:t>mothers</a:t>
            </a:r>
            <a:endParaRPr lang="sl-SI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sl-SI" sz="2800" dirty="0" err="1"/>
              <a:t>heterosexual</a:t>
            </a:r>
            <a:r>
              <a:rPr lang="sl-SI" sz="2800" dirty="0"/>
              <a:t> </a:t>
            </a:r>
            <a:r>
              <a:rPr lang="sl-SI" sz="2800" dirty="0" err="1"/>
              <a:t>fathers</a:t>
            </a:r>
            <a:r>
              <a:rPr lang="sl-SI" sz="2800" dirty="0"/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sl-SI" sz="2800" dirty="0" err="1"/>
              <a:t>primary</a:t>
            </a:r>
            <a:r>
              <a:rPr lang="sl-SI" sz="2800" dirty="0"/>
              <a:t>-</a:t>
            </a:r>
            <a:r>
              <a:rPr lang="sl-SI" sz="2800" dirty="0" err="1"/>
              <a:t>caregiving</a:t>
            </a:r>
            <a:r>
              <a:rPr lang="sl-SI" sz="2800" dirty="0"/>
              <a:t> </a:t>
            </a:r>
            <a:r>
              <a:rPr lang="sl-SI" sz="2800" dirty="0" err="1"/>
              <a:t>homosexual</a:t>
            </a:r>
            <a:r>
              <a:rPr lang="sl-SI" sz="2800" dirty="0"/>
              <a:t> </a:t>
            </a:r>
            <a:r>
              <a:rPr lang="sl-SI" sz="2800" dirty="0" err="1"/>
              <a:t>fathers</a:t>
            </a:r>
            <a:endParaRPr lang="sl-SI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 err="1"/>
              <a:t>shown</a:t>
            </a:r>
            <a:r>
              <a:rPr lang="sl-SI" sz="2800" dirty="0"/>
              <a:t> </a:t>
            </a:r>
            <a:r>
              <a:rPr lang="sl-SI" sz="2800" dirty="0" err="1"/>
              <a:t>videos</a:t>
            </a:r>
            <a:r>
              <a:rPr lang="sl-SI" sz="2800" dirty="0"/>
              <a:t> </a:t>
            </a:r>
            <a:r>
              <a:rPr lang="sl-SI" sz="2800" dirty="0" err="1"/>
              <a:t>spending</a:t>
            </a:r>
            <a:r>
              <a:rPr lang="sl-SI" sz="2800" dirty="0"/>
              <a:t> time </a:t>
            </a:r>
            <a:r>
              <a:rPr lang="sl-SI" sz="2800" dirty="0" err="1"/>
              <a:t>with</a:t>
            </a:r>
            <a:r>
              <a:rPr lang="sl-SI" sz="2800" dirty="0"/>
              <a:t> </a:t>
            </a:r>
            <a:r>
              <a:rPr lang="sl-SI" sz="2800" dirty="0" err="1"/>
              <a:t>children</a:t>
            </a:r>
            <a:endParaRPr lang="sl-SI" sz="28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EDE3C-9DEF-451A-A1F0-19B34F66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err="1"/>
              <a:t>neural</a:t>
            </a:r>
            <a:r>
              <a:rPr lang="sl-SI" dirty="0"/>
              <a:t> </a:t>
            </a:r>
            <a:r>
              <a:rPr lang="sl-SI" dirty="0" err="1"/>
              <a:t>network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C8AB07C-1029-45E0-BCAF-37995013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7239000" cy="48990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 err="1"/>
              <a:t>made</a:t>
            </a:r>
            <a:r>
              <a:rPr lang="sl-SI" sz="2800" dirty="0"/>
              <a:t> </a:t>
            </a:r>
            <a:r>
              <a:rPr lang="sl-SI" sz="2800" dirty="0" err="1"/>
              <a:t>of</a:t>
            </a:r>
            <a:r>
              <a:rPr lang="sl-SI" sz="2800" dirty="0"/>
              <a:t> 2 </a:t>
            </a:r>
            <a:r>
              <a:rPr lang="sl-SI" sz="2800" dirty="0" err="1"/>
              <a:t>systems</a:t>
            </a:r>
            <a:r>
              <a:rPr lang="sl-SI" sz="2800" dirty="0"/>
              <a:t>: (</a:t>
            </a:r>
            <a:r>
              <a:rPr lang="sl-SI" sz="2800" dirty="0" err="1"/>
              <a:t>connected</a:t>
            </a:r>
            <a:r>
              <a:rPr lang="sl-SI" sz="2800" dirty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800" dirty="0" err="1"/>
              <a:t>an</a:t>
            </a:r>
            <a:r>
              <a:rPr lang="sl-SI" sz="2800" dirty="0"/>
              <a:t> </a:t>
            </a:r>
            <a:r>
              <a:rPr lang="sl-SI" sz="2800" dirty="0" err="1"/>
              <a:t>emotional</a:t>
            </a:r>
            <a:r>
              <a:rPr lang="sl-SI" sz="2800" dirty="0"/>
              <a:t>… </a:t>
            </a:r>
            <a:r>
              <a:rPr lang="sl-SI" sz="2800" dirty="0" err="1"/>
              <a:t>women</a:t>
            </a:r>
            <a:endParaRPr lang="sl-SI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800" dirty="0"/>
              <a:t>a </a:t>
            </a:r>
            <a:r>
              <a:rPr lang="sl-SI" sz="2800" dirty="0" err="1"/>
              <a:t>mentalising</a:t>
            </a:r>
            <a:r>
              <a:rPr lang="sl-SI" sz="2800" dirty="0"/>
              <a:t>… men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 err="1"/>
              <a:t>gay</a:t>
            </a:r>
            <a:r>
              <a:rPr lang="sl-SI" sz="2800" dirty="0"/>
              <a:t> </a:t>
            </a:r>
            <a:r>
              <a:rPr lang="sl-SI" sz="2800" dirty="0" err="1"/>
              <a:t>fathers</a:t>
            </a:r>
            <a:r>
              <a:rPr lang="sl-SI" sz="2800" dirty="0"/>
              <a:t>: </a:t>
            </a:r>
            <a:r>
              <a:rPr lang="sl-SI" sz="2800" dirty="0" err="1"/>
              <a:t>both</a:t>
            </a:r>
            <a:r>
              <a:rPr lang="sl-SI" sz="2800" dirty="0"/>
              <a:t> </a:t>
            </a:r>
            <a:r>
              <a:rPr lang="sl-SI" sz="2800" dirty="0" err="1"/>
              <a:t>higly</a:t>
            </a:r>
            <a:r>
              <a:rPr lang="sl-SI" sz="2800" dirty="0"/>
              <a:t> </a:t>
            </a:r>
            <a:r>
              <a:rPr lang="sl-SI" sz="2800" dirty="0" err="1"/>
              <a:t>developed</a:t>
            </a:r>
            <a:r>
              <a:rPr lang="sl-SI" sz="2800" dirty="0"/>
              <a:t> + </a:t>
            </a:r>
            <a:r>
              <a:rPr lang="sl-SI" sz="2800" dirty="0" err="1"/>
              <a:t>skills</a:t>
            </a: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 err="1"/>
              <a:t>spending</a:t>
            </a:r>
            <a:r>
              <a:rPr lang="sl-SI" sz="2800" dirty="0"/>
              <a:t> more time…</a:t>
            </a:r>
            <a:r>
              <a:rPr lang="sl-SI" sz="2800" dirty="0" err="1"/>
              <a:t>will</a:t>
            </a:r>
            <a:r>
              <a:rPr lang="sl-SI" sz="2800" dirty="0"/>
              <a:t> </a:t>
            </a:r>
            <a:r>
              <a:rPr lang="sl-SI" sz="2800" dirty="0" err="1"/>
              <a:t>grow</a:t>
            </a:r>
            <a:r>
              <a:rPr lang="sl-SI" sz="2800" dirty="0"/>
              <a:t> </a:t>
            </a:r>
            <a:r>
              <a:rPr lang="sl-SI" sz="2800" dirty="0" err="1"/>
              <a:t>and</a:t>
            </a:r>
            <a:r>
              <a:rPr lang="sl-SI" sz="2800" dirty="0"/>
              <a:t> </a:t>
            </a:r>
            <a:r>
              <a:rPr lang="sl-SI" sz="2800" dirty="0" err="1"/>
              <a:t>improve</a:t>
            </a:r>
            <a:endParaRPr lang="sl-SI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2800" dirty="0" err="1"/>
              <a:t>happens</a:t>
            </a:r>
            <a:r>
              <a:rPr lang="sl-SI" sz="2800" dirty="0"/>
              <a:t> </a:t>
            </a:r>
            <a:r>
              <a:rPr lang="sl-SI" sz="2800" dirty="0" err="1"/>
              <a:t>mainly</a:t>
            </a:r>
            <a:r>
              <a:rPr lang="sl-SI" sz="2800" dirty="0"/>
              <a:t>-</a:t>
            </a:r>
            <a:r>
              <a:rPr lang="sl-SI" sz="2800" dirty="0" err="1"/>
              <a:t>women</a:t>
            </a:r>
            <a:r>
              <a:rPr lang="sl-SI" sz="2800" dirty="0"/>
              <a:t> </a:t>
            </a:r>
            <a:r>
              <a:rPr lang="sl-SI" sz="2800" dirty="0" err="1"/>
              <a:t>absence</a:t>
            </a:r>
            <a:endParaRPr lang="sl-SI" sz="2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5C3F68-02F5-404B-BB6F-5D952C79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err="1"/>
              <a:t>findings</a:t>
            </a:r>
            <a:r>
              <a:rPr lang="sl-SI" dirty="0"/>
              <a:t>…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F8D01B4-C134-4231-880E-F17D5BB0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 err="1"/>
              <a:t>gay</a:t>
            </a:r>
            <a:r>
              <a:rPr lang="sl-SI" dirty="0"/>
              <a:t> </a:t>
            </a:r>
            <a:r>
              <a:rPr lang="sl-SI" dirty="0" err="1"/>
              <a:t>fathers</a:t>
            </a:r>
            <a:r>
              <a:rPr lang="sl-SI" dirty="0"/>
              <a:t> </a:t>
            </a:r>
            <a:r>
              <a:rPr lang="sl-SI" dirty="0" err="1"/>
              <a:t>almost</a:t>
            </a:r>
            <a:r>
              <a:rPr lang="sl-SI" dirty="0"/>
              <a:t> as </a:t>
            </a:r>
            <a:r>
              <a:rPr lang="sl-SI" dirty="0" err="1"/>
              <a:t>good</a:t>
            </a:r>
            <a:r>
              <a:rPr lang="sl-SI" dirty="0"/>
              <a:t> as </a:t>
            </a:r>
            <a:r>
              <a:rPr lang="sl-SI" dirty="0" err="1"/>
              <a:t>mothers</a:t>
            </a: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 err="1"/>
              <a:t>study</a:t>
            </a:r>
            <a:r>
              <a:rPr lang="sl-SI" dirty="0"/>
              <a:t> – </a:t>
            </a:r>
            <a:r>
              <a:rPr lang="sl-SI" dirty="0" err="1"/>
              <a:t>an</a:t>
            </a:r>
            <a:r>
              <a:rPr lang="sl-SI" dirty="0"/>
              <a:t> influence 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global</a:t>
            </a:r>
            <a:r>
              <a:rPr lang="sl-SI" dirty="0"/>
              <a:t> debate on same-</a:t>
            </a:r>
            <a:r>
              <a:rPr lang="sl-SI" dirty="0" err="1"/>
              <a:t>sex</a:t>
            </a:r>
            <a:r>
              <a:rPr lang="sl-SI" dirty="0"/>
              <a:t> </a:t>
            </a:r>
            <a:r>
              <a:rPr lang="sl-SI" dirty="0" err="1"/>
              <a:t>adoption</a:t>
            </a:r>
            <a:endParaRPr lang="sl-SI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u="sng" dirty="0">
                <a:hlinkClick r:id="rId2"/>
              </a:rPr>
              <a:t>http://www.youtube.com/watch?v=FY9e8OGqWLs</a:t>
            </a:r>
            <a:r>
              <a:rPr lang="sl-SI" dirty="0"/>
              <a:t>   </a:t>
            </a:r>
            <a:r>
              <a:rPr lang="sl-SI" dirty="0">
                <a:sym typeface="Wingdings" panose="05000000000000000000" pitchFamily="2" charset="2"/>
              </a:rPr>
              <a:t>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ym typeface="Wingdings" panose="05000000000000000000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ym typeface="Wingdings" panose="05000000000000000000" pitchFamily="2" charset="2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z="1400" dirty="0">
                <a:hlinkClick r:id="rId3"/>
              </a:rPr>
              <a:t>http://www.independent.co.uk/news/science/gay-fathers-brains-change-when-they-are-the-primary-caregiver-9442757.html</a:t>
            </a:r>
            <a:r>
              <a:rPr lang="sl-SI" sz="1400" dirty="0"/>
              <a:t> (</a:t>
            </a:r>
            <a:r>
              <a:rPr lang="sl-SI" sz="1400" dirty="0" err="1"/>
              <a:t>article</a:t>
            </a:r>
            <a:r>
              <a:rPr lang="sl-SI" sz="1400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azkošn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198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Trebuchet MS</vt:lpstr>
      <vt:lpstr>Wingdings</vt:lpstr>
      <vt:lpstr>Wingdings 2</vt:lpstr>
      <vt:lpstr>Razkošno</vt:lpstr>
      <vt:lpstr>Fathers’ brains change when they are the primary caregiver</vt:lpstr>
      <vt:lpstr>TYPICAL FAMILY</vt:lpstr>
      <vt:lpstr>family nowadays can also be…</vt:lpstr>
      <vt:lpstr>THE STUDY</vt:lpstr>
      <vt:lpstr>neural network</vt:lpstr>
      <vt:lpstr>findings…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2019-05-30T09:19:53Z</dcterms:created>
  <dcterms:modified xsi:type="dcterms:W3CDTF">2019-05-30T09:19:53Z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