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8A4"/>
    <a:srgbClr val="30459C"/>
    <a:srgbClr val="354CAD"/>
    <a:srgbClr val="3C56C4"/>
    <a:srgbClr val="1D295D"/>
    <a:srgbClr val="243476"/>
    <a:srgbClr val="8F9EDD"/>
    <a:srgbClr val="496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077D-275A-4A76-888D-B756672B0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96E49-CA4D-4E8B-AD46-377C8AD7C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92332-74D5-42DB-A731-7FBFEB2F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D9575-A471-4AF3-84A4-977214A0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E58D4-C71F-4D23-9816-0ECEB4DE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601CD-DC4B-475F-80BD-410FD31FE6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542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DA42-A9B2-48D0-9517-29B259EC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003A1-84FB-4231-BA71-FE0F0ADF1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2BE1B-3C7E-49C4-AF89-88B20CECB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549D0-7F55-43DA-8AA4-1D0383AF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4ADCA-4DB7-410A-A116-ACBE3F86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7978A-38A0-44DA-9B8C-DEF2837C9ED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006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0AA322-96BD-42DB-BCAE-42583D082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BDB3F7-31D9-4304-A4B0-7E4BB3D01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F07BE-A2FE-4440-8DF5-F32AE4BA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5B96E-959D-405D-86C7-380D8514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3560F-C122-4A73-B622-69EA9A95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740FC-1995-45D5-A8C5-B17940ECE2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931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07705D-263B-4E6B-B0ED-62DEE2D1ACD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B3CCA-E33A-4E20-8993-1153DC84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0490E9-4E2C-4F52-B142-16CF5783E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DC3A4-12D5-4A6F-BEFB-2F544E0D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2108A0-8685-41F9-BB0D-362D3A64EC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46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0188-D529-4D7A-95DD-65A4F0848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887E6-8B70-4850-9481-BCC3C58E5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5FED9-9D35-4E19-BC45-A9D12D07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CF746-8D03-4653-AD7F-68639921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DA9A5-8EBF-41A7-A44B-EFC5D44C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CDAFA-3D3F-4368-8E40-0345C1717D9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92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6616-56CF-40DD-BECA-285ADE21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2B930-4383-4788-BCE6-63E29869D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2B9F5-42A5-49CA-86B5-D848EC9EB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E4DD2-E52C-47A8-BA4A-2D52D57C1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10255-BE57-4C7B-A625-D459AF93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D7A34-B917-41AA-B971-29451A2D85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1228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054BA-229C-4B40-A888-55C9D818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021DA-568D-47E1-96D1-670A140EC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319FD-19BE-46F8-9B70-A682B2D44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6B8E5-936E-4984-9CA3-82BD320B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06E16-EC97-4D9E-953E-B9071B35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43F6D-0DE4-474F-8D9F-9C2A3E7B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A5B31-2ED9-490A-B89F-FD816851A99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0396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CC3C-8766-45F8-B5B0-271612F8B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89B46-2FFB-4FC4-8103-15D74B4E9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67CA4-069C-4801-AACC-8718A2113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17603-B9E3-4518-9FA2-1C41467CC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3FBDB-44B6-41DB-A3FE-9714FC4B3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2267E4-49AD-48F5-9218-573B3909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5DDDE-5497-4E1F-8BB2-02EA7488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8C66B-7AE5-491B-A951-42FF3CDA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D56E9-E616-4A1D-ACCC-27367CD4A7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8138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06B9-40AB-4CFB-9234-50F71F56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942013-F84A-48C9-AE09-94CCFFC57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F3406-962B-4A05-836C-05583C90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97F54-B1CF-4762-9829-6B7A7D0A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21FA6-1837-4E21-A8A9-0DAE97ECA8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017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000F33-3AEF-4FB0-9D13-85343ABD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524D2-016A-44DC-94BB-2A450F87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96C3F-96AF-4867-8D08-377F5EAA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50BCF-5E54-4598-90E9-50DEF45C75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901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F724-4C60-4E39-93FB-8E6E77B2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13E33-26D0-44D6-8475-3A92C2274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7436D-1147-448C-83F4-79935BAE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468CD-E600-4A75-BC5B-F7A0C8C0F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8319C-A768-4BC4-A794-F4D8112B0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926F2-EA05-4808-8B1E-22EC89CA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A5CA6-8045-4B2D-BCAB-092B173BB49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883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B5008-65BC-4239-8760-5D1806E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9FE1F-3EB4-4CDE-A007-E48423DF0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6D99-B413-4E50-AB17-E43F2892F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2E7C1-B5CC-4094-8D29-E56E774A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6100-30DA-4395-8B0E-9AD15B18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43D5F-285A-436D-9EC3-56AD8266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298BF-A9FB-43DB-B392-B4841CB8F7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5293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F2DAB"/>
            </a:gs>
            <a:gs pos="50000">
              <a:srgbClr val="B6CEE6"/>
            </a:gs>
            <a:gs pos="100000">
              <a:srgbClr val="0F2DAB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FE6249-7646-4E67-BE7F-681A20E23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0BC421-68B4-49B1-95D4-F7CB6D6BB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FC81F2-F649-490E-A713-5D34EDE208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B16145-8240-4BBF-A20F-774C5D7268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507DDD4-FD06-4F58-A46D-B126297CF8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FAA466-B5BA-41E5-A51C-4D707B21A89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1+1.m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2+2.m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3+3.m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ok\Desktop\stvari\gal\4+4.m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5+5.m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6+6.m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7+7.m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rok\Desktop\stvari\gal\8+8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naslov">
            <a:extLst>
              <a:ext uri="{FF2B5EF4-FFF2-40B4-BE49-F238E27FC236}">
                <a16:creationId xmlns:a16="http://schemas.microsoft.com/office/drawing/2014/main" id="{22329E2F-8B9F-4199-8D6B-7F9E6DFE2A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27313" y="2060575"/>
            <a:ext cx="4537075" cy="223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Right">
                <a:rot lat="300000" lon="20099999" rev="0"/>
              </a:camera>
              <a:lightRig rig="legacyFlat4" dir="b"/>
            </a:scene3d>
            <a:sp3d extrusionH="887400" prstMaterial="legacyMatte">
              <a:extrusionClr>
                <a:srgbClr val="201098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latin typeface="Arial Black" panose="020B0A04020102020204" pitchFamily="34" charset="0"/>
              </a:rPr>
              <a:t>GALILEO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1+1.mpg">
            <a:hlinkClick r:id="" action="ppaction://media"/>
            <a:extLst>
              <a:ext uri="{FF2B5EF4-FFF2-40B4-BE49-F238E27FC236}">
                <a16:creationId xmlns:a16="http://schemas.microsoft.com/office/drawing/2014/main" id="{DE0A807D-024B-4A62-AF63-8FBD1AC81239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908050"/>
            <a:ext cx="4560888" cy="3421063"/>
          </a:xfrm>
          <a:ln w="50800">
            <a:solidFill>
              <a:srgbClr val="252571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999"/>
                  </a:srgbClr>
                </a:solidFill>
              </a14:hiddenFill>
            </a:ext>
          </a:extLst>
        </p:spPr>
      </p:pic>
      <p:sp>
        <p:nvSpPr>
          <p:cNvPr id="3078" name="Text Box 6">
            <a:extLst>
              <a:ext uri="{FF2B5EF4-FFF2-40B4-BE49-F238E27FC236}">
                <a16:creationId xmlns:a16="http://schemas.microsoft.com/office/drawing/2014/main" id="{807EE947-4F61-4220-AB8F-86BFF55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European programme of civil radio-navigation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Initiated by the EC and the ESA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 by triangulation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visible satelites are required </a:t>
            </a:r>
          </a:p>
        </p:txBody>
      </p:sp>
      <p:sp>
        <p:nvSpPr>
          <p:cNvPr id="3079" name="WordArt 7">
            <a:extLst>
              <a:ext uri="{FF2B5EF4-FFF2-40B4-BE49-F238E27FC236}">
                <a16:creationId xmlns:a16="http://schemas.microsoft.com/office/drawing/2014/main" id="{22E604EB-A6F7-45B7-BF03-F9EFAA6B9A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6361" fill="hold"/>
                                        <p:tgtEl>
                                          <p:spTgt spid="3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76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3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</p:childTnLst>
        </p:cTn>
      </p:par>
    </p:tnLst>
    <p:bldLst>
      <p:bldP spid="3078" grpId="0" uiExpan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2+2.mpg">
            <a:hlinkClick r:id="" action="ppaction://media"/>
            <a:extLst>
              <a:ext uri="{FF2B5EF4-FFF2-40B4-BE49-F238E27FC236}">
                <a16:creationId xmlns:a16="http://schemas.microsoft.com/office/drawing/2014/main" id="{6AC48720-203C-49BF-B6B8-ABC07D634009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908050"/>
            <a:ext cx="4592638" cy="3449638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Text Box 7">
            <a:extLst>
              <a:ext uri="{FF2B5EF4-FFF2-40B4-BE49-F238E27FC236}">
                <a16:creationId xmlns:a16="http://schemas.microsoft.com/office/drawing/2014/main" id="{8A26F342-8326-4213-B7AE-46CB2938B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349500"/>
            <a:ext cx="3529012" cy="27035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F9E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Completion in 2008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Galileo program isn't military</a:t>
            </a:r>
            <a:r>
              <a:rPr lang="sl-SI" altLang="sl-SI">
                <a:solidFill>
                  <a:srgbClr val="30459C"/>
                </a:solidFill>
              </a:rPr>
              <a:t> </a:t>
            </a:r>
            <a:endParaRPr lang="sl-SI" altLang="sl-SI" b="1">
              <a:solidFill>
                <a:srgbClr val="304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provide more precise information(2m) than GPS(15m)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Continuous and </a:t>
            </a:r>
            <a:r>
              <a:rPr lang="sl-SI" altLang="sl-SI" b="1">
                <a:solidFill>
                  <a:srgbClr val="24347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guaranteed</a:t>
            </a: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signal  </a:t>
            </a:r>
          </a:p>
        </p:txBody>
      </p:sp>
      <p:sp>
        <p:nvSpPr>
          <p:cNvPr id="5128" name="WordArt 8">
            <a:extLst>
              <a:ext uri="{FF2B5EF4-FFF2-40B4-BE49-F238E27FC236}">
                <a16:creationId xmlns:a16="http://schemas.microsoft.com/office/drawing/2014/main" id="{EE8E8DB2-A9B4-401A-AF02-8332CAD0B35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5081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4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3+3.mpg">
            <a:hlinkClick r:id="" action="ppaction://media"/>
            <a:extLst>
              <a:ext uri="{FF2B5EF4-FFF2-40B4-BE49-F238E27FC236}">
                <a16:creationId xmlns:a16="http://schemas.microsoft.com/office/drawing/2014/main" id="{6865FE5F-9BD8-4358-8478-20D468074788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836613"/>
            <a:ext cx="4573588" cy="3430587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4" name="Text Box 10">
            <a:extLst>
              <a:ext uri="{FF2B5EF4-FFF2-40B4-BE49-F238E27FC236}">
                <a16:creationId xmlns:a16="http://schemas.microsoft.com/office/drawing/2014/main" id="{5DB1C2AE-CB95-4420-86F5-1571D9E77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allow geo-localised services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Has a safety role to paly (roads)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First satelite already in orbit (2005)</a:t>
            </a:r>
          </a:p>
        </p:txBody>
      </p:sp>
      <p:sp>
        <p:nvSpPr>
          <p:cNvPr id="11275" name="WordArt 11">
            <a:extLst>
              <a:ext uri="{FF2B5EF4-FFF2-40B4-BE49-F238E27FC236}">
                <a16:creationId xmlns:a16="http://schemas.microsoft.com/office/drawing/2014/main" id="{D98AC96F-EAE3-4690-99E4-F746697DEB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4521" fill="hold"/>
                                        <p:tgtEl>
                                          <p:spTgt spid="112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71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112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1"/>
                  </p:tgtEl>
                </p:cond>
              </p:nextCondLst>
            </p:seq>
          </p:childTnLst>
        </p:cTn>
      </p:par>
    </p:tnLst>
    <p:bldLst>
      <p:bldP spid="112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>
            <a:extLst>
              <a:ext uri="{FF2B5EF4-FFF2-40B4-BE49-F238E27FC236}">
                <a16:creationId xmlns:a16="http://schemas.microsoft.com/office/drawing/2014/main" id="{6DC6D9CD-EE3A-48ED-A2FF-6F7F64D20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325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Next 4 satelites to be launched by the end of 2006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Sistem wil consist of 30 staelites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Satelites will circle the Earth in 3 orbits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Galileo is compatible and interoperable with the American GPS</a:t>
            </a:r>
            <a:r>
              <a:rPr lang="sl-SI" altLang="sl-SI"/>
              <a:t> </a:t>
            </a:r>
          </a:p>
        </p:txBody>
      </p:sp>
      <p:sp>
        <p:nvSpPr>
          <p:cNvPr id="7175" name="WordArt 7">
            <a:extLst>
              <a:ext uri="{FF2B5EF4-FFF2-40B4-BE49-F238E27FC236}">
                <a16:creationId xmlns:a16="http://schemas.microsoft.com/office/drawing/2014/main" id="{061A6737-CFAD-4B08-B8E2-EB419B6464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FACTS:</a:t>
            </a:r>
          </a:p>
        </p:txBody>
      </p:sp>
      <p:pic>
        <p:nvPicPr>
          <p:cNvPr id="7188" name="4+4.mpg">
            <a:hlinkClick r:id="" action="ppaction://media"/>
            <a:extLst>
              <a:ext uri="{FF2B5EF4-FFF2-40B4-BE49-F238E27FC236}">
                <a16:creationId xmlns:a16="http://schemas.microsoft.com/office/drawing/2014/main" id="{88E8301A-5C86-4358-A941-505D49617358}"/>
              </a:ext>
            </a:extLst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836613"/>
            <a:ext cx="4570413" cy="3427412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254" fill="hold"/>
                                        <p:tgtEl>
                                          <p:spTgt spid="71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88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71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"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5+5.mpg">
            <a:hlinkClick r:id="" action="ppaction://media"/>
            <a:extLst>
              <a:ext uri="{FF2B5EF4-FFF2-40B4-BE49-F238E27FC236}">
                <a16:creationId xmlns:a16="http://schemas.microsoft.com/office/drawing/2014/main" id="{48C67A3E-52FD-461B-8398-F5FBFA65BAD5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836613"/>
            <a:ext cx="4573587" cy="3430587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Text Box 6">
            <a:extLst>
              <a:ext uri="{FF2B5EF4-FFF2-40B4-BE49-F238E27FC236}">
                <a16:creationId xmlns:a16="http://schemas.microsoft.com/office/drawing/2014/main" id="{4B567613-8D36-46B5-9012-CF09808E2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 financing agremants signed </a:t>
            </a: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with:  Israel, India, China, Ukraine, Russia, S. Korea, Australia, the MEDA countries, Brasil, Argentina, Chile and Mexico</a:t>
            </a:r>
            <a:r>
              <a:rPr lang="sl-SI" altLang="sl-SI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1D295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Primary funds provided by EC and ESA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sl-SI" altLang="sl-SI" b="1">
              <a:solidFill>
                <a:srgbClr val="1D295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3" name="WordArt 7">
            <a:extLst>
              <a:ext uri="{FF2B5EF4-FFF2-40B4-BE49-F238E27FC236}">
                <a16:creationId xmlns:a16="http://schemas.microsoft.com/office/drawing/2014/main" id="{C3D59E7F-282B-4775-BFA4-CE05DEE5A1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Financing: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6521" fill="hold"/>
                                        <p:tgtEl>
                                          <p:spTgt spid="9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220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9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0"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6+6.mpg">
            <a:hlinkClick r:id="" action="ppaction://media"/>
            <a:extLst>
              <a:ext uri="{FF2B5EF4-FFF2-40B4-BE49-F238E27FC236}">
                <a16:creationId xmlns:a16="http://schemas.microsoft.com/office/drawing/2014/main" id="{C97F5F12-5903-46BE-AB95-A8AAC9EEA36F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836613"/>
            <a:ext cx="4573587" cy="3430587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Text Box 6">
            <a:extLst>
              <a:ext uri="{FF2B5EF4-FFF2-40B4-BE49-F238E27FC236}">
                <a16:creationId xmlns:a16="http://schemas.microsoft.com/office/drawing/2014/main" id="{24C98E8B-E964-43BF-AC5F-B0889B86C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EC is to sign joint exploitation agreaments with private sector</a:t>
            </a:r>
          </a:p>
        </p:txBody>
      </p:sp>
      <p:sp>
        <p:nvSpPr>
          <p:cNvPr id="13320" name="WordArt 8">
            <a:extLst>
              <a:ext uri="{FF2B5EF4-FFF2-40B4-BE49-F238E27FC236}">
                <a16:creationId xmlns:a16="http://schemas.microsoft.com/office/drawing/2014/main" id="{5AF88835-1285-4F9D-A6DD-C34CDBCC30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1125538"/>
            <a:ext cx="3024187" cy="10080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Financing: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7441" fill="hold"/>
                                        <p:tgtEl>
                                          <p:spTgt spid="13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16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13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7+7.mpg">
            <a:hlinkClick r:id="" action="ppaction://media"/>
            <a:extLst>
              <a:ext uri="{FF2B5EF4-FFF2-40B4-BE49-F238E27FC236}">
                <a16:creationId xmlns:a16="http://schemas.microsoft.com/office/drawing/2014/main" id="{E9C42B4A-9044-4F21-9B48-94498E0165A8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765175"/>
            <a:ext cx="4573588" cy="3430588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Text Box 6">
            <a:extLst>
              <a:ext uri="{FF2B5EF4-FFF2-40B4-BE49-F238E27FC236}">
                <a16:creationId xmlns:a16="http://schemas.microsoft.com/office/drawing/2014/main" id="{E6E8B578-A54C-45D1-83B6-6B91770B1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Marcet will increase from close to 0 in 2001 to 300 bilion € in 2010</a:t>
            </a:r>
            <a:r>
              <a:rPr lang="sl-SI" altLang="sl-SI"/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Mass marcet usage of the service to increase from 40% in 2001 to 75% by 2010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rgbClr val="30459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Requiered investment only 3,2 bilion €</a:t>
            </a:r>
          </a:p>
        </p:txBody>
      </p:sp>
      <p:sp>
        <p:nvSpPr>
          <p:cNvPr id="15367" name="WordArt 7">
            <a:extLst>
              <a:ext uri="{FF2B5EF4-FFF2-40B4-BE49-F238E27FC236}">
                <a16:creationId xmlns:a16="http://schemas.microsoft.com/office/drawing/2014/main" id="{5F55C6F2-242D-427A-A64E-81738713C2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Commercial</a:t>
            </a:r>
          </a:p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attraction: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4321" fill="hold"/>
                                        <p:tgtEl>
                                          <p:spTgt spid="153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64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153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8+8.mpg">
            <a:hlinkClick r:id="" action="ppaction://media"/>
            <a:extLst>
              <a:ext uri="{FF2B5EF4-FFF2-40B4-BE49-F238E27FC236}">
                <a16:creationId xmlns:a16="http://schemas.microsoft.com/office/drawing/2014/main" id="{8C130197-6FD2-4CCC-AE5A-2F93AB11684B}"/>
              </a:ext>
            </a:extLst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765175"/>
            <a:ext cx="4573588" cy="3430588"/>
          </a:xfrm>
          <a:ln w="508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3248A4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Text Box 6">
            <a:extLst>
              <a:ext uri="{FF2B5EF4-FFF2-40B4-BE49-F238E27FC236}">
                <a16:creationId xmlns:a16="http://schemas.microsoft.com/office/drawing/2014/main" id="{0A6506B2-FC63-45A3-BDF8-874BC0B1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3529013" cy="229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Galileo to be the first major ifrastructure bringing together all the EU states</a:t>
            </a:r>
            <a:r>
              <a:rPr lang="sl-SI" altLang="sl-SI">
                <a:solidFill>
                  <a:schemeClr val="accent2"/>
                </a:solidFill>
              </a:rPr>
              <a:t> </a:t>
            </a:r>
            <a:endParaRPr lang="sl-SI" altLang="sl-SI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than 100 000 direct jobs in Europe</a:t>
            </a:r>
            <a:r>
              <a:rPr lang="sl-SI" altLang="sl-SI">
                <a:solidFill>
                  <a:schemeClr val="accent2"/>
                </a:solidFill>
              </a:rPr>
              <a:t> </a:t>
            </a:r>
            <a:endParaRPr lang="sl-SI" altLang="sl-SI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bilion receivers will be in use by 2010</a:t>
            </a:r>
            <a:r>
              <a:rPr lang="sl-SI" altLang="sl-SI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7415" name="WordArt 7">
            <a:extLst>
              <a:ext uri="{FF2B5EF4-FFF2-40B4-BE49-F238E27FC236}">
                <a16:creationId xmlns:a16="http://schemas.microsoft.com/office/drawing/2014/main" id="{B3E0BD0D-E622-4467-A3C7-1F3706128E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3024187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Flat3" dir="t"/>
            </a:scene3d>
            <a:sp3d extrusionH="430200" prstMaterial="legacyMatte">
              <a:extrusionClr>
                <a:srgbClr val="201098"/>
              </a:extrusionClr>
              <a:contourClr>
                <a:schemeClr val="accent1"/>
              </a:contourClr>
            </a:sp3d>
          </a:bodyPr>
          <a:lstStyle/>
          <a:p>
            <a:pPr algn="ctr"/>
            <a:r>
              <a:rPr lang="sl-SI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3C56C4"/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atin typeface="Arial Black" panose="020B0A04020102020204" pitchFamily="34" charset="0"/>
              </a:rPr>
              <a:t>Consequences: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12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412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174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2"/>
                  </p:tgtEl>
                </p:cond>
              </p:nextCondLst>
            </p:seq>
          </p:childTnLst>
        </p:cTn>
      </p:par>
    </p:tnLst>
    <p:bldLst>
      <p:bldP spid="17414" grpId="0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On-screen Show (4:3)</PresentationFormat>
  <Paragraphs>34</Paragraphs>
  <Slides>9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Privzeti načrt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2019-05-30T09:20:12Z</dcterms:created>
  <dcterms:modified xsi:type="dcterms:W3CDTF">2019-05-30T09:20:12Z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