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vetel slog 1 – poudarek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7">
            <a:extLst>
              <a:ext uri="{FF2B5EF4-FFF2-40B4-BE49-F238E27FC236}">
                <a16:creationId xmlns:a16="http://schemas.microsoft.com/office/drawing/2014/main" id="{E227C334-0235-4F2C-9290-6200620F68EC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konektor 12">
            <a:extLst>
              <a:ext uri="{FF2B5EF4-FFF2-40B4-BE49-F238E27FC236}">
                <a16:creationId xmlns:a16="http://schemas.microsoft.com/office/drawing/2014/main" id="{86580059-17D2-4AFF-8129-C143B94098DF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3">
            <a:extLst>
              <a:ext uri="{FF2B5EF4-FFF2-40B4-BE49-F238E27FC236}">
                <a16:creationId xmlns:a16="http://schemas.microsoft.com/office/drawing/2014/main" id="{C8E1ACEC-B488-4579-879B-E3CEB1A7F325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7" name="Ograda datuma 14">
            <a:extLst>
              <a:ext uri="{FF2B5EF4-FFF2-40B4-BE49-F238E27FC236}">
                <a16:creationId xmlns:a16="http://schemas.microsoft.com/office/drawing/2014/main" id="{9434CD1A-809F-4F74-9CD8-E4D079F5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DA1DC-2022-485A-889D-5FDF1F983C6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številke diapozitiva 15">
            <a:extLst>
              <a:ext uri="{FF2B5EF4-FFF2-40B4-BE49-F238E27FC236}">
                <a16:creationId xmlns:a16="http://schemas.microsoft.com/office/drawing/2014/main" id="{08491ED9-42CE-489B-837C-A0E3187307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C0F64F-8030-46AB-98DB-D321E139CC1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D1664503-2920-4C4F-87B5-6DE7964904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795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8BD2B2C6-585A-453B-9401-0F152F8C7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31194-B734-4A22-BCD4-52BFFB9D021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7F388B97-CAC2-4EEA-8D58-415FE225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B7315BB2-379C-47E7-B979-51FF3D02E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5B055-1A73-48E8-8CBC-DF485EA634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6130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AAE18879-130A-4BD2-B560-4B6F1966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00D5B-F373-4E94-8757-62A90401BE5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894F0D3D-E8D0-4C55-A0FE-6BFE7E3B8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E9FADDA3-0D88-4FD0-93F9-C4898239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2BFCC-9265-4187-91B8-ED9A0892577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4548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3E692E7C-1791-4A70-8B5D-0BD8DCEAF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1D0B0-F410-41AE-BB6D-8A7F7779180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9D1EE710-1585-48CB-B336-252F3EF6A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1CBDBA90-B9EC-481F-9DA8-0EED8401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64F54-8141-4CD6-A3DA-C817319001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4858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5CFCDBDF-79C8-48DD-916C-3C5DCB89B838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CEAFD523-1DF3-496F-A19D-C422F1EB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7B83A-D275-4E6B-AA5B-A6050643EA6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111B899-C830-4B14-A685-2ABA99D5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CAE8E43F-76A8-4689-9B6E-44B1B90CA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75401-DADE-4008-90FD-63920918B6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046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74D957E9-C836-4452-910A-C7BCB3D0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788D3-1122-4017-A121-795B820FF7C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B7450BFF-D694-4ACC-AACB-F927162F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6AD6AC4F-B6C0-4E4B-A679-F3605DE2D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CE5EC-4524-49DE-87DA-0ED3E3F3C6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784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konektor 9">
            <a:extLst>
              <a:ext uri="{FF2B5EF4-FFF2-40B4-BE49-F238E27FC236}">
                <a16:creationId xmlns:a16="http://schemas.microsoft.com/office/drawing/2014/main" id="{DB87C900-5D0D-4B2B-907B-A41AA56427C7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16">
            <a:extLst>
              <a:ext uri="{FF2B5EF4-FFF2-40B4-BE49-F238E27FC236}">
                <a16:creationId xmlns:a16="http://schemas.microsoft.com/office/drawing/2014/main" id="{B695B932-CA07-43C2-AB8B-22864DA26F4B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FD72833B-6103-4B25-9658-34CCF05A14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07558A-B316-47E6-A87F-AF0D0E61284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60D7E0A0-A56B-4A24-AB79-80F2A3C7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datuma 6">
            <a:extLst>
              <a:ext uri="{FF2B5EF4-FFF2-40B4-BE49-F238E27FC236}">
                <a16:creationId xmlns:a16="http://schemas.microsoft.com/office/drawing/2014/main" id="{0D2C6CF5-A860-48C9-97E4-103E6D357D3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665FD-C93C-47D5-B8DE-2A6B5CA6783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58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A718A986-199E-40F4-98B2-32BA128F0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E8F6-A4DF-4CE6-A815-82571FC3E19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ADDD5D1D-7E84-4E02-B974-37F8B887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4C9D171C-09C8-4D7F-BBE4-74A08082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E5CFF-808D-4AAE-A237-5C54F906AD4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961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A6CA9EFF-BED1-4777-B4E5-4387E3B9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5E084-08FA-4EA1-BB73-AFBD0BD9CB2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5584BAF3-D0BD-4434-8AC9-343C1502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E1486D54-1041-450E-808F-224E95E8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FF4B4-0044-4927-97CD-587668773C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549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C7933F59-79F6-40EE-9C77-D67D36F23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F2766-A3FF-4532-B25E-629F67623E2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27D87B58-FE97-4D5E-BAC2-8B7E19653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92CAFD-7C97-4F4A-B57B-A605413E6FD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73E08329-52E4-48D9-B0C8-DADEC83211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248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09E0CB5D-9684-4375-97C3-182CB1FD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4B20C-C14F-43D2-8030-1FF1504B57D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1ABD6197-8FB4-4AC9-9234-F0D6AFF6DD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584610-97A8-4A54-985F-A2AD9BD6A0E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54D43C17-6E10-4C00-909B-634D89E5A5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758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besedila 8">
            <a:extLst>
              <a:ext uri="{FF2B5EF4-FFF2-40B4-BE49-F238E27FC236}">
                <a16:creationId xmlns:a16="http://schemas.microsoft.com/office/drawing/2014/main" id="{85C30B0F-50D1-41A6-8698-C247B71F8A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44C841A2-64BD-4612-AA68-C0B10ECCF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512C81C-4C26-47F1-87BD-5FC184A4595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4BD4A9AB-8DF3-49B8-9D5C-C3AA1460F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82A4D4DC-0AA5-42B4-A524-5C22DBAB1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A1342990-1565-403D-9F78-3AF3ACB8421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C30BDBDF-F954-4EAE-A052-93C757E43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89" r:id="rId2"/>
    <p:sldLayoutId id="2147483696" r:id="rId3"/>
    <p:sldLayoutId id="2147483690" r:id="rId4"/>
    <p:sldLayoutId id="2147483697" r:id="rId5"/>
    <p:sldLayoutId id="2147483691" r:id="rId6"/>
    <p:sldLayoutId id="2147483692" r:id="rId7"/>
    <p:sldLayoutId id="2147483698" r:id="rId8"/>
    <p:sldLayoutId id="2147483699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C27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A25C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C27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C27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upload.wikimedia.org/wikipedia/commons/7/7f/Giraffe_3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pload.wikimedia.org/wikipedia/commons/a/ac/GiraffeSkelLyd2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f/fc/Masai_Giraffe_right-rear_foo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9D350E-72D2-4A1A-B46D-EF7C110D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357166"/>
            <a:ext cx="7924800" cy="1371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9600">
                <a:latin typeface="Berlin Sans FB Demi" pitchFamily="34" charset="0"/>
              </a:rPr>
              <a:t>GIRAFFE</a:t>
            </a:r>
          </a:p>
        </p:txBody>
      </p:sp>
      <p:pic>
        <p:nvPicPr>
          <p:cNvPr id="7172" name="Picture 2" descr="http://www.freeimage4u.com/images/giraffe4.jpg">
            <a:extLst>
              <a:ext uri="{FF2B5EF4-FFF2-40B4-BE49-F238E27FC236}">
                <a16:creationId xmlns:a16="http://schemas.microsoft.com/office/drawing/2014/main" id="{19A05C8C-2783-4675-B6B2-FF828F38E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785938"/>
            <a:ext cx="55006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C514B-0134-4219-9163-45D99AC42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E1BAF439-CF91-4716-8AC7-5E10E7B2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600" b="1">
                <a:latin typeface="Berlin Sans FB Demi" pitchFamily="34" charset="0"/>
              </a:rPr>
              <a:t>Thank you for whaching!</a:t>
            </a:r>
          </a:p>
        </p:txBody>
      </p:sp>
      <p:pic>
        <p:nvPicPr>
          <p:cNvPr id="16387" name="Picture 2" descr="http://www.mudtrap.com/images/giraffpeekinIn.gif">
            <a:extLst>
              <a:ext uri="{FF2B5EF4-FFF2-40B4-BE49-F238E27FC236}">
                <a16:creationId xmlns:a16="http://schemas.microsoft.com/office/drawing/2014/main" id="{99D4E64C-CC41-4FCF-9218-43CBEA27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214563"/>
            <a:ext cx="4786312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A40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A40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4">
            <a:extLst>
              <a:ext uri="{FF2B5EF4-FFF2-40B4-BE49-F238E27FC236}">
                <a16:creationId xmlns:a16="http://schemas.microsoft.com/office/drawing/2014/main" id="{972052C8-0874-4C8B-AED2-DB919E9B8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285875"/>
            <a:ext cx="8229600" cy="4572000"/>
          </a:xfrm>
        </p:spPr>
        <p:txBody>
          <a:bodyPr/>
          <a:lstStyle/>
          <a:p>
            <a:r>
              <a:rPr lang="en-US" altLang="sl-SI">
                <a:latin typeface="Berlin Sans FB" panose="020E0602020502020306" pitchFamily="34" charset="0"/>
              </a:rPr>
              <a:t>is related to deer and cattle, but is placed in a separate family, the Giraffidae, </a:t>
            </a:r>
            <a:endParaRPr lang="sl-SI" altLang="sl-SI">
              <a:latin typeface="Berlin Sans FB" panose="020E0602020502020306" pitchFamily="34" charset="0"/>
            </a:endParaRPr>
          </a:p>
          <a:p>
            <a:r>
              <a:rPr lang="en-US" altLang="sl-SI">
                <a:latin typeface="Berlin Sans FB" panose="020E0602020502020306" pitchFamily="34" charset="0"/>
              </a:rPr>
              <a:t>Its range extends from Chad to South Africa</a:t>
            </a:r>
            <a:endParaRPr lang="sl-SI" altLang="sl-SI">
              <a:latin typeface="Berlin Sans FB" panose="020E0602020502020306" pitchFamily="34" charset="0"/>
            </a:endParaRP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61A8CB56-27AF-4656-9BA1-689C6A1F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0001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800">
                <a:latin typeface="Berlin Sans FB Demi" pitchFamily="34" charset="0"/>
              </a:rPr>
              <a:t>About  giraffe…</a:t>
            </a:r>
          </a:p>
        </p:txBody>
      </p:sp>
      <p:pic>
        <p:nvPicPr>
          <p:cNvPr id="14338" name="Picture 2" descr="http://upload.wikimedia.org/wikipedia/commons/4/44/Giraffe_range_map.PNG">
            <a:extLst>
              <a:ext uri="{FF2B5EF4-FFF2-40B4-BE49-F238E27FC236}">
                <a16:creationId xmlns:a16="http://schemas.microsoft.com/office/drawing/2014/main" id="{E43F74C9-C427-4364-BD2C-281A0B235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000375"/>
            <a:ext cx="671512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DD5D7D8F-87D3-4B89-904E-60F39CFCB28B}"/>
              </a:ext>
            </a:extLst>
          </p:cNvPr>
          <p:cNvGraphicFramePr>
            <a:graphicFrameLocks noGrp="1"/>
          </p:cNvGraphicFramePr>
          <p:nvPr/>
        </p:nvGraphicFramePr>
        <p:xfrm>
          <a:off x="214313" y="285750"/>
          <a:ext cx="8286750" cy="146367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06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3675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3200" dirty="0"/>
                        <a:t>Female</a:t>
                      </a:r>
                      <a:r>
                        <a:rPr lang="sl-SI" sz="3200" dirty="0"/>
                        <a:t> giraffes: 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are 30-60 cm shorter </a:t>
                      </a:r>
                      <a:endParaRPr lang="sl-SI" sz="20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200-400 kg less than</a:t>
                      </a:r>
                      <a:r>
                        <a:rPr lang="sl-SI" sz="2000" baseline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males </a:t>
                      </a:r>
                      <a:endParaRPr lang="sl-SI" sz="20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endParaRPr lang="sl-SI" sz="1800" dirty="0"/>
                    </a:p>
                  </a:txBody>
                  <a:tcPr marL="91439" marR="91439" marT="45740" marB="45740"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3200" dirty="0"/>
                        <a:t>Male giraffes </a:t>
                      </a:r>
                      <a:r>
                        <a:rPr lang="sl-SI" sz="3200" dirty="0"/>
                        <a:t>: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sl-SI" sz="18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4.8-5.5 m tall </a:t>
                      </a:r>
                      <a:endParaRPr lang="sl-SI" sz="20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1300-1700 kg </a:t>
                      </a:r>
                      <a:r>
                        <a:rPr lang="sl-SI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 </a:t>
                      </a:r>
                      <a:endParaRPr lang="sl-SI" sz="1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endParaRPr lang="sl-SI" sz="1800" dirty="0"/>
                    </a:p>
                  </a:txBody>
                  <a:tcPr marL="91439" marR="91439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367" name="Picture 7" descr="http://cache.daylife.com/imageserve/07Eg1qvavd9Ws/340x.jpg">
            <a:extLst>
              <a:ext uri="{FF2B5EF4-FFF2-40B4-BE49-F238E27FC236}">
                <a16:creationId xmlns:a16="http://schemas.microsoft.com/office/drawing/2014/main" id="{518A8910-D7E1-40F5-B99A-D04D0A15F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928813"/>
            <a:ext cx="32385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>
            <a:extLst>
              <a:ext uri="{FF2B5EF4-FFF2-40B4-BE49-F238E27FC236}">
                <a16:creationId xmlns:a16="http://schemas.microsoft.com/office/drawing/2014/main" id="{6A6D5901-A2D0-4CAD-93EB-361CC2953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71625"/>
            <a:ext cx="34290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38D95ABD-649A-4F35-9384-C0B48CAC2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428625"/>
            <a:ext cx="8229600" cy="471487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200" dirty="0">
                <a:latin typeface="Berlin Sans FB Demi" pitchFamily="34" charset="0"/>
              </a:rPr>
              <a:t>Horns: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Berlin Sans FB" pitchFamily="34" charset="0"/>
              </a:rPr>
              <a:t>      female        male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b="1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b="1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b="1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b="1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Berlin Sans FB" pitchFamily="34" charset="0"/>
              </a:rPr>
              <a:t>identifying the sex of giraffes</a:t>
            </a:r>
            <a:r>
              <a:rPr lang="sl-SI" dirty="0">
                <a:latin typeface="Berlin Sans FB" pitchFamily="34" charset="0"/>
              </a:rPr>
              <a:t>: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sl-SI" dirty="0">
                <a:latin typeface="Berlin Sans FB" pitchFamily="34" charset="0"/>
              </a:rPr>
              <a:t>fema</a:t>
            </a:r>
            <a:r>
              <a:rPr lang="sl-SI" dirty="0">
                <a:solidFill>
                  <a:schemeClr val="accent4">
                    <a:lumMod val="40000"/>
                    <a:lumOff val="60000"/>
                  </a:schemeClr>
                </a:solidFill>
                <a:latin typeface="Berlin Sans FB" pitchFamily="34" charset="0"/>
              </a:rPr>
              <a:t>les</a:t>
            </a:r>
            <a:r>
              <a:rPr lang="en-US" dirty="0">
                <a:latin typeface="Berlin Sans FB" pitchFamily="34" charset="0"/>
              </a:rPr>
              <a:t> displaying tufts of hair on the top of the horns, </a:t>
            </a:r>
            <a:endParaRPr lang="sl-SI" dirty="0">
              <a:latin typeface="Berlin Sans FB" pitchFamily="34" charset="0"/>
            </a:endParaRP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>
                <a:latin typeface="Berlin Sans FB" pitchFamily="34" charset="0"/>
              </a:rPr>
              <a:t>males' horns tend to be bald on top </a:t>
            </a:r>
            <a:endParaRPr lang="sl-SI" b="1" dirty="0">
              <a:latin typeface="Berlin Sans FB" pitchFamily="34" charset="0"/>
            </a:endParaRPr>
          </a:p>
        </p:txBody>
      </p:sp>
      <p:pic>
        <p:nvPicPr>
          <p:cNvPr id="10243" name="Picture 1">
            <a:extLst>
              <a:ext uri="{FF2B5EF4-FFF2-40B4-BE49-F238E27FC236}">
                <a16:creationId xmlns:a16="http://schemas.microsoft.com/office/drawing/2014/main" id="{69C221E9-D9B6-446B-B1F9-B9801F891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500188"/>
            <a:ext cx="350043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aven puščični konektor 7">
            <a:extLst>
              <a:ext uri="{FF2B5EF4-FFF2-40B4-BE49-F238E27FC236}">
                <a16:creationId xmlns:a16="http://schemas.microsoft.com/office/drawing/2014/main" id="{84721E45-7B88-4359-9960-04D2C5DC26BD}"/>
              </a:ext>
            </a:extLst>
          </p:cNvPr>
          <p:cNvCxnSpPr/>
          <p:nvPr/>
        </p:nvCxnSpPr>
        <p:spPr>
          <a:xfrm rot="5400000">
            <a:off x="2750343" y="1678782"/>
            <a:ext cx="5000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ven puščični konektor 10">
            <a:extLst>
              <a:ext uri="{FF2B5EF4-FFF2-40B4-BE49-F238E27FC236}">
                <a16:creationId xmlns:a16="http://schemas.microsoft.com/office/drawing/2014/main" id="{883F9E68-F5FC-4E96-A4E5-AAFEF971014D}"/>
              </a:ext>
            </a:extLst>
          </p:cNvPr>
          <p:cNvCxnSpPr/>
          <p:nvPr/>
        </p:nvCxnSpPr>
        <p:spPr>
          <a:xfrm rot="5400000">
            <a:off x="1143794" y="1642269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89" name="Picture 5" descr="http://scienceblogs.com/laelaps/babygiraffeelooking.jpeg">
            <a:extLst>
              <a:ext uri="{FF2B5EF4-FFF2-40B4-BE49-F238E27FC236}">
                <a16:creationId xmlns:a16="http://schemas.microsoft.com/office/drawing/2014/main" id="{440E1DC4-7A2F-4613-8ACE-1C90F1365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643438"/>
            <a:ext cx="2786062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File:Giraffe 3.jpg">
            <a:hlinkClick r:id="rId4"/>
            <a:extLst>
              <a:ext uri="{FF2B5EF4-FFF2-40B4-BE49-F238E27FC236}">
                <a16:creationId xmlns:a16="http://schemas.microsoft.com/office/drawing/2014/main" id="{E24A2084-6D06-45E6-87A2-D39BB7A3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071563"/>
            <a:ext cx="20002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CC0E571E-A037-424D-90D7-D6FACE9D6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428625"/>
            <a:ext cx="8229600" cy="4572000"/>
          </a:xfrm>
        </p:spPr>
        <p:txBody>
          <a:bodyPr/>
          <a:lstStyle/>
          <a:p>
            <a:r>
              <a:rPr lang="sl-SI" altLang="sl-SI" sz="3200" b="1">
                <a:latin typeface="Berlin Sans FB Demi" panose="020E0802020502020306" pitchFamily="34" charset="0"/>
              </a:rPr>
              <a:t>Neck:</a:t>
            </a:r>
          </a:p>
          <a:p>
            <a:pPr lvl="1"/>
            <a:r>
              <a:rPr lang="en-US" altLang="sl-SI">
                <a:latin typeface="Berlin Sans FB" panose="020E0602020502020306" pitchFamily="34" charset="0"/>
              </a:rPr>
              <a:t>long necks which they use to browse tree leaves</a:t>
            </a:r>
            <a:endParaRPr lang="sl-SI" altLang="sl-SI">
              <a:latin typeface="Berlin Sans FB" panose="020E0602020502020306" pitchFamily="34" charset="0"/>
            </a:endParaRPr>
          </a:p>
          <a:p>
            <a:pPr lvl="1"/>
            <a:r>
              <a:rPr lang="en-US" altLang="sl-SI">
                <a:latin typeface="Berlin Sans FB" panose="020E0602020502020306" pitchFamily="34" charset="0"/>
              </a:rPr>
              <a:t>seven vertebrae in the neck </a:t>
            </a:r>
            <a:r>
              <a:rPr lang="sl-SI" altLang="sl-SI">
                <a:latin typeface="Berlin Sans FB" panose="020E0602020502020306" pitchFamily="34" charset="0"/>
              </a:rPr>
              <a:t>that are elongated</a:t>
            </a:r>
          </a:p>
          <a:p>
            <a:endParaRPr lang="sl-SI" altLang="sl-SI"/>
          </a:p>
          <a:p>
            <a:endParaRPr lang="sl-SI" altLang="sl-SI" b="1"/>
          </a:p>
          <a:p>
            <a:endParaRPr lang="sl-SI" altLang="sl-SI"/>
          </a:p>
        </p:txBody>
      </p:sp>
      <p:pic>
        <p:nvPicPr>
          <p:cNvPr id="17410" name="Picture 2" descr="File:GiraffeSkelLyd2.png">
            <a:hlinkClick r:id="rId2"/>
            <a:extLst>
              <a:ext uri="{FF2B5EF4-FFF2-40B4-BE49-F238E27FC236}">
                <a16:creationId xmlns:a16="http://schemas.microsoft.com/office/drawing/2014/main" id="{E2D009E4-00C0-435D-8EF2-DC28FD908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000250"/>
            <a:ext cx="217328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www.cuddlejungle.com/CuddleJungleFiles/giraffe1.jpg">
            <a:extLst>
              <a:ext uri="{FF2B5EF4-FFF2-40B4-BE49-F238E27FC236}">
                <a16:creationId xmlns:a16="http://schemas.microsoft.com/office/drawing/2014/main" id="{8E566A27-4C95-47D3-ACE7-50A4D073E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000250"/>
            <a:ext cx="25241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esna puščica 5">
            <a:extLst>
              <a:ext uri="{FF2B5EF4-FFF2-40B4-BE49-F238E27FC236}">
                <a16:creationId xmlns:a16="http://schemas.microsoft.com/office/drawing/2014/main" id="{1E314D9D-282A-4181-A1A8-C38CA0CAE052}"/>
              </a:ext>
            </a:extLst>
          </p:cNvPr>
          <p:cNvSpPr/>
          <p:nvPr/>
        </p:nvSpPr>
        <p:spPr>
          <a:xfrm>
            <a:off x="4000496" y="3357562"/>
            <a:ext cx="928694" cy="35719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4244E4BB-13F7-4FB1-AE12-E02D8A39E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4071938"/>
          </a:xfrm>
        </p:spPr>
        <p:txBody>
          <a:bodyPr/>
          <a:lstStyle/>
          <a:p>
            <a:r>
              <a:rPr lang="sl-SI" altLang="sl-SI" b="1">
                <a:latin typeface="Berlin Sans FB Demi" panose="020E0802020502020306" pitchFamily="34" charset="0"/>
              </a:rPr>
              <a:t>Legs and pacing:</a:t>
            </a:r>
          </a:p>
          <a:p>
            <a:pPr lvl="1"/>
            <a:r>
              <a:rPr lang="en-US" altLang="sl-SI">
                <a:latin typeface="Berlin Sans FB" panose="020E0602020502020306" pitchFamily="34" charset="0"/>
              </a:rPr>
              <a:t>have slightly elongated forelegs, about 10% longer than their hind legs</a:t>
            </a:r>
            <a:endParaRPr lang="sl-SI" altLang="sl-SI">
              <a:latin typeface="Berlin Sans FB" panose="020E0602020502020306" pitchFamily="34" charset="0"/>
            </a:endParaRPr>
          </a:p>
          <a:p>
            <a:pPr lvl="1"/>
            <a:r>
              <a:rPr lang="en-US" altLang="sl-SI">
                <a:latin typeface="Berlin Sans FB" panose="020E0602020502020306" pitchFamily="34" charset="0"/>
              </a:rPr>
              <a:t>The pace of the giraffe is an amble</a:t>
            </a:r>
            <a:endParaRPr lang="sl-SI" altLang="sl-SI">
              <a:latin typeface="Berlin Sans FB" panose="020E0602020502020306" pitchFamily="34" charset="0"/>
            </a:endParaRPr>
          </a:p>
          <a:p>
            <a:pPr lvl="1"/>
            <a:r>
              <a:rPr lang="en-US" altLang="sl-SI">
                <a:latin typeface="Berlin Sans FB" panose="020E0602020502020306" pitchFamily="34" charset="0"/>
              </a:rPr>
              <a:t>it can run extremely fast, up to 55 km/h</a:t>
            </a:r>
            <a:endParaRPr lang="sl-SI" altLang="sl-SI" b="1">
              <a:latin typeface="Berlin Sans FB" panose="020E0602020502020306" pitchFamily="34" charset="0"/>
            </a:endParaRPr>
          </a:p>
          <a:p>
            <a:pPr lvl="1"/>
            <a:r>
              <a:rPr lang="sl-SI" altLang="sl-SI">
                <a:latin typeface="Berlin Sans FB" panose="020E0602020502020306" pitchFamily="34" charset="0"/>
              </a:rPr>
              <a:t>at low speed:</a:t>
            </a:r>
          </a:p>
          <a:p>
            <a:pPr lvl="3"/>
            <a:r>
              <a:rPr lang="en-US" altLang="sl-SI">
                <a:latin typeface="Berlin Sans FB" panose="020E0602020502020306" pitchFamily="34" charset="0"/>
              </a:rPr>
              <a:t>the left legs moving together followed by right </a:t>
            </a:r>
            <a:endParaRPr lang="sl-SI" altLang="sl-SI">
              <a:latin typeface="Berlin Sans FB" panose="020E0602020502020306" pitchFamily="34" charset="0"/>
            </a:endParaRPr>
          </a:p>
          <a:p>
            <a:pPr lvl="1"/>
            <a:r>
              <a:rPr lang="sl-SI" altLang="sl-SI">
                <a:latin typeface="Berlin Sans FB" panose="020E0602020502020306" pitchFamily="34" charset="0"/>
              </a:rPr>
              <a:t>at high speed:</a:t>
            </a:r>
          </a:p>
          <a:p>
            <a:pPr lvl="3"/>
            <a:r>
              <a:rPr lang="en-US" altLang="sl-SI">
                <a:latin typeface="Berlin Sans FB" panose="020E0602020502020306" pitchFamily="34" charset="0"/>
              </a:rPr>
              <a:t>the back legs crossing outside the front </a:t>
            </a:r>
            <a:endParaRPr lang="sl-SI" altLang="sl-SI">
              <a:latin typeface="Berlin Sans FB" panose="020E0602020502020306" pitchFamily="34" charset="0"/>
            </a:endParaRPr>
          </a:p>
          <a:p>
            <a:pPr lvl="1"/>
            <a:r>
              <a:rPr lang="en-US" altLang="sl-SI">
                <a:latin typeface="Berlin Sans FB" panose="020E0602020502020306" pitchFamily="34" charset="0"/>
              </a:rPr>
              <a:t>giraffe defends itself with a powerful kick</a:t>
            </a:r>
            <a:endParaRPr lang="sl-SI" altLang="sl-SI">
              <a:latin typeface="Berlin Sans FB" panose="020E0602020502020306" pitchFamily="34" charset="0"/>
            </a:endParaRPr>
          </a:p>
        </p:txBody>
      </p:sp>
      <p:pic>
        <p:nvPicPr>
          <p:cNvPr id="18434" name="Picture 2" descr="File:Masai Giraffe right-rear foot.jpg">
            <a:hlinkClick r:id="rId2"/>
            <a:extLst>
              <a:ext uri="{FF2B5EF4-FFF2-40B4-BE49-F238E27FC236}">
                <a16:creationId xmlns:a16="http://schemas.microsoft.com/office/drawing/2014/main" id="{96C3588B-5053-4350-B6B9-704FA09D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357438"/>
            <a:ext cx="20161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://www.best-of-web.com/_images/070920-102745.jpg">
            <a:extLst>
              <a:ext uri="{FF2B5EF4-FFF2-40B4-BE49-F238E27FC236}">
                <a16:creationId xmlns:a16="http://schemas.microsoft.com/office/drawing/2014/main" id="{15372B3C-6D96-4A02-96DF-D8AED5A7B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572000"/>
            <a:ext cx="150018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http://www.webweaver.nu/clipart/img/nature/animals/giraffe-walking.gif">
            <a:extLst>
              <a:ext uri="{FF2B5EF4-FFF2-40B4-BE49-F238E27FC236}">
                <a16:creationId xmlns:a16="http://schemas.microsoft.com/office/drawing/2014/main" id="{54303AB3-23CB-4284-9110-53961876A3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214813"/>
            <a:ext cx="24288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6DB563F1-8D10-42B9-8D80-44C2E3CE3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285750"/>
            <a:ext cx="8229600" cy="4572000"/>
          </a:xfrm>
        </p:spPr>
        <p:txBody>
          <a:bodyPr/>
          <a:lstStyle/>
          <a:p>
            <a:r>
              <a:rPr lang="sl-SI" altLang="sl-SI" sz="3200">
                <a:latin typeface="Berlin Sans FB Demi" panose="020E0802020502020306" pitchFamily="34" charset="0"/>
              </a:rPr>
              <a:t>Spots:</a:t>
            </a:r>
          </a:p>
          <a:p>
            <a:r>
              <a:rPr lang="sl-SI" altLang="sl-SI">
                <a:latin typeface="Berlin Sans FB" panose="020E0602020502020306" pitchFamily="34" charset="0"/>
              </a:rPr>
              <a:t>We know a lot of many diferent speces of giraffe, they are differente of the pattern of spots:</a:t>
            </a:r>
          </a:p>
          <a:p>
            <a:pPr lvl="1">
              <a:buFont typeface="Wingdings 2" panose="05020102010507070707" pitchFamily="18" charset="2"/>
              <a:buNone/>
            </a:pPr>
            <a:endParaRPr lang="sl-SI" altLang="sl-SI">
              <a:latin typeface="Berlin Sans FB" panose="020E0602020502020306" pitchFamily="34" charset="0"/>
            </a:endParaRPr>
          </a:p>
          <a:p>
            <a:pPr lvl="1">
              <a:buFont typeface="Wingdings 2" panose="05020102010507070707" pitchFamily="18" charset="2"/>
              <a:buNone/>
            </a:pPr>
            <a:r>
              <a:rPr lang="sl-SI" altLang="sl-SI">
                <a:latin typeface="Berlin Sans FB" panose="020E0602020502020306" pitchFamily="34" charset="0"/>
              </a:rPr>
              <a:t>1.Sauth African Giraffe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sl-SI" altLang="sl-SI">
                <a:latin typeface="Berlin Sans FB" panose="020E0602020502020306" pitchFamily="34" charset="0"/>
              </a:rPr>
              <a:t>2.Smoky Giraffe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sl-SI" altLang="sl-SI">
                <a:latin typeface="Berlin Sans FB" panose="020E0602020502020306" pitchFamily="34" charset="0"/>
              </a:rPr>
              <a:t>3.Masai Giraffe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sl-SI" altLang="sl-SI">
                <a:latin typeface="Berlin Sans FB" panose="020E0602020502020306" pitchFamily="34" charset="0"/>
              </a:rPr>
              <a:t>4.Somali Giraffe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sl-SI" altLang="sl-SI">
                <a:latin typeface="Berlin Sans FB" panose="020E0602020502020306" pitchFamily="34" charset="0"/>
              </a:rPr>
              <a:t>5.Rothschild Giraffe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sl-SI" altLang="sl-SI">
                <a:latin typeface="Berlin Sans FB" panose="020E0602020502020306" pitchFamily="34" charset="0"/>
              </a:rPr>
              <a:t>6.West African Giraffe</a:t>
            </a:r>
          </a:p>
          <a:p>
            <a:endParaRPr lang="sl-SI" altLang="sl-SI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3F8703B2-2264-4CBA-82DD-98208477F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0"/>
            <a:ext cx="20002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20FBD25E-7D94-4F8F-A0FA-E74FB36E5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643063"/>
            <a:ext cx="42862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AB770038-F37D-4BB2-B5D6-224968095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76438"/>
          </a:xfrm>
        </p:spPr>
        <p:txBody>
          <a:bodyPr/>
          <a:lstStyle/>
          <a:p>
            <a:r>
              <a:rPr lang="en-US" altLang="sl-SI">
                <a:latin typeface="Berlin Sans FB" panose="020E0602020502020306" pitchFamily="34" charset="0"/>
              </a:rPr>
              <a:t>browses on the twigs of trees</a:t>
            </a:r>
            <a:endParaRPr lang="sl-SI" altLang="sl-SI">
              <a:latin typeface="Berlin Sans FB" panose="020E0602020502020306" pitchFamily="34" charset="0"/>
            </a:endParaRPr>
          </a:p>
          <a:p>
            <a:r>
              <a:rPr lang="en-US" altLang="sl-SI">
                <a:latin typeface="Berlin Sans FB" panose="020E0602020502020306" pitchFamily="34" charset="0"/>
              </a:rPr>
              <a:t>it can live without inconvenience on other vegetable food</a:t>
            </a:r>
            <a:endParaRPr lang="sl-SI" altLang="sl-SI">
              <a:latin typeface="Berlin Sans FB" panose="020E0602020502020306" pitchFamily="34" charset="0"/>
            </a:endParaRPr>
          </a:p>
          <a:p>
            <a:r>
              <a:rPr lang="en-US" altLang="sl-SI">
                <a:latin typeface="Berlin Sans FB" panose="020E0602020502020306" pitchFamily="34" charset="0"/>
              </a:rPr>
              <a:t>63 kg of leaves and twigs daily</a:t>
            </a:r>
            <a:endParaRPr lang="sl-SI" altLang="sl-SI">
              <a:latin typeface="Berlin Sans FB" panose="020E0602020502020306" pitchFamily="34" charset="0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AD11AD7-EE51-46D8-80A6-85D41C187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600">
                <a:latin typeface="Berlin Sans FB Demi" pitchFamily="34" charset="0"/>
              </a:rPr>
              <a:t>Food…</a:t>
            </a:r>
          </a:p>
        </p:txBody>
      </p:sp>
      <p:pic>
        <p:nvPicPr>
          <p:cNvPr id="20482" name="Picture 2" descr="http://static.howstuffworks.com/gif/willow/giraffe-info1.gif">
            <a:extLst>
              <a:ext uri="{FF2B5EF4-FFF2-40B4-BE49-F238E27FC236}">
                <a16:creationId xmlns:a16="http://schemas.microsoft.com/office/drawing/2014/main" id="{1AC4D304-D04D-4313-81E9-1BDD8BDB9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17208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http://www.groovythemes.com/animals/drinking_giraffe-med.jpg">
            <a:extLst>
              <a:ext uri="{FF2B5EF4-FFF2-40B4-BE49-F238E27FC236}">
                <a16:creationId xmlns:a16="http://schemas.microsoft.com/office/drawing/2014/main" id="{A9A494AC-9FA9-4EAD-A4CB-B7209244E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714750"/>
            <a:ext cx="3048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http://www.beenthereyet.com/images/PhotoGallery/giraffe.jpg">
            <a:extLst>
              <a:ext uri="{FF2B5EF4-FFF2-40B4-BE49-F238E27FC236}">
                <a16:creationId xmlns:a16="http://schemas.microsoft.com/office/drawing/2014/main" id="{927DA30A-430F-411C-B53B-C61E6355B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00438"/>
            <a:ext cx="34099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367A3A6C-5F99-41E9-B7D5-23097667A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>
                <a:latin typeface="Berlin Sans FB Demi" pitchFamily="34" charset="0"/>
              </a:rPr>
              <a:t>Some  pictures….</a:t>
            </a:r>
          </a:p>
        </p:txBody>
      </p:sp>
      <p:pic>
        <p:nvPicPr>
          <p:cNvPr id="22530" name="Picture 2" descr="Ammann Karl - Giraffe">
            <a:extLst>
              <a:ext uri="{FF2B5EF4-FFF2-40B4-BE49-F238E27FC236}">
                <a16:creationId xmlns:a16="http://schemas.microsoft.com/office/drawing/2014/main" id="{285A3F74-CF71-4251-8965-95A115D69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43000"/>
            <a:ext cx="2857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z.about.com/d/gouk/1/0/1/J/-/-/GiraffeBaby1.jpg">
            <a:extLst>
              <a:ext uri="{FF2B5EF4-FFF2-40B4-BE49-F238E27FC236}">
                <a16:creationId xmlns:a16="http://schemas.microsoft.com/office/drawing/2014/main" id="{C8CCDEC4-8B44-4999-9C33-CF681DD5C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214438"/>
            <a:ext cx="29972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http://i139.photobucket.com/albums/q314/honewatson/animals/baby-giraffe.jpg">
            <a:extLst>
              <a:ext uri="{FF2B5EF4-FFF2-40B4-BE49-F238E27FC236}">
                <a16:creationId xmlns:a16="http://schemas.microsoft.com/office/drawing/2014/main" id="{84E976E8-604A-4509-8389-04A61ADA0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214438"/>
            <a:ext cx="26670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http://www.denverzoo.org/images/background_giraffe_dp.jpg">
            <a:extLst>
              <a:ext uri="{FF2B5EF4-FFF2-40B4-BE49-F238E27FC236}">
                <a16:creationId xmlns:a16="http://schemas.microsoft.com/office/drawing/2014/main" id="{A1FC6120-4DF8-432E-8C1C-A3B5ABFE0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786188"/>
            <a:ext cx="36195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http://www.blessingsofcomfort.com/images/IrresistibleGiraffe.jpg">
            <a:extLst>
              <a:ext uri="{FF2B5EF4-FFF2-40B4-BE49-F238E27FC236}">
                <a16:creationId xmlns:a16="http://schemas.microsoft.com/office/drawing/2014/main" id="{94F01EC4-60CB-44D0-A3E6-C02662E14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143250"/>
            <a:ext cx="215106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http://www.thomsonsafaris.com/newsletter/images/nl34_grtop.jpg">
            <a:extLst>
              <a:ext uri="{FF2B5EF4-FFF2-40B4-BE49-F238E27FC236}">
                <a16:creationId xmlns:a16="http://schemas.microsoft.com/office/drawing/2014/main" id="{C1F07F39-EB22-4EB3-8F49-0B5C01B9E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4214813"/>
            <a:ext cx="26797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Sredinsk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232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Berlin Sans FB</vt:lpstr>
      <vt:lpstr>Berlin Sans FB Demi</vt:lpstr>
      <vt:lpstr>Constantia</vt:lpstr>
      <vt:lpstr>Wingdings 2</vt:lpstr>
      <vt:lpstr>Papir</vt:lpstr>
      <vt:lpstr>GIRAFFE</vt:lpstr>
      <vt:lpstr>About  giraffe…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Food…</vt:lpstr>
      <vt:lpstr>Some  pictures….</vt:lpstr>
      <vt:lpstr>Thank you for whaching!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2019-05-30T09:20:16Z</dcterms:created>
  <dcterms:modified xsi:type="dcterms:W3CDTF">2019-05-30T09:20:16Z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