
<file path=[Content_Types].xml><?xml version="1.0" encoding="utf-8"?>
<Types xmlns="http://schemas.openxmlformats.org/package/2006/content-types">
  <Default Extension="jpeg" ContentType="image/jpeg"/>
  <Default Extension="jpg" ContentType="image/jpeg"/>
  <Default Extension="jpg-c200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00FFFF"/>
    <a:srgbClr val="6699FF"/>
    <a:srgbClr val="008000"/>
    <a:srgbClr val="FF5050"/>
    <a:srgbClr val="ED93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40E2-7D29-4B6D-8669-39789E0B1C9A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0F4905F-C029-4618-A0D1-4A8E2B9A526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40E2-7D29-4B6D-8669-39789E0B1C9A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905F-C029-4618-A0D1-4A8E2B9A526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40E2-7D29-4B6D-8669-39789E0B1C9A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905F-C029-4618-A0D1-4A8E2B9A526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40E2-7D29-4B6D-8669-39789E0B1C9A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905F-C029-4618-A0D1-4A8E2B9A526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40E2-7D29-4B6D-8669-39789E0B1C9A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905F-C029-4618-A0D1-4A8E2B9A526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40E2-7D29-4B6D-8669-39789E0B1C9A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905F-C029-4618-A0D1-4A8E2B9A5264}" type="slidenum">
              <a:rPr lang="sl-SI" smtClean="0"/>
              <a:t>‹#›</a:t>
            </a:fld>
            <a:endParaRPr lang="sl-SI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40E2-7D29-4B6D-8669-39789E0B1C9A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905F-C029-4618-A0D1-4A8E2B9A5264}" type="slidenum">
              <a:rPr lang="sl-SI" smtClean="0"/>
              <a:t>‹#›</a:t>
            </a:fld>
            <a:endParaRPr lang="sl-SI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40E2-7D29-4B6D-8669-39789E0B1C9A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905F-C029-4618-A0D1-4A8E2B9A526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40E2-7D29-4B6D-8669-39789E0B1C9A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905F-C029-4618-A0D1-4A8E2B9A526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40E2-7D29-4B6D-8669-39789E0B1C9A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905F-C029-4618-A0D1-4A8E2B9A5264}" type="slidenum">
              <a:rPr lang="sl-SI" smtClean="0"/>
              <a:t>‹#›</a:t>
            </a:fld>
            <a:endParaRPr lang="sl-SI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40E2-7D29-4B6D-8669-39789E0B1C9A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905F-C029-4618-A0D1-4A8E2B9A5264}" type="slidenum">
              <a:rPr lang="sl-SI" smtClean="0"/>
              <a:t>‹#›</a:t>
            </a:fld>
            <a:endParaRPr lang="sl-SI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37F40E2-7D29-4B6D-8669-39789E0B1C9A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90F4905F-C029-4618-A0D1-4A8E2B9A5264}" type="slidenum">
              <a:rPr lang="sl-SI" smtClean="0"/>
              <a:t>‹#›</a:t>
            </a:fld>
            <a:endParaRPr 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-c200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tvslo.si/slovenija/slovenci-v-stevilkah-vec-zensk-kot-moskih-stari-in-s-svojo-hiso/307894/en/sections/issues-depth/global-issues-overview/" TargetMode="External"/><Relationship Id="rId2" Type="http://schemas.openxmlformats.org/officeDocument/2006/relationships/hyperlink" Target="http://www.un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Main_Page" TargetMode="External"/><Relationship Id="rId5" Type="http://schemas.openxmlformats.org/officeDocument/2006/relationships/hyperlink" Target="https://www.weforum.org/agenda/2016/01/what-are-the-10-biggest-global-challenges/" TargetMode="External"/><Relationship Id="rId4" Type="http://schemas.openxmlformats.org/officeDocument/2006/relationships/hyperlink" Target="http://www.globalissues.org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3886" y="4149080"/>
            <a:ext cx="3756026" cy="1105545"/>
          </a:xfrm>
        </p:spPr>
        <p:txBody>
          <a:bodyPr>
            <a:normAutofit/>
          </a:bodyPr>
          <a:lstStyle/>
          <a:p>
            <a:r>
              <a:rPr lang="sl-SI"/>
              <a:t> </a:t>
            </a:r>
            <a:endParaRPr lang="sl-SI" dirty="0"/>
          </a:p>
        </p:txBody>
      </p:sp>
      <p:sp>
        <p:nvSpPr>
          <p:cNvPr id="4" name="Pravokotnik 3"/>
          <p:cNvSpPr/>
          <p:nvPr/>
        </p:nvSpPr>
        <p:spPr>
          <a:xfrm>
            <a:off x="2360321" y="1556792"/>
            <a:ext cx="45752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sl-SI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GLOBAL ISSUES</a:t>
            </a: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847" y="2934714"/>
            <a:ext cx="1760238" cy="1760238"/>
          </a:xfrm>
          <a:prstGeom prst="rect">
            <a:avLst/>
          </a:prstGeom>
        </p:spPr>
      </p:pic>
      <p:sp>
        <p:nvSpPr>
          <p:cNvPr id="11" name="PoljeZBesedilom 10"/>
          <p:cNvSpPr txBox="1"/>
          <p:nvPr/>
        </p:nvSpPr>
        <p:spPr>
          <a:xfrm>
            <a:off x="3151274" y="421139"/>
            <a:ext cx="2993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Srednja zdravstvena šola Celje</a:t>
            </a:r>
          </a:p>
        </p:txBody>
      </p:sp>
      <p:pic>
        <p:nvPicPr>
          <p:cNvPr id="12" name="Slika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741" y="4171777"/>
            <a:ext cx="1146491" cy="1159373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593365"/>
            <a:ext cx="1140063" cy="114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735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7772400" cy="1143000"/>
          </a:xfrm>
        </p:spPr>
        <p:txBody>
          <a:bodyPr/>
          <a:lstStyle/>
          <a:p>
            <a:pPr algn="ctr"/>
            <a:r>
              <a:rPr lang="sl-SI" dirty="0"/>
              <a:t>GLOBAL ISSUES</a:t>
            </a:r>
          </a:p>
        </p:txBody>
      </p:sp>
      <p:cxnSp>
        <p:nvCxnSpPr>
          <p:cNvPr id="6" name="Raven puščični povezovalnik 5"/>
          <p:cNvCxnSpPr/>
          <p:nvPr/>
        </p:nvCxnSpPr>
        <p:spPr>
          <a:xfrm flipH="1">
            <a:off x="1403648" y="1772816"/>
            <a:ext cx="108012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en puščični povezovalnik 7"/>
          <p:cNvCxnSpPr/>
          <p:nvPr/>
        </p:nvCxnSpPr>
        <p:spPr>
          <a:xfrm flipH="1">
            <a:off x="3275856" y="2132856"/>
            <a:ext cx="36004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en puščični povezovalnik 9"/>
          <p:cNvCxnSpPr/>
          <p:nvPr/>
        </p:nvCxnSpPr>
        <p:spPr>
          <a:xfrm>
            <a:off x="5175761" y="2132856"/>
            <a:ext cx="72008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en puščični povezovalnik 12"/>
          <p:cNvCxnSpPr/>
          <p:nvPr/>
        </p:nvCxnSpPr>
        <p:spPr>
          <a:xfrm>
            <a:off x="6444208" y="1628800"/>
            <a:ext cx="122413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oljeZBesedilom 13"/>
          <p:cNvSpPr txBox="1"/>
          <p:nvPr/>
        </p:nvSpPr>
        <p:spPr>
          <a:xfrm>
            <a:off x="943439" y="2600908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i="1" u="sng" dirty="0"/>
              <a:t>Social</a:t>
            </a:r>
          </a:p>
        </p:txBody>
      </p:sp>
      <p:sp>
        <p:nvSpPr>
          <p:cNvPr id="15" name="PoljeZBesedilom 14"/>
          <p:cNvSpPr txBox="1"/>
          <p:nvPr/>
        </p:nvSpPr>
        <p:spPr>
          <a:xfrm>
            <a:off x="2843808" y="3068960"/>
            <a:ext cx="822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i="1" u="sng" dirty="0" err="1"/>
              <a:t>Political</a:t>
            </a:r>
            <a:endParaRPr lang="sl-SI" i="1" u="sng" dirty="0"/>
          </a:p>
        </p:txBody>
      </p:sp>
      <p:sp>
        <p:nvSpPr>
          <p:cNvPr id="16" name="PoljeZBesedilom 15"/>
          <p:cNvSpPr txBox="1"/>
          <p:nvPr/>
        </p:nvSpPr>
        <p:spPr>
          <a:xfrm>
            <a:off x="5344139" y="3068960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i="1" u="sng" dirty="0" err="1"/>
              <a:t>Economic</a:t>
            </a:r>
            <a:endParaRPr lang="sl-SI" i="1" u="sng" dirty="0"/>
          </a:p>
        </p:txBody>
      </p:sp>
      <p:sp>
        <p:nvSpPr>
          <p:cNvPr id="17" name="PoljeZBesedilom 16"/>
          <p:cNvSpPr txBox="1"/>
          <p:nvPr/>
        </p:nvSpPr>
        <p:spPr>
          <a:xfrm>
            <a:off x="7085340" y="2600908"/>
            <a:ext cx="1422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i="1" u="sng" dirty="0" err="1"/>
              <a:t>Environmenta</a:t>
            </a:r>
            <a:r>
              <a:rPr lang="sl-SI" dirty="0" err="1"/>
              <a:t>l</a:t>
            </a:r>
            <a:endParaRPr lang="sl-SI" dirty="0"/>
          </a:p>
        </p:txBody>
      </p:sp>
      <p:sp>
        <p:nvSpPr>
          <p:cNvPr id="18" name="PoljeZBesedilom 17"/>
          <p:cNvSpPr txBox="1"/>
          <p:nvPr/>
        </p:nvSpPr>
        <p:spPr>
          <a:xfrm>
            <a:off x="435540" y="3059757"/>
            <a:ext cx="1405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poverty</a:t>
            </a:r>
            <a:r>
              <a:rPr lang="sl-SI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, </a:t>
            </a:r>
            <a:r>
              <a:rPr lang="sl-SI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food</a:t>
            </a:r>
            <a:endParaRPr lang="sl-SI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9" name="PoljeZBesedilom 18"/>
          <p:cNvSpPr txBox="1"/>
          <p:nvPr/>
        </p:nvSpPr>
        <p:spPr>
          <a:xfrm>
            <a:off x="435540" y="3501008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ageing</a:t>
            </a:r>
            <a:endParaRPr lang="sl-SI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0" name="PoljeZBesedilom 19"/>
          <p:cNvSpPr txBox="1"/>
          <p:nvPr/>
        </p:nvSpPr>
        <p:spPr>
          <a:xfrm>
            <a:off x="391040" y="3923764"/>
            <a:ext cx="1599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overpopulation</a:t>
            </a:r>
            <a:endParaRPr lang="sl-SI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" name="PoljeZBesedilom 20"/>
          <p:cNvSpPr txBox="1"/>
          <p:nvPr/>
        </p:nvSpPr>
        <p:spPr>
          <a:xfrm>
            <a:off x="391040" y="4309796"/>
            <a:ext cx="1914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peace</a:t>
            </a:r>
            <a:r>
              <a:rPr lang="sl-SI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sl-SI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and</a:t>
            </a:r>
            <a:r>
              <a:rPr lang="sl-SI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sl-SI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security</a:t>
            </a:r>
            <a:endParaRPr lang="sl-SI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PoljeZBesedilom 21"/>
          <p:cNvSpPr txBox="1"/>
          <p:nvPr/>
        </p:nvSpPr>
        <p:spPr>
          <a:xfrm>
            <a:off x="414861" y="4699240"/>
            <a:ext cx="1552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health</a:t>
            </a:r>
            <a:r>
              <a:rPr lang="sl-SI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(aids…)</a:t>
            </a:r>
          </a:p>
        </p:txBody>
      </p:sp>
      <p:sp>
        <p:nvSpPr>
          <p:cNvPr id="23" name="PoljeZBesedilom 22"/>
          <p:cNvSpPr txBox="1"/>
          <p:nvPr/>
        </p:nvSpPr>
        <p:spPr>
          <a:xfrm>
            <a:off x="2751442" y="3554432"/>
            <a:ext cx="1391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human </a:t>
            </a:r>
            <a:r>
              <a:rPr lang="sl-SI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rights</a:t>
            </a:r>
            <a:endParaRPr lang="sl-SI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4" name="PoljeZBesedilom 23"/>
          <p:cNvSpPr txBox="1"/>
          <p:nvPr/>
        </p:nvSpPr>
        <p:spPr>
          <a:xfrm>
            <a:off x="2789273" y="3925915"/>
            <a:ext cx="1353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gender</a:t>
            </a:r>
            <a:r>
              <a:rPr lang="sl-SI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sl-SI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roles</a:t>
            </a:r>
            <a:endParaRPr lang="sl-SI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5" name="PoljeZBesedilom 24"/>
          <p:cNvSpPr txBox="1"/>
          <p:nvPr/>
        </p:nvSpPr>
        <p:spPr>
          <a:xfrm>
            <a:off x="2772870" y="4338672"/>
            <a:ext cx="1208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democracy</a:t>
            </a:r>
            <a:endParaRPr lang="sl-SI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PoljeZBesedilom 26"/>
          <p:cNvSpPr txBox="1"/>
          <p:nvPr/>
        </p:nvSpPr>
        <p:spPr>
          <a:xfrm>
            <a:off x="2789273" y="4797152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terrorism</a:t>
            </a:r>
            <a:endParaRPr lang="sl-SI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" name="PoljeZBesedilom 27"/>
          <p:cNvSpPr txBox="1"/>
          <p:nvPr/>
        </p:nvSpPr>
        <p:spPr>
          <a:xfrm>
            <a:off x="1833590" y="5204762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immi</a:t>
            </a:r>
            <a:r>
              <a:rPr lang="sl-SI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gration</a:t>
            </a:r>
            <a:endParaRPr lang="sl-SI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9" name="PoljeZBesedilom 28"/>
          <p:cNvSpPr txBox="1"/>
          <p:nvPr/>
        </p:nvSpPr>
        <p:spPr>
          <a:xfrm>
            <a:off x="4954255" y="3463887"/>
            <a:ext cx="2137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global</a:t>
            </a:r>
            <a:r>
              <a:rPr lang="sl-SI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sl-SI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financial</a:t>
            </a:r>
            <a:r>
              <a:rPr lang="sl-SI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sl-SI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crisis</a:t>
            </a:r>
            <a:endParaRPr lang="sl-SI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0" name="PoljeZBesedilom 29"/>
          <p:cNvSpPr txBox="1"/>
          <p:nvPr/>
        </p:nvSpPr>
        <p:spPr>
          <a:xfrm>
            <a:off x="7380312" y="3035345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pollution</a:t>
            </a:r>
            <a:endParaRPr lang="sl-SI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9" name="PoljeZBesedilom 38"/>
          <p:cNvSpPr txBox="1"/>
          <p:nvPr/>
        </p:nvSpPr>
        <p:spPr>
          <a:xfrm>
            <a:off x="7452320" y="3472862"/>
            <a:ext cx="10974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a) </a:t>
            </a:r>
            <a:r>
              <a:rPr lang="sl-SI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air</a:t>
            </a:r>
            <a:endParaRPr lang="sl-SI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r>
              <a:rPr lang="sl-SI" dirty="0"/>
              <a:t>b) </a:t>
            </a:r>
            <a:r>
              <a:rPr lang="sl-SI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ground</a:t>
            </a:r>
            <a:endParaRPr lang="sl-SI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r>
              <a:rPr lang="sl-SI" dirty="0"/>
              <a:t>c) </a:t>
            </a:r>
            <a:r>
              <a:rPr lang="sl-SI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water</a:t>
            </a:r>
            <a:endParaRPr lang="sl-SI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0" name="PoljeZBesedilom 39"/>
          <p:cNvSpPr txBox="1"/>
          <p:nvPr/>
        </p:nvSpPr>
        <p:spPr>
          <a:xfrm>
            <a:off x="7452319" y="4857059"/>
            <a:ext cx="1587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global</a:t>
            </a:r>
            <a:r>
              <a:rPr lang="sl-SI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sl-SI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warming</a:t>
            </a:r>
            <a:endParaRPr lang="sl-SI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1" name="Slika 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1778">
            <a:off x="7760291" y="5553443"/>
            <a:ext cx="1223797" cy="917848"/>
          </a:xfrm>
          <a:prstGeom prst="rect">
            <a:avLst/>
          </a:prstGeom>
        </p:spPr>
      </p:pic>
      <p:pic>
        <p:nvPicPr>
          <p:cNvPr id="42" name="Slika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58246">
            <a:off x="4969498" y="4305247"/>
            <a:ext cx="1759494" cy="951857"/>
          </a:xfrm>
          <a:prstGeom prst="rect">
            <a:avLst/>
          </a:prstGeom>
        </p:spPr>
      </p:pic>
      <p:pic>
        <p:nvPicPr>
          <p:cNvPr id="43" name="Slika 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54075">
            <a:off x="3199382" y="5450159"/>
            <a:ext cx="1344479" cy="893877"/>
          </a:xfrm>
          <a:prstGeom prst="rect">
            <a:avLst/>
          </a:prstGeom>
        </p:spPr>
      </p:pic>
      <p:pic>
        <p:nvPicPr>
          <p:cNvPr id="44" name="Slika 4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08951">
            <a:off x="136317" y="5452595"/>
            <a:ext cx="1686600" cy="1116741"/>
          </a:xfrm>
          <a:prstGeom prst="rect">
            <a:avLst/>
          </a:prstGeom>
        </p:spPr>
      </p:pic>
      <p:pic>
        <p:nvPicPr>
          <p:cNvPr id="45" name="Slika 4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635" y="116632"/>
            <a:ext cx="1219200" cy="1222248"/>
          </a:xfrm>
          <a:prstGeom prst="rect">
            <a:avLst/>
          </a:prstGeom>
        </p:spPr>
      </p:pic>
      <p:sp>
        <p:nvSpPr>
          <p:cNvPr id="47" name="PoljeZBesedilom 46"/>
          <p:cNvSpPr txBox="1"/>
          <p:nvPr/>
        </p:nvSpPr>
        <p:spPr>
          <a:xfrm>
            <a:off x="7461905" y="4458276"/>
            <a:ext cx="1424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deforestation</a:t>
            </a:r>
            <a:endParaRPr lang="sl-SI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660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/>
              <a:t>Social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11560" y="1556792"/>
            <a:ext cx="8532440" cy="3733800"/>
          </a:xfrm>
        </p:spPr>
        <p:txBody>
          <a:bodyPr/>
          <a:lstStyle/>
          <a:p>
            <a:r>
              <a:rPr lang="sl-SI" i="1" u="sng" dirty="0" err="1"/>
              <a:t>Poverty</a:t>
            </a:r>
            <a:r>
              <a:rPr lang="sl-SI" dirty="0"/>
              <a:t>; 795 mil. </a:t>
            </a:r>
            <a:r>
              <a:rPr lang="sl-SI" dirty="0" err="1"/>
              <a:t>undernourished</a:t>
            </a:r>
            <a:r>
              <a:rPr lang="sl-SI" dirty="0"/>
              <a:t>, 1/9,  </a:t>
            </a:r>
            <a:r>
              <a:rPr lang="sl-SI" dirty="0" err="1"/>
              <a:t>risk</a:t>
            </a:r>
            <a:r>
              <a:rPr lang="sl-SI" dirty="0"/>
              <a:t> to </a:t>
            </a:r>
            <a:r>
              <a:rPr lang="sl-SI" dirty="0" err="1"/>
              <a:t>health</a:t>
            </a:r>
            <a:r>
              <a:rPr lang="sl-SI" dirty="0"/>
              <a:t>,</a:t>
            </a:r>
          </a:p>
          <a:p>
            <a:r>
              <a:rPr lang="sl-SI" i="1" u="sng" dirty="0" err="1"/>
              <a:t>Ageing</a:t>
            </a:r>
            <a:r>
              <a:rPr lang="sl-SI" dirty="0"/>
              <a:t>; 1/7,3 </a:t>
            </a:r>
            <a:r>
              <a:rPr lang="sl-SI" dirty="0" err="1"/>
              <a:t>billion</a:t>
            </a:r>
            <a:r>
              <a:rPr lang="sl-SI" dirty="0"/>
              <a:t> </a:t>
            </a:r>
            <a:r>
              <a:rPr lang="sl-SI" dirty="0" err="1"/>
              <a:t>above</a:t>
            </a:r>
            <a:r>
              <a:rPr lang="sl-SI" dirty="0"/>
              <a:t> 60 </a:t>
            </a:r>
            <a:r>
              <a:rPr lang="sl-SI" dirty="0" err="1"/>
              <a:t>years</a:t>
            </a:r>
            <a:r>
              <a:rPr lang="sl-SI" dirty="0"/>
              <a:t> </a:t>
            </a:r>
            <a:r>
              <a:rPr lang="sl-SI" dirty="0" err="1"/>
              <a:t>old</a:t>
            </a:r>
            <a:r>
              <a:rPr lang="sl-SI" dirty="0"/>
              <a:t>,</a:t>
            </a:r>
          </a:p>
          <a:p>
            <a:r>
              <a:rPr lang="sl-SI" i="1" u="sng" dirty="0" err="1"/>
              <a:t>Overpopulation</a:t>
            </a:r>
            <a:r>
              <a:rPr lang="sl-SI" dirty="0"/>
              <a:t>;  </a:t>
            </a:r>
            <a:r>
              <a:rPr lang="sl-SI" dirty="0" err="1"/>
              <a:t>Asia</a:t>
            </a:r>
            <a:r>
              <a:rPr lang="sl-SI" dirty="0"/>
              <a:t> (4.4 </a:t>
            </a:r>
            <a:r>
              <a:rPr lang="sl-SI" dirty="0" err="1"/>
              <a:t>billion</a:t>
            </a:r>
            <a:r>
              <a:rPr lang="sl-SI" dirty="0"/>
              <a:t>), </a:t>
            </a:r>
            <a:r>
              <a:rPr lang="sl-SI" dirty="0" err="1"/>
              <a:t>China</a:t>
            </a:r>
            <a:r>
              <a:rPr lang="sl-SI" dirty="0"/>
              <a:t> </a:t>
            </a:r>
            <a:r>
              <a:rPr lang="sl-SI" dirty="0" err="1"/>
              <a:t>and</a:t>
            </a:r>
            <a:r>
              <a:rPr lang="sl-SI" dirty="0"/>
              <a:t> </a:t>
            </a:r>
            <a:r>
              <a:rPr lang="sl-SI" dirty="0" err="1"/>
              <a:t>India</a:t>
            </a:r>
            <a:r>
              <a:rPr lang="sl-SI" dirty="0"/>
              <a:t> most </a:t>
            </a:r>
            <a:r>
              <a:rPr lang="sl-SI" dirty="0" err="1"/>
              <a:t>populated</a:t>
            </a:r>
            <a:r>
              <a:rPr lang="sl-SI" dirty="0"/>
              <a:t>.  </a:t>
            </a:r>
            <a:r>
              <a:rPr lang="sl-SI" dirty="0" err="1"/>
              <a:t>Decline</a:t>
            </a:r>
            <a:r>
              <a:rPr lang="sl-SI" dirty="0"/>
              <a:t> in </a:t>
            </a:r>
            <a:r>
              <a:rPr lang="sl-SI" dirty="0" err="1"/>
              <a:t>Europe</a:t>
            </a:r>
            <a:r>
              <a:rPr lang="sl-SI" dirty="0"/>
              <a:t>. </a:t>
            </a:r>
            <a:r>
              <a:rPr lang="sl-SI" dirty="0" err="1"/>
              <a:t>Resources</a:t>
            </a:r>
            <a:r>
              <a:rPr lang="sl-SI" dirty="0"/>
              <a:t>?</a:t>
            </a:r>
          </a:p>
          <a:p>
            <a:r>
              <a:rPr lang="sl-SI" i="1" u="sng" dirty="0" err="1"/>
              <a:t>Peace</a:t>
            </a:r>
            <a:r>
              <a:rPr lang="sl-SI" i="1" u="sng" dirty="0"/>
              <a:t> </a:t>
            </a:r>
            <a:r>
              <a:rPr lang="sl-SI" i="1" u="sng" dirty="0" err="1"/>
              <a:t>and</a:t>
            </a:r>
            <a:r>
              <a:rPr lang="sl-SI" i="1" u="sng" dirty="0"/>
              <a:t> </a:t>
            </a:r>
            <a:r>
              <a:rPr lang="sl-SI" i="1" u="sng" dirty="0" err="1"/>
              <a:t>security</a:t>
            </a:r>
            <a:r>
              <a:rPr lang="sl-SI" dirty="0"/>
              <a:t>; UN,</a:t>
            </a:r>
          </a:p>
          <a:p>
            <a:r>
              <a:rPr lang="sl-SI" i="1" u="sng" dirty="0" err="1"/>
              <a:t>Health</a:t>
            </a:r>
            <a:r>
              <a:rPr lang="sl-SI" dirty="0"/>
              <a:t>; WHO, 1948. HIV, </a:t>
            </a:r>
            <a:r>
              <a:rPr lang="sl-SI" dirty="0" err="1"/>
              <a:t>tubercolosis</a:t>
            </a:r>
            <a:r>
              <a:rPr lang="sl-SI" dirty="0"/>
              <a:t>, </a:t>
            </a:r>
            <a:r>
              <a:rPr lang="sl-SI" dirty="0" err="1"/>
              <a:t>malaria</a:t>
            </a:r>
            <a:r>
              <a:rPr lang="sl-SI" dirty="0"/>
              <a:t>/// </a:t>
            </a:r>
            <a:r>
              <a:rPr lang="sl-SI" dirty="0" err="1"/>
              <a:t>heart</a:t>
            </a:r>
            <a:r>
              <a:rPr lang="sl-SI" dirty="0"/>
              <a:t> </a:t>
            </a:r>
            <a:r>
              <a:rPr lang="sl-SI" dirty="0" err="1"/>
              <a:t>attack</a:t>
            </a:r>
            <a:r>
              <a:rPr lang="sl-SI" dirty="0"/>
              <a:t>, diabetes, </a:t>
            </a:r>
            <a:r>
              <a:rPr lang="sl-SI" dirty="0" err="1"/>
              <a:t>cancer</a:t>
            </a:r>
            <a:r>
              <a:rPr lang="sl-SI" dirty="0"/>
              <a:t>.</a:t>
            </a:r>
          </a:p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pPr marL="68580" indent="0">
              <a:buNone/>
            </a:pPr>
            <a:endParaRPr lang="sl-SI" dirty="0"/>
          </a:p>
          <a:p>
            <a:endParaRPr lang="sl-SI" dirty="0"/>
          </a:p>
          <a:p>
            <a:pPr marL="68580" indent="0">
              <a:buNone/>
            </a:pPr>
            <a:endParaRPr lang="sl-SI" dirty="0"/>
          </a:p>
          <a:p>
            <a:pPr marL="68580" indent="0">
              <a:buNone/>
            </a:pPr>
            <a:endParaRPr lang="sl-SI" dirty="0"/>
          </a:p>
          <a:p>
            <a:pPr marL="68580" indent="0">
              <a:buNone/>
            </a:pPr>
            <a:endParaRPr lang="sl-SI" dirty="0"/>
          </a:p>
          <a:p>
            <a:pPr marL="68580" indent="0">
              <a:buNone/>
            </a:pPr>
            <a:endParaRPr lang="sl-SI" dirty="0"/>
          </a:p>
          <a:p>
            <a:endParaRPr lang="sl-SI" dirty="0"/>
          </a:p>
          <a:p>
            <a:endParaRPr lang="sl-SI" dirty="0"/>
          </a:p>
          <a:p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195964"/>
            <a:ext cx="2376264" cy="226084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122886"/>
            <a:ext cx="2664296" cy="2333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3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/>
              <a:t>POLITICAL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i="1" u="sng" dirty="0"/>
              <a:t>Human </a:t>
            </a:r>
            <a:r>
              <a:rPr lang="sl-SI" i="1" u="sng" dirty="0" err="1"/>
              <a:t>rights</a:t>
            </a:r>
            <a:r>
              <a:rPr lang="sl-SI" dirty="0"/>
              <a:t>, </a:t>
            </a:r>
            <a:r>
              <a:rPr lang="sl-SI" i="1" u="sng" dirty="0" err="1"/>
              <a:t>Democracy</a:t>
            </a:r>
            <a:r>
              <a:rPr lang="sl-SI" dirty="0"/>
              <a:t>,</a:t>
            </a:r>
          </a:p>
          <a:p>
            <a:r>
              <a:rPr lang="sl-SI" i="1" u="sng" dirty="0" err="1"/>
              <a:t>Gender</a:t>
            </a:r>
            <a:r>
              <a:rPr lang="sl-SI" i="1" u="sng" dirty="0"/>
              <a:t> </a:t>
            </a:r>
            <a:r>
              <a:rPr lang="sl-SI" i="1" u="sng" dirty="0" err="1"/>
              <a:t>roles</a:t>
            </a:r>
            <a:r>
              <a:rPr lang="sl-SI" dirty="0"/>
              <a:t>; </a:t>
            </a:r>
            <a:r>
              <a:rPr lang="sl-SI" dirty="0" err="1"/>
              <a:t>gender</a:t>
            </a:r>
            <a:r>
              <a:rPr lang="sl-SI" dirty="0"/>
              <a:t> </a:t>
            </a:r>
            <a:r>
              <a:rPr lang="sl-SI" dirty="0" err="1"/>
              <a:t>inequality</a:t>
            </a:r>
            <a:r>
              <a:rPr lang="sl-SI" dirty="0"/>
              <a:t>, </a:t>
            </a:r>
            <a:r>
              <a:rPr lang="sl-SI" dirty="0" err="1"/>
              <a:t>feminism</a:t>
            </a:r>
            <a:r>
              <a:rPr lang="sl-SI" dirty="0"/>
              <a:t>.</a:t>
            </a:r>
          </a:p>
          <a:p>
            <a:r>
              <a:rPr lang="sl-SI" i="1" u="sng" dirty="0" err="1"/>
              <a:t>Immigration</a:t>
            </a:r>
            <a:r>
              <a:rPr lang="sl-SI" dirty="0"/>
              <a:t>; </a:t>
            </a:r>
            <a:r>
              <a:rPr lang="sl-SI" dirty="0" err="1"/>
              <a:t>all</a:t>
            </a:r>
            <a:r>
              <a:rPr lang="sl-SI" dirty="0"/>
              <a:t> time </a:t>
            </a:r>
            <a:r>
              <a:rPr lang="sl-SI" dirty="0" err="1"/>
              <a:t>high</a:t>
            </a:r>
            <a:r>
              <a:rPr lang="sl-SI" dirty="0"/>
              <a:t>, 60million </a:t>
            </a:r>
            <a:r>
              <a:rPr lang="sl-SI" dirty="0" err="1"/>
              <a:t>people</a:t>
            </a:r>
            <a:r>
              <a:rPr lang="sl-SI" dirty="0"/>
              <a:t> </a:t>
            </a:r>
            <a:r>
              <a:rPr lang="sl-SI" dirty="0" err="1"/>
              <a:t>forced</a:t>
            </a:r>
            <a:r>
              <a:rPr lang="sl-SI" dirty="0"/>
              <a:t> to </a:t>
            </a:r>
            <a:r>
              <a:rPr lang="sl-SI" dirty="0" err="1"/>
              <a:t>leave</a:t>
            </a:r>
            <a:r>
              <a:rPr lang="sl-SI" dirty="0"/>
              <a:t> home,</a:t>
            </a:r>
          </a:p>
          <a:p>
            <a:r>
              <a:rPr lang="sl-SI" i="1" u="sng" dirty="0" err="1"/>
              <a:t>Terrorism</a:t>
            </a:r>
            <a:r>
              <a:rPr lang="sl-SI" dirty="0"/>
              <a:t>; WTC 9/11, ISIS-</a:t>
            </a:r>
            <a:r>
              <a:rPr lang="sl-SI" dirty="0" err="1"/>
              <a:t>Paris</a:t>
            </a:r>
            <a:r>
              <a:rPr lang="sl-SI" dirty="0"/>
              <a:t>.</a:t>
            </a:r>
          </a:p>
          <a:p>
            <a:pPr marL="68580" indent="0">
              <a:buNone/>
            </a:pPr>
            <a:endParaRPr lang="sl-SI" dirty="0"/>
          </a:p>
          <a:p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770343"/>
            <a:ext cx="1620554" cy="262124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005064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70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/>
              <a:t>ECONOMIC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i="1" u="sng" dirty="0" err="1"/>
              <a:t>Global</a:t>
            </a:r>
            <a:r>
              <a:rPr lang="sl-SI" i="1" u="sng" dirty="0"/>
              <a:t> </a:t>
            </a:r>
            <a:r>
              <a:rPr lang="sl-SI" i="1" u="sng" dirty="0" err="1"/>
              <a:t>financial</a:t>
            </a:r>
            <a:r>
              <a:rPr lang="sl-SI" i="1" u="sng" dirty="0"/>
              <a:t> </a:t>
            </a:r>
            <a:r>
              <a:rPr lang="sl-SI" i="1" u="sng" dirty="0" err="1"/>
              <a:t>crisis</a:t>
            </a:r>
            <a:endParaRPr lang="sl-SI" i="1" u="sng" dirty="0"/>
          </a:p>
          <a:p>
            <a:pPr>
              <a:buFontTx/>
              <a:buChar char="-"/>
            </a:pPr>
            <a:r>
              <a:rPr lang="sl-SI" dirty="0"/>
              <a:t>2007/08,</a:t>
            </a:r>
          </a:p>
          <a:p>
            <a:pPr>
              <a:buFontTx/>
              <a:buChar char="-"/>
            </a:pPr>
            <a:r>
              <a:rPr lang="sl-SI" dirty="0" err="1"/>
              <a:t>Great</a:t>
            </a:r>
            <a:r>
              <a:rPr lang="sl-SI" dirty="0"/>
              <a:t> </a:t>
            </a:r>
            <a:r>
              <a:rPr lang="sl-SI" dirty="0" err="1"/>
              <a:t>depression</a:t>
            </a:r>
            <a:r>
              <a:rPr lang="sl-SI" dirty="0"/>
              <a:t> 1930s,</a:t>
            </a:r>
          </a:p>
          <a:p>
            <a:pPr>
              <a:buFontTx/>
              <a:buChar char="-"/>
            </a:pPr>
            <a:r>
              <a:rPr lang="sl-SI" dirty="0" err="1"/>
              <a:t>financial</a:t>
            </a:r>
            <a:r>
              <a:rPr lang="sl-SI" dirty="0"/>
              <a:t> </a:t>
            </a:r>
            <a:r>
              <a:rPr lang="sl-SI" dirty="0" err="1"/>
              <a:t>growth</a:t>
            </a:r>
            <a:r>
              <a:rPr lang="sl-SI" dirty="0"/>
              <a:t>, </a:t>
            </a:r>
            <a:r>
              <a:rPr lang="sl-SI" dirty="0" err="1"/>
              <a:t>recovery</a:t>
            </a:r>
            <a:r>
              <a:rPr lang="sl-SI" dirty="0"/>
              <a:t>,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39238">
            <a:off x="4644008" y="2276872"/>
            <a:ext cx="3816424" cy="206907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44107">
            <a:off x="1331640" y="3861048"/>
            <a:ext cx="2499360" cy="1405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617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/>
              <a:t>ENVIRONMENTAL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i="1" u="sng" dirty="0" err="1"/>
              <a:t>Polluted</a:t>
            </a:r>
            <a:r>
              <a:rPr lang="sl-SI" i="1" u="sng" dirty="0"/>
              <a:t> </a:t>
            </a:r>
            <a:r>
              <a:rPr lang="sl-SI" i="1" u="sng" dirty="0" err="1"/>
              <a:t>air</a:t>
            </a:r>
            <a:r>
              <a:rPr lang="sl-SI" i="1" u="sng" dirty="0"/>
              <a:t> </a:t>
            </a:r>
            <a:r>
              <a:rPr lang="sl-SI" dirty="0"/>
              <a:t>(</a:t>
            </a:r>
            <a:r>
              <a:rPr lang="sl-SI" dirty="0" err="1"/>
              <a:t>industry</a:t>
            </a:r>
            <a:r>
              <a:rPr lang="sl-SI" dirty="0"/>
              <a:t>, CC,  transport),</a:t>
            </a:r>
          </a:p>
          <a:p>
            <a:r>
              <a:rPr lang="sl-SI" i="1" u="sng" dirty="0" err="1"/>
              <a:t>Polluted</a:t>
            </a:r>
            <a:r>
              <a:rPr lang="sl-SI" i="1" u="sng" dirty="0"/>
              <a:t> </a:t>
            </a:r>
            <a:r>
              <a:rPr lang="sl-SI" i="1" u="sng" dirty="0" err="1"/>
              <a:t>ground</a:t>
            </a:r>
            <a:r>
              <a:rPr lang="sl-SI" i="1" u="sng" dirty="0"/>
              <a:t> </a:t>
            </a:r>
            <a:r>
              <a:rPr lang="sl-SI" dirty="0"/>
              <a:t>(man </a:t>
            </a:r>
            <a:r>
              <a:rPr lang="sl-SI" dirty="0" err="1"/>
              <a:t>made</a:t>
            </a:r>
            <a:r>
              <a:rPr lang="sl-SI" dirty="0"/>
              <a:t> </a:t>
            </a:r>
            <a:r>
              <a:rPr lang="sl-SI" dirty="0" err="1"/>
              <a:t>waste</a:t>
            </a:r>
            <a:r>
              <a:rPr lang="sl-SI" dirty="0"/>
              <a:t>, </a:t>
            </a:r>
            <a:r>
              <a:rPr lang="sl-SI" dirty="0" err="1"/>
              <a:t>chemicals</a:t>
            </a:r>
            <a:r>
              <a:rPr lang="sl-SI" dirty="0"/>
              <a:t>),</a:t>
            </a:r>
          </a:p>
          <a:p>
            <a:r>
              <a:rPr lang="sl-SI" i="1" u="sng" dirty="0" err="1"/>
              <a:t>Water</a:t>
            </a:r>
            <a:r>
              <a:rPr lang="sl-SI" dirty="0"/>
              <a:t> (90% in </a:t>
            </a:r>
            <a:r>
              <a:rPr lang="sl-SI" dirty="0" err="1"/>
              <a:t>China</a:t>
            </a:r>
            <a:r>
              <a:rPr lang="sl-SI" dirty="0"/>
              <a:t>, 580 ppl/</a:t>
            </a:r>
            <a:r>
              <a:rPr lang="sl-SI" dirty="0" err="1"/>
              <a:t>day</a:t>
            </a:r>
            <a:r>
              <a:rPr lang="sl-SI" dirty="0"/>
              <a:t> </a:t>
            </a:r>
            <a:r>
              <a:rPr lang="sl-SI" dirty="0" err="1"/>
              <a:t>die</a:t>
            </a:r>
            <a:r>
              <a:rPr lang="sl-SI" dirty="0"/>
              <a:t> in </a:t>
            </a:r>
            <a:r>
              <a:rPr lang="sl-SI" dirty="0" err="1"/>
              <a:t>India</a:t>
            </a:r>
            <a:r>
              <a:rPr lang="sl-SI" dirty="0"/>
              <a:t>),</a:t>
            </a:r>
          </a:p>
          <a:p>
            <a:r>
              <a:rPr lang="sl-SI" i="1" u="sng" dirty="0" err="1"/>
              <a:t>Global</a:t>
            </a:r>
            <a:r>
              <a:rPr lang="sl-SI" i="1" u="sng" dirty="0"/>
              <a:t> </a:t>
            </a:r>
            <a:r>
              <a:rPr lang="sl-SI" i="1" u="sng" dirty="0" err="1"/>
              <a:t>warming</a:t>
            </a:r>
            <a:r>
              <a:rPr lang="sl-SI" i="1" u="sng" dirty="0"/>
              <a:t> </a:t>
            </a:r>
            <a:r>
              <a:rPr lang="sl-SI" dirty="0"/>
              <a:t>(</a:t>
            </a:r>
            <a:r>
              <a:rPr lang="sl-SI" dirty="0" err="1"/>
              <a:t>greenhouse</a:t>
            </a:r>
            <a:r>
              <a:rPr lang="sl-SI" dirty="0"/>
              <a:t> </a:t>
            </a:r>
            <a:r>
              <a:rPr lang="sl-SI" dirty="0" err="1"/>
              <a:t>gases</a:t>
            </a:r>
            <a:r>
              <a:rPr lang="sl-SI" dirty="0"/>
              <a:t>, </a:t>
            </a:r>
            <a:r>
              <a:rPr lang="sl-SI" dirty="0" err="1"/>
              <a:t>methane</a:t>
            </a:r>
            <a:r>
              <a:rPr lang="sl-SI" dirty="0"/>
              <a:t>, </a:t>
            </a:r>
            <a:r>
              <a:rPr lang="sl-SI" dirty="0" err="1"/>
              <a:t>carbon</a:t>
            </a:r>
            <a:r>
              <a:rPr lang="sl-SI" dirty="0"/>
              <a:t> </a:t>
            </a:r>
            <a:r>
              <a:rPr lang="sl-SI" dirty="0" err="1"/>
              <a:t>dioxide</a:t>
            </a:r>
            <a:r>
              <a:rPr lang="sl-SI" dirty="0"/>
              <a:t>, </a:t>
            </a:r>
            <a:r>
              <a:rPr lang="sl-SI" dirty="0" err="1"/>
              <a:t>air</a:t>
            </a:r>
            <a:r>
              <a:rPr lang="sl-SI" dirty="0"/>
              <a:t> temperature </a:t>
            </a:r>
            <a:r>
              <a:rPr lang="sl-SI" dirty="0" err="1"/>
              <a:t>rising</a:t>
            </a:r>
            <a:r>
              <a:rPr lang="sl-SI" dirty="0"/>
              <a:t>, </a:t>
            </a:r>
            <a:r>
              <a:rPr lang="sl-SI" dirty="0" err="1"/>
              <a:t>ice</a:t>
            </a:r>
            <a:r>
              <a:rPr lang="sl-SI" dirty="0"/>
              <a:t> </a:t>
            </a:r>
            <a:r>
              <a:rPr lang="sl-SI" dirty="0" err="1"/>
              <a:t>melting</a:t>
            </a:r>
            <a:r>
              <a:rPr lang="sl-SI" dirty="0"/>
              <a:t>, </a:t>
            </a:r>
            <a:r>
              <a:rPr lang="sl-SI" dirty="0" err="1"/>
              <a:t>sea</a:t>
            </a:r>
            <a:r>
              <a:rPr lang="sl-SI" dirty="0"/>
              <a:t> </a:t>
            </a:r>
            <a:r>
              <a:rPr lang="sl-SI" dirty="0" err="1"/>
              <a:t>levels</a:t>
            </a:r>
            <a:r>
              <a:rPr lang="sl-SI" dirty="0"/>
              <a:t> </a:t>
            </a:r>
            <a:r>
              <a:rPr lang="sl-SI" dirty="0" err="1"/>
              <a:t>rising</a:t>
            </a:r>
            <a:r>
              <a:rPr lang="sl-SI" dirty="0"/>
              <a:t>),</a:t>
            </a:r>
          </a:p>
          <a:p>
            <a:r>
              <a:rPr lang="sl-SI" i="1" u="sng" dirty="0" err="1"/>
              <a:t>Deforestation</a:t>
            </a:r>
            <a:r>
              <a:rPr lang="sl-SI" dirty="0"/>
              <a:t> (6,2 </a:t>
            </a:r>
            <a:r>
              <a:rPr lang="sl-SI" dirty="0" err="1"/>
              <a:t>million</a:t>
            </a:r>
            <a:r>
              <a:rPr lang="sl-SI" dirty="0"/>
              <a:t> </a:t>
            </a:r>
            <a:r>
              <a:rPr lang="sl-SI" dirty="0" err="1"/>
              <a:t>square</a:t>
            </a:r>
            <a:r>
              <a:rPr lang="sl-SI" dirty="0"/>
              <a:t> km/16 </a:t>
            </a:r>
            <a:r>
              <a:rPr lang="sl-SI" dirty="0" err="1"/>
              <a:t>million</a:t>
            </a:r>
            <a:r>
              <a:rPr lang="sl-SI" dirty="0"/>
              <a:t> </a:t>
            </a:r>
            <a:r>
              <a:rPr lang="sl-SI" dirty="0" err="1"/>
              <a:t>remains</a:t>
            </a:r>
            <a:r>
              <a:rPr lang="sl-SI" dirty="0"/>
              <a:t>).</a:t>
            </a:r>
          </a:p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06463">
            <a:off x="264481" y="4481836"/>
            <a:ext cx="2376264" cy="1581296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09994">
            <a:off x="3554849" y="4347202"/>
            <a:ext cx="2160240" cy="1571575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7368">
            <a:off x="6348141" y="4470311"/>
            <a:ext cx="2468288" cy="140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020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/>
              <a:t>VOCABULARY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5069159"/>
          </a:xfrm>
        </p:spPr>
        <p:txBody>
          <a:bodyPr/>
          <a:lstStyle/>
          <a:p>
            <a:pPr algn="ctr"/>
            <a:r>
              <a:rPr lang="sl-SI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Global</a:t>
            </a:r>
            <a:r>
              <a:rPr lang="sl-SI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sl-SI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issues</a:t>
            </a:r>
            <a:r>
              <a:rPr lang="sl-SI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,</a:t>
            </a:r>
          </a:p>
          <a:p>
            <a:pPr algn="ctr"/>
            <a:r>
              <a:rPr lang="sl-SI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Undernourished</a:t>
            </a:r>
            <a:r>
              <a:rPr lang="sl-SI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</a:t>
            </a:r>
          </a:p>
          <a:p>
            <a:pPr algn="ctr"/>
            <a:r>
              <a:rPr lang="sl-SI" dirty="0" err="1">
                <a:solidFill>
                  <a:srgbClr val="FFC000"/>
                </a:solidFill>
              </a:rPr>
              <a:t>Poverty</a:t>
            </a:r>
            <a:r>
              <a:rPr lang="sl-SI" dirty="0">
                <a:solidFill>
                  <a:srgbClr val="FFC000"/>
                </a:solidFill>
              </a:rPr>
              <a:t>,</a:t>
            </a:r>
          </a:p>
          <a:p>
            <a:pPr algn="ctr"/>
            <a:r>
              <a:rPr lang="sl-SI" dirty="0" err="1">
                <a:solidFill>
                  <a:srgbClr val="ED93E0"/>
                </a:solidFill>
              </a:rPr>
              <a:t>Overpopulation</a:t>
            </a:r>
            <a:r>
              <a:rPr lang="sl-SI" dirty="0">
                <a:solidFill>
                  <a:srgbClr val="ED93E0"/>
                </a:solidFill>
              </a:rPr>
              <a:t>,</a:t>
            </a:r>
          </a:p>
          <a:p>
            <a:pPr algn="ctr"/>
            <a:r>
              <a:rPr lang="sl-SI" dirty="0" err="1">
                <a:solidFill>
                  <a:srgbClr val="FF5050"/>
                </a:solidFill>
              </a:rPr>
              <a:t>Feminism</a:t>
            </a:r>
            <a:r>
              <a:rPr lang="sl-SI" dirty="0">
                <a:solidFill>
                  <a:srgbClr val="FF5050"/>
                </a:solidFill>
              </a:rPr>
              <a:t>,</a:t>
            </a:r>
          </a:p>
          <a:p>
            <a:pPr algn="ctr"/>
            <a:r>
              <a:rPr lang="sl-SI" dirty="0" err="1">
                <a:solidFill>
                  <a:srgbClr val="008000"/>
                </a:solidFill>
              </a:rPr>
              <a:t>Pollution</a:t>
            </a:r>
            <a:r>
              <a:rPr lang="sl-SI" dirty="0">
                <a:solidFill>
                  <a:srgbClr val="008000"/>
                </a:solidFill>
              </a:rPr>
              <a:t>,</a:t>
            </a:r>
          </a:p>
          <a:p>
            <a:pPr algn="ctr"/>
            <a:r>
              <a:rPr lang="sl-SI" dirty="0" err="1">
                <a:solidFill>
                  <a:srgbClr val="6699FF"/>
                </a:solidFill>
              </a:rPr>
              <a:t>Global</a:t>
            </a:r>
            <a:r>
              <a:rPr lang="sl-SI" dirty="0">
                <a:solidFill>
                  <a:srgbClr val="6699FF"/>
                </a:solidFill>
              </a:rPr>
              <a:t> </a:t>
            </a:r>
            <a:r>
              <a:rPr lang="sl-SI" dirty="0" err="1">
                <a:solidFill>
                  <a:srgbClr val="6699FF"/>
                </a:solidFill>
              </a:rPr>
              <a:t>warming</a:t>
            </a:r>
            <a:r>
              <a:rPr lang="sl-SI" dirty="0">
                <a:solidFill>
                  <a:srgbClr val="6699FF"/>
                </a:solidFill>
              </a:rPr>
              <a:t>,</a:t>
            </a:r>
          </a:p>
          <a:p>
            <a:pPr algn="ctr"/>
            <a:r>
              <a:rPr lang="sl-SI" dirty="0" err="1">
                <a:solidFill>
                  <a:srgbClr val="00FFFF"/>
                </a:solidFill>
              </a:rPr>
              <a:t>Greenhouse</a:t>
            </a:r>
            <a:r>
              <a:rPr lang="sl-SI" dirty="0">
                <a:solidFill>
                  <a:srgbClr val="00FFFF"/>
                </a:solidFill>
              </a:rPr>
              <a:t> </a:t>
            </a:r>
            <a:r>
              <a:rPr lang="sl-SI" dirty="0" err="1">
                <a:solidFill>
                  <a:srgbClr val="00FFFF"/>
                </a:solidFill>
              </a:rPr>
              <a:t>gases</a:t>
            </a:r>
            <a:r>
              <a:rPr lang="sl-SI" dirty="0">
                <a:solidFill>
                  <a:srgbClr val="00FFFF"/>
                </a:solidFill>
              </a:rPr>
              <a:t>,</a:t>
            </a:r>
          </a:p>
          <a:p>
            <a:pPr algn="ctr"/>
            <a:r>
              <a:rPr lang="sl-SI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Deforestation</a:t>
            </a:r>
            <a:r>
              <a:rPr lang="sl-SI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</a:t>
            </a:r>
          </a:p>
          <a:p>
            <a:pPr algn="ctr"/>
            <a:r>
              <a:rPr lang="sl-SI" dirty="0" err="1">
                <a:solidFill>
                  <a:srgbClr val="006666"/>
                </a:solidFill>
              </a:rPr>
              <a:t>Immigration</a:t>
            </a:r>
            <a:r>
              <a:rPr lang="sl-SI" dirty="0">
                <a:solidFill>
                  <a:srgbClr val="006666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42412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/>
              <a:t>SOURCES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hlinkClick r:id="rId2"/>
              </a:rPr>
              <a:t>http://www.un.org</a:t>
            </a:r>
            <a:endParaRPr lang="sl-SI" dirty="0"/>
          </a:p>
          <a:p>
            <a:r>
              <a:rPr lang="sl-SI" dirty="0">
                <a:hlinkClick r:id="rId3"/>
              </a:rPr>
              <a:t>https://www.rtvslo.si/slovenija/slovenci-v-stevilkah-vec-zensk-kot-moskih-stari-in-s-svojo-hiso/307894/en/sections/issues-depth/global-issues-overview/</a:t>
            </a:r>
            <a:endParaRPr lang="sl-SI" dirty="0"/>
          </a:p>
          <a:p>
            <a:r>
              <a:rPr lang="sl-SI" dirty="0">
                <a:hlinkClick r:id="rId4"/>
              </a:rPr>
              <a:t>http://www.globalissues.org/</a:t>
            </a:r>
            <a:endParaRPr lang="sl-SI" dirty="0"/>
          </a:p>
          <a:p>
            <a:r>
              <a:rPr lang="sl-SI" dirty="0">
                <a:hlinkClick r:id="rId5"/>
              </a:rPr>
              <a:t>https://www.weforum.org/agenda/2016/01/what-are-the-10-biggest-global-challenges/</a:t>
            </a:r>
            <a:endParaRPr lang="sl-SI" dirty="0"/>
          </a:p>
          <a:p>
            <a:r>
              <a:rPr lang="sl-SI" dirty="0">
                <a:hlinkClick r:id="rId6"/>
              </a:rPr>
              <a:t>https://en.wikipedia.org/wiki/Main_Page</a:t>
            </a:r>
            <a:endParaRPr lang="sl-SI" dirty="0"/>
          </a:p>
          <a:p>
            <a:pPr marL="6858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63540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>
          <a:xfrm>
            <a:off x="1907704" y="1841391"/>
            <a:ext cx="55339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l-SI" sz="5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sl-SI" sz="54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Thank</a:t>
            </a:r>
            <a:r>
              <a:rPr lang="sl-SI" sz="5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sl-SI" sz="54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you</a:t>
            </a:r>
            <a:r>
              <a:rPr lang="sl-SI" sz="5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sl-SI" sz="54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for</a:t>
            </a:r>
            <a:r>
              <a:rPr lang="sl-SI" sz="5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sl-SI" sz="54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your</a:t>
            </a:r>
            <a:r>
              <a:rPr lang="sl-SI" sz="5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sl-SI" sz="54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attention</a:t>
            </a:r>
            <a:r>
              <a:rPr lang="sl-SI" sz="5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!                   </a:t>
            </a:r>
            <a:endParaRPr lang="sl-SI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Srce 5"/>
          <p:cNvSpPr/>
          <p:nvPr/>
        </p:nvSpPr>
        <p:spPr>
          <a:xfrm>
            <a:off x="3630538" y="3848428"/>
            <a:ext cx="2088232" cy="1224136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51711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TM01859862[[fn=Urbani pop]]</Template>
  <TotalTime>0</TotalTime>
  <Words>327</Words>
  <Application>Microsoft Office PowerPoint</Application>
  <PresentationFormat>On-screen Show (4:3)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Gill Sans MT</vt:lpstr>
      <vt:lpstr>Wingdings 3</vt:lpstr>
      <vt:lpstr>Urban Pop</vt:lpstr>
      <vt:lpstr>PowerPoint Presentation</vt:lpstr>
      <vt:lpstr>GLOBAL ISSUES</vt:lpstr>
      <vt:lpstr>Social</vt:lpstr>
      <vt:lpstr>POLITICAL</vt:lpstr>
      <vt:lpstr>ECONOMIC</vt:lpstr>
      <vt:lpstr>ENVIRONMENTAL</vt:lpstr>
      <vt:lpstr>VOCABULARY</vt:lpstr>
      <vt:lpstr>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2019-07-04T11:09:55Z</dcterms:created>
  <dcterms:modified xsi:type="dcterms:W3CDTF">2019-07-04T11:09:56Z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