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0"/>
  </p:notesMasterIdLst>
  <p:sldIdLst>
    <p:sldId id="256" r:id="rId2"/>
    <p:sldId id="257" r:id="rId3"/>
    <p:sldId id="258" r:id="rId4"/>
    <p:sldId id="259" r:id="rId5"/>
    <p:sldId id="261" r:id="rId6"/>
    <p:sldId id="262" r:id="rId7"/>
    <p:sldId id="264" r:id="rId8"/>
    <p:sldId id="265" r:id="rId9"/>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dirty="0"/>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768093-5CB4-4929-BC4B-60DA067411FA}" type="datetimeFigureOut">
              <a:rPr lang="sl-SI" smtClean="0"/>
              <a:t>4. 07. 2019</a:t>
            </a:fld>
            <a:endParaRPr lang="sl-SI" dirty="0"/>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dirty="0"/>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dirty="0"/>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C050D3-F0F4-4184-B4C4-1ED3E1CC1C16}" type="slidenum">
              <a:rPr lang="sl-SI" smtClean="0"/>
              <a:t>‹#›</a:t>
            </a:fld>
            <a:endParaRPr lang="sl-SI" dirty="0"/>
          </a:p>
        </p:txBody>
      </p:sp>
    </p:spTree>
    <p:extLst>
      <p:ext uri="{BB962C8B-B14F-4D97-AF65-F5344CB8AC3E}">
        <p14:creationId xmlns:p14="http://schemas.microsoft.com/office/powerpoint/2010/main" val="244169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44D9C738-8ADF-4AD3-9970-6F500D5DCE1F}" type="datetime1">
              <a:rPr lang="sl-SI" smtClean="0"/>
              <a:t>4. 07. 2019</a:t>
            </a:fld>
            <a:endParaRPr lang="sl-SI" dirty="0"/>
          </a:p>
        </p:txBody>
      </p:sp>
      <p:sp>
        <p:nvSpPr>
          <p:cNvPr id="5" name="Footer Placeholder 4"/>
          <p:cNvSpPr>
            <a:spLocks noGrp="1"/>
          </p:cNvSpPr>
          <p:nvPr>
            <p:ph type="ftr" sz="quarter" idx="11"/>
          </p:nvPr>
        </p:nvSpPr>
        <p:spPr/>
        <p:txBody>
          <a:bodyPr/>
          <a:lstStyle/>
          <a:p>
            <a:r>
              <a:rPr lang="sl-SI" dirty="0"/>
              <a:t>Portorož 6.1.2017</a:t>
            </a:r>
          </a:p>
        </p:txBody>
      </p:sp>
      <p:sp>
        <p:nvSpPr>
          <p:cNvPr id="6" name="Slide Number Placeholder 5"/>
          <p:cNvSpPr>
            <a:spLocks noGrp="1"/>
          </p:cNvSpPr>
          <p:nvPr>
            <p:ph type="sldNum" sz="quarter" idx="12"/>
          </p:nvPr>
        </p:nvSpPr>
        <p:spPr/>
        <p:txBody>
          <a:bodyPr/>
          <a:lstStyle/>
          <a:p>
            <a:fld id="{438D9D8E-8CB8-4202-8BDE-EFB25B84567B}" type="slidenum">
              <a:rPr lang="sl-SI" smtClean="0"/>
              <a:t>‹#›</a:t>
            </a:fld>
            <a:endParaRPr lang="sl-SI"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sl-SI"/>
              <a:t>Uredite slog naslova matrice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p:cNvSpPr>
            <a:spLocks noGrp="1"/>
          </p:cNvSpPr>
          <p:nvPr>
            <p:ph type="dt" sz="half" idx="10"/>
          </p:nvPr>
        </p:nvSpPr>
        <p:spPr/>
        <p:txBody>
          <a:bodyPr/>
          <a:lstStyle/>
          <a:p>
            <a:fld id="{EFCA9A9E-3257-4088-B826-717235048D7C}" type="datetime1">
              <a:rPr lang="sl-SI" smtClean="0"/>
              <a:t>4. 07. 2019</a:t>
            </a:fld>
            <a:endParaRPr lang="sl-SI" dirty="0"/>
          </a:p>
        </p:txBody>
      </p:sp>
      <p:sp>
        <p:nvSpPr>
          <p:cNvPr id="5" name="Footer Placeholder 4"/>
          <p:cNvSpPr>
            <a:spLocks noGrp="1"/>
          </p:cNvSpPr>
          <p:nvPr>
            <p:ph type="ftr" sz="quarter" idx="11"/>
          </p:nvPr>
        </p:nvSpPr>
        <p:spPr/>
        <p:txBody>
          <a:bodyPr/>
          <a:lstStyle/>
          <a:p>
            <a:r>
              <a:rPr lang="sl-SI" dirty="0"/>
              <a:t>Portorož 6.1.2017</a:t>
            </a:r>
          </a:p>
        </p:txBody>
      </p:sp>
      <p:sp>
        <p:nvSpPr>
          <p:cNvPr id="6" name="Slide Number Placeholder 5"/>
          <p:cNvSpPr>
            <a:spLocks noGrp="1"/>
          </p:cNvSpPr>
          <p:nvPr>
            <p:ph type="sldNum" sz="quarter" idx="12"/>
          </p:nvPr>
        </p:nvSpPr>
        <p:spPr/>
        <p:txBody>
          <a:bodyPr/>
          <a:lstStyle/>
          <a:p>
            <a:fld id="{438D9D8E-8CB8-4202-8BDE-EFB25B84567B}" type="slidenum">
              <a:rPr lang="sl-SI" smtClean="0"/>
              <a:t>‹#›</a:t>
            </a:fld>
            <a:endParaRPr lang="sl-SI"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p:cNvSpPr>
            <a:spLocks noGrp="1"/>
          </p:cNvSpPr>
          <p:nvPr>
            <p:ph type="dt" sz="half" idx="10"/>
          </p:nvPr>
        </p:nvSpPr>
        <p:spPr/>
        <p:txBody>
          <a:bodyPr/>
          <a:lstStyle/>
          <a:p>
            <a:fld id="{491FAE1B-B98C-4D2A-A33F-F8BAE55D3D72}" type="datetime1">
              <a:rPr lang="sl-SI" smtClean="0"/>
              <a:t>4. 07. 2019</a:t>
            </a:fld>
            <a:endParaRPr lang="sl-SI" dirty="0"/>
          </a:p>
        </p:txBody>
      </p:sp>
      <p:sp>
        <p:nvSpPr>
          <p:cNvPr id="5" name="Footer Placeholder 4"/>
          <p:cNvSpPr>
            <a:spLocks noGrp="1"/>
          </p:cNvSpPr>
          <p:nvPr>
            <p:ph type="ftr" sz="quarter" idx="11"/>
          </p:nvPr>
        </p:nvSpPr>
        <p:spPr/>
        <p:txBody>
          <a:bodyPr/>
          <a:lstStyle/>
          <a:p>
            <a:r>
              <a:rPr lang="sl-SI" dirty="0"/>
              <a:t>Portorož 6.1.2017</a:t>
            </a:r>
          </a:p>
        </p:txBody>
      </p:sp>
      <p:sp>
        <p:nvSpPr>
          <p:cNvPr id="6" name="Slide Number Placeholder 5"/>
          <p:cNvSpPr>
            <a:spLocks noGrp="1"/>
          </p:cNvSpPr>
          <p:nvPr>
            <p:ph type="sldNum" sz="quarter" idx="12"/>
          </p:nvPr>
        </p:nvSpPr>
        <p:spPr/>
        <p:txBody>
          <a:bodyPr/>
          <a:lstStyle/>
          <a:p>
            <a:fld id="{438D9D8E-8CB8-4202-8BDE-EFB25B84567B}" type="slidenum">
              <a:rPr lang="sl-SI" smtClean="0"/>
              <a:t>‹#›</a:t>
            </a:fld>
            <a:endParaRPr lang="sl-SI"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sl-SI"/>
              <a:t>Uredite slog naslova matrice</a:t>
            </a:r>
            <a:endParaRPr lang="en-US" dirty="0"/>
          </a:p>
        </p:txBody>
      </p:sp>
      <p:sp>
        <p:nvSpPr>
          <p:cNvPr id="4" name="Date Placeholder 3"/>
          <p:cNvSpPr>
            <a:spLocks noGrp="1"/>
          </p:cNvSpPr>
          <p:nvPr>
            <p:ph type="dt" sz="half" idx="10"/>
          </p:nvPr>
        </p:nvSpPr>
        <p:spPr/>
        <p:txBody>
          <a:bodyPr/>
          <a:lstStyle/>
          <a:p>
            <a:fld id="{82B59C51-DBDC-4AFC-9E27-35C10C7FCB25}" type="datetime1">
              <a:rPr lang="sl-SI" smtClean="0"/>
              <a:t>4. 07. 2019</a:t>
            </a:fld>
            <a:endParaRPr lang="sl-SI" dirty="0"/>
          </a:p>
        </p:txBody>
      </p:sp>
      <p:sp>
        <p:nvSpPr>
          <p:cNvPr id="5" name="Footer Placeholder 4"/>
          <p:cNvSpPr>
            <a:spLocks noGrp="1"/>
          </p:cNvSpPr>
          <p:nvPr>
            <p:ph type="ftr" sz="quarter" idx="11"/>
          </p:nvPr>
        </p:nvSpPr>
        <p:spPr/>
        <p:txBody>
          <a:bodyPr/>
          <a:lstStyle/>
          <a:p>
            <a:r>
              <a:rPr lang="sl-SI" dirty="0"/>
              <a:t>Portorož 6.1.2017</a:t>
            </a:r>
          </a:p>
        </p:txBody>
      </p:sp>
      <p:sp>
        <p:nvSpPr>
          <p:cNvPr id="6" name="Slide Number Placeholder 5"/>
          <p:cNvSpPr>
            <a:spLocks noGrp="1"/>
          </p:cNvSpPr>
          <p:nvPr>
            <p:ph type="sldNum" sz="quarter" idx="12"/>
          </p:nvPr>
        </p:nvSpPr>
        <p:spPr/>
        <p:txBody>
          <a:bodyPr/>
          <a:lstStyle/>
          <a:p>
            <a:fld id="{438D9D8E-8CB8-4202-8BDE-EFB25B84567B}" type="slidenum">
              <a:rPr lang="sl-SI" smtClean="0"/>
              <a:t>‹#›</a:t>
            </a:fld>
            <a:endParaRPr lang="sl-SI" dirty="0"/>
          </a:p>
        </p:txBody>
      </p:sp>
      <p:sp>
        <p:nvSpPr>
          <p:cNvPr id="8" name="Content Placeholder 7"/>
          <p:cNvSpPr>
            <a:spLocks noGrp="1"/>
          </p:cNvSpPr>
          <p:nvPr>
            <p:ph sz="quarter" idx="13"/>
          </p:nvPr>
        </p:nvSpPr>
        <p:spPr>
          <a:xfrm>
            <a:off x="609600" y="1600200"/>
            <a:ext cx="7924800" cy="41148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sl-SI"/>
              <a:t>Uredite slog naslova matrice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36F964EB-1759-4B63-B602-44609E17D14D}" type="datetime1">
              <a:rPr lang="sl-SI" smtClean="0"/>
              <a:t>4. 07. 2019</a:t>
            </a:fld>
            <a:endParaRPr lang="sl-SI" dirty="0"/>
          </a:p>
        </p:txBody>
      </p:sp>
      <p:sp>
        <p:nvSpPr>
          <p:cNvPr id="5" name="Footer Placeholder 4"/>
          <p:cNvSpPr>
            <a:spLocks noGrp="1"/>
          </p:cNvSpPr>
          <p:nvPr>
            <p:ph type="ftr" sz="quarter" idx="11"/>
          </p:nvPr>
        </p:nvSpPr>
        <p:spPr/>
        <p:txBody>
          <a:bodyPr/>
          <a:lstStyle/>
          <a:p>
            <a:r>
              <a:rPr lang="sl-SI" dirty="0"/>
              <a:t>Portorož 6.1.2017</a:t>
            </a:r>
          </a:p>
        </p:txBody>
      </p:sp>
      <p:sp>
        <p:nvSpPr>
          <p:cNvPr id="6" name="Slide Number Placeholder 5"/>
          <p:cNvSpPr>
            <a:spLocks noGrp="1"/>
          </p:cNvSpPr>
          <p:nvPr>
            <p:ph type="sldNum" sz="quarter" idx="12"/>
          </p:nvPr>
        </p:nvSpPr>
        <p:spPr/>
        <p:txBody>
          <a:bodyPr/>
          <a:lstStyle/>
          <a:p>
            <a:fld id="{438D9D8E-8CB8-4202-8BDE-EFB25B84567B}" type="slidenum">
              <a:rPr lang="sl-SI" smtClean="0"/>
              <a:t>‹#›</a:t>
            </a:fld>
            <a:endParaRPr lang="sl-SI"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2" name="Title 1"/>
          <p:cNvSpPr>
            <a:spLocks noGrp="1"/>
          </p:cNvSpPr>
          <p:nvPr>
            <p:ph type="title"/>
          </p:nvPr>
        </p:nvSpPr>
        <p:spPr>
          <a:xfrm>
            <a:off x="609600" y="274638"/>
            <a:ext cx="7924800" cy="1143000"/>
          </a:xfrm>
        </p:spPr>
        <p:txBody>
          <a:bodyPr/>
          <a:lstStyle/>
          <a:p>
            <a:r>
              <a:rPr lang="sl-SI"/>
              <a:t>Uredite slog naslova matrice</a:t>
            </a:r>
            <a:endParaRPr lang="en-US" dirty="0"/>
          </a:p>
        </p:txBody>
      </p:sp>
      <p:sp>
        <p:nvSpPr>
          <p:cNvPr id="5" name="Date Placeholder 4"/>
          <p:cNvSpPr>
            <a:spLocks noGrp="1"/>
          </p:cNvSpPr>
          <p:nvPr>
            <p:ph type="dt" sz="half" idx="10"/>
          </p:nvPr>
        </p:nvSpPr>
        <p:spPr/>
        <p:txBody>
          <a:bodyPr/>
          <a:lstStyle/>
          <a:p>
            <a:fld id="{F6C696F5-AF05-49ED-93B4-4A68CBE3708A}" type="datetime1">
              <a:rPr lang="sl-SI" smtClean="0"/>
              <a:t>4. 07. 2019</a:t>
            </a:fld>
            <a:endParaRPr lang="sl-SI" dirty="0"/>
          </a:p>
        </p:txBody>
      </p:sp>
      <p:sp>
        <p:nvSpPr>
          <p:cNvPr id="6" name="Footer Placeholder 5"/>
          <p:cNvSpPr>
            <a:spLocks noGrp="1"/>
          </p:cNvSpPr>
          <p:nvPr>
            <p:ph type="ftr" sz="quarter" idx="11"/>
          </p:nvPr>
        </p:nvSpPr>
        <p:spPr/>
        <p:txBody>
          <a:bodyPr/>
          <a:lstStyle/>
          <a:p>
            <a:r>
              <a:rPr lang="sl-SI" dirty="0"/>
              <a:t>Portorož 6.1.2017</a:t>
            </a:r>
          </a:p>
        </p:txBody>
      </p:sp>
      <p:sp>
        <p:nvSpPr>
          <p:cNvPr id="7" name="Slide Number Placeholder 6"/>
          <p:cNvSpPr>
            <a:spLocks noGrp="1"/>
          </p:cNvSpPr>
          <p:nvPr>
            <p:ph type="sldNum" sz="quarter" idx="12"/>
          </p:nvPr>
        </p:nvSpPr>
        <p:spPr/>
        <p:txBody>
          <a:bodyPr/>
          <a:lstStyle/>
          <a:p>
            <a:fld id="{438D9D8E-8CB8-4202-8BDE-EFB25B84567B}" type="slidenum">
              <a:rPr lang="sl-SI" smtClean="0"/>
              <a:t>‹#›</a:t>
            </a:fld>
            <a:endParaRPr lang="sl-SI"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sl-SI"/>
              <a:t>Uredite slog naslova matrice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7" name="Date Placeholder 6"/>
          <p:cNvSpPr>
            <a:spLocks noGrp="1"/>
          </p:cNvSpPr>
          <p:nvPr>
            <p:ph type="dt" sz="half" idx="10"/>
          </p:nvPr>
        </p:nvSpPr>
        <p:spPr/>
        <p:txBody>
          <a:bodyPr/>
          <a:lstStyle/>
          <a:p>
            <a:fld id="{74040E92-AD27-48BD-B3CF-84A39B8C9FBF}" type="datetime1">
              <a:rPr lang="sl-SI" smtClean="0"/>
              <a:t>4. 07. 2019</a:t>
            </a:fld>
            <a:endParaRPr lang="sl-SI" dirty="0"/>
          </a:p>
        </p:txBody>
      </p:sp>
      <p:sp>
        <p:nvSpPr>
          <p:cNvPr id="8" name="Footer Placeholder 7"/>
          <p:cNvSpPr>
            <a:spLocks noGrp="1"/>
          </p:cNvSpPr>
          <p:nvPr>
            <p:ph type="ftr" sz="quarter" idx="11"/>
          </p:nvPr>
        </p:nvSpPr>
        <p:spPr/>
        <p:txBody>
          <a:bodyPr/>
          <a:lstStyle/>
          <a:p>
            <a:r>
              <a:rPr lang="sl-SI" dirty="0"/>
              <a:t>Portorož 6.1.2017</a:t>
            </a:r>
          </a:p>
        </p:txBody>
      </p:sp>
      <p:sp>
        <p:nvSpPr>
          <p:cNvPr id="9" name="Slide Number Placeholder 8"/>
          <p:cNvSpPr>
            <a:spLocks noGrp="1"/>
          </p:cNvSpPr>
          <p:nvPr>
            <p:ph type="sldNum" sz="quarter" idx="12"/>
          </p:nvPr>
        </p:nvSpPr>
        <p:spPr/>
        <p:txBody>
          <a:bodyPr/>
          <a:lstStyle/>
          <a:p>
            <a:fld id="{438D9D8E-8CB8-4202-8BDE-EFB25B84567B}" type="slidenum">
              <a:rPr lang="sl-SI" smtClean="0"/>
              <a:t>‹#›</a:t>
            </a:fld>
            <a:endParaRPr lang="sl-SI"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fld id="{ACCB15A1-0A19-47B1-A180-C3B6E62CCD67}" type="datetime1">
              <a:rPr lang="sl-SI" smtClean="0"/>
              <a:t>4. 07. 2019</a:t>
            </a:fld>
            <a:endParaRPr lang="sl-SI" dirty="0"/>
          </a:p>
        </p:txBody>
      </p:sp>
      <p:sp>
        <p:nvSpPr>
          <p:cNvPr id="4" name="Footer Placeholder 3"/>
          <p:cNvSpPr>
            <a:spLocks noGrp="1"/>
          </p:cNvSpPr>
          <p:nvPr>
            <p:ph type="ftr" sz="quarter" idx="11"/>
          </p:nvPr>
        </p:nvSpPr>
        <p:spPr/>
        <p:txBody>
          <a:bodyPr/>
          <a:lstStyle/>
          <a:p>
            <a:r>
              <a:rPr lang="sl-SI" dirty="0"/>
              <a:t>Portorož 6.1.2017</a:t>
            </a:r>
          </a:p>
        </p:txBody>
      </p:sp>
      <p:sp>
        <p:nvSpPr>
          <p:cNvPr id="5" name="Slide Number Placeholder 4"/>
          <p:cNvSpPr>
            <a:spLocks noGrp="1"/>
          </p:cNvSpPr>
          <p:nvPr>
            <p:ph type="sldNum" sz="quarter" idx="12"/>
          </p:nvPr>
        </p:nvSpPr>
        <p:spPr/>
        <p:txBody>
          <a:bodyPr/>
          <a:lstStyle/>
          <a:p>
            <a:fld id="{438D9D8E-8CB8-4202-8BDE-EFB25B84567B}" type="slidenum">
              <a:rPr lang="sl-SI" smtClean="0"/>
              <a:t>‹#›</a:t>
            </a:fld>
            <a:endParaRPr lang="sl-SI"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840A5-8D6B-4EFA-8D69-3A2355491E38}" type="datetime1">
              <a:rPr lang="sl-SI" smtClean="0"/>
              <a:t>4. 07. 2019</a:t>
            </a:fld>
            <a:endParaRPr lang="sl-SI" dirty="0"/>
          </a:p>
        </p:txBody>
      </p:sp>
      <p:sp>
        <p:nvSpPr>
          <p:cNvPr id="3" name="Footer Placeholder 2"/>
          <p:cNvSpPr>
            <a:spLocks noGrp="1"/>
          </p:cNvSpPr>
          <p:nvPr>
            <p:ph type="ftr" sz="quarter" idx="11"/>
          </p:nvPr>
        </p:nvSpPr>
        <p:spPr/>
        <p:txBody>
          <a:bodyPr/>
          <a:lstStyle/>
          <a:p>
            <a:r>
              <a:rPr lang="sl-SI" dirty="0"/>
              <a:t>Portorož 6.1.2017</a:t>
            </a:r>
          </a:p>
        </p:txBody>
      </p:sp>
      <p:sp>
        <p:nvSpPr>
          <p:cNvPr id="4" name="Slide Number Placeholder 3"/>
          <p:cNvSpPr>
            <a:spLocks noGrp="1"/>
          </p:cNvSpPr>
          <p:nvPr>
            <p:ph type="sldNum" sz="quarter" idx="12"/>
          </p:nvPr>
        </p:nvSpPr>
        <p:spPr/>
        <p:txBody>
          <a:bodyPr/>
          <a:lstStyle/>
          <a:p>
            <a:fld id="{438D9D8E-8CB8-4202-8BDE-EFB25B84567B}" type="slidenum">
              <a:rPr lang="sl-SI" smtClean="0"/>
              <a:t>‹#›</a:t>
            </a:fld>
            <a:endParaRPr lang="sl-SI"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sl-SI"/>
              <a:t>Uredite slog naslova matrice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33B1FE9B-E0B9-4DE7-8E71-E17F18A53992}" type="datetime1">
              <a:rPr lang="sl-SI" smtClean="0"/>
              <a:t>4. 07. 2019</a:t>
            </a:fld>
            <a:endParaRPr lang="sl-SI" dirty="0"/>
          </a:p>
        </p:txBody>
      </p:sp>
      <p:sp>
        <p:nvSpPr>
          <p:cNvPr id="6" name="Footer Placeholder 5"/>
          <p:cNvSpPr>
            <a:spLocks noGrp="1"/>
          </p:cNvSpPr>
          <p:nvPr>
            <p:ph type="ftr" sz="quarter" idx="11"/>
          </p:nvPr>
        </p:nvSpPr>
        <p:spPr/>
        <p:txBody>
          <a:bodyPr/>
          <a:lstStyle/>
          <a:p>
            <a:r>
              <a:rPr lang="sl-SI" dirty="0"/>
              <a:t>Portorož 6.1.2017</a:t>
            </a:r>
          </a:p>
        </p:txBody>
      </p:sp>
      <p:sp>
        <p:nvSpPr>
          <p:cNvPr id="7" name="Slide Number Placeholder 6"/>
          <p:cNvSpPr>
            <a:spLocks noGrp="1"/>
          </p:cNvSpPr>
          <p:nvPr>
            <p:ph type="sldNum" sz="quarter" idx="12"/>
          </p:nvPr>
        </p:nvSpPr>
        <p:spPr/>
        <p:txBody>
          <a:bodyPr/>
          <a:lstStyle/>
          <a:p>
            <a:fld id="{438D9D8E-8CB8-4202-8BDE-EFB25B84567B}" type="slidenum">
              <a:rPr lang="sl-SI" smtClean="0"/>
              <a:t>‹#›</a:t>
            </a:fld>
            <a:endParaRPr lang="sl-SI"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sl-SI"/>
              <a:t>Uredite slog naslova matrice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dirty="0"/>
              <a:t>Kliknite ikono, če želite dodati sliko</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D3856F2B-F095-409D-821C-E4FBBF9CD01C}" type="datetime1">
              <a:rPr lang="sl-SI" smtClean="0"/>
              <a:t>4. 07. 2019</a:t>
            </a:fld>
            <a:endParaRPr lang="sl-SI" dirty="0"/>
          </a:p>
        </p:txBody>
      </p:sp>
      <p:sp>
        <p:nvSpPr>
          <p:cNvPr id="6" name="Footer Placeholder 5"/>
          <p:cNvSpPr>
            <a:spLocks noGrp="1"/>
          </p:cNvSpPr>
          <p:nvPr>
            <p:ph type="ftr" sz="quarter" idx="11"/>
          </p:nvPr>
        </p:nvSpPr>
        <p:spPr/>
        <p:txBody>
          <a:bodyPr/>
          <a:lstStyle/>
          <a:p>
            <a:r>
              <a:rPr lang="sl-SI" dirty="0"/>
              <a:t>Portorož 6.1.2017</a:t>
            </a:r>
          </a:p>
        </p:txBody>
      </p:sp>
      <p:sp>
        <p:nvSpPr>
          <p:cNvPr id="7" name="Slide Number Placeholder 6"/>
          <p:cNvSpPr>
            <a:spLocks noGrp="1"/>
          </p:cNvSpPr>
          <p:nvPr>
            <p:ph type="sldNum" sz="quarter" idx="12"/>
          </p:nvPr>
        </p:nvSpPr>
        <p:spPr/>
        <p:txBody>
          <a:bodyPr/>
          <a:lstStyle/>
          <a:p>
            <a:fld id="{438D9D8E-8CB8-4202-8BDE-EFB25B84567B}" type="slidenum">
              <a:rPr lang="sl-SI" smtClean="0"/>
              <a:t>‹#›</a:t>
            </a:fld>
            <a:endParaRPr lang="sl-SI"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sl-SI"/>
              <a:t>Uredite slog naslova matrice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E3334B60-DF20-4B07-A0EB-9FFEB4FC1E21}" type="datetime1">
              <a:rPr lang="sl-SI" smtClean="0"/>
              <a:t>4. 07. 2019</a:t>
            </a:fld>
            <a:endParaRPr lang="sl-SI"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r>
              <a:rPr lang="sl-SI" dirty="0"/>
              <a:t>Portorož 6.1.2017</a:t>
            </a: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438D9D8E-8CB8-4202-8BDE-EFB25B84567B}" type="slidenum">
              <a:rPr lang="sl-SI" smtClean="0"/>
              <a:t>‹#›</a:t>
            </a:fld>
            <a:endParaRPr lang="sl-SI"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sl.wikipedia.org/wiki/Grafi%C4%8Dna_kartica"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computer.howstuffworks.com/graphics-card.htm" TargetMode="External"/><Relationship Id="rId5" Type="http://schemas.openxmlformats.org/officeDocument/2006/relationships/hyperlink" Target="https://en.wikipedia.org/wiki/Video_card" TargetMode="External"/><Relationship Id="rId4" Type="http://schemas.openxmlformats.org/officeDocument/2006/relationships/hyperlink" Target="http://www.techradar.com/news/computing-components/graphics-cards/best-graphics-cards-129145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lika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3" name="Podnaslov 2"/>
          <p:cNvSpPr>
            <a:spLocks noGrp="1"/>
          </p:cNvSpPr>
          <p:nvPr>
            <p:ph type="subTitle" idx="1"/>
          </p:nvPr>
        </p:nvSpPr>
        <p:spPr>
          <a:xfrm>
            <a:off x="-396552" y="6093296"/>
            <a:ext cx="3088432" cy="1100013"/>
          </a:xfrm>
        </p:spPr>
        <p:txBody>
          <a:bodyPr>
            <a:normAutofit/>
          </a:bodyPr>
          <a:lstStyle/>
          <a:p>
            <a:r>
              <a:rPr lang="sl-SI" b="1" i="1">
                <a:solidFill>
                  <a:schemeClr val="bg1"/>
                </a:solidFill>
                <a:latin typeface="Papyrus" panose="03070502060502030205" pitchFamily="66" charset="0"/>
              </a:rPr>
              <a:t> </a:t>
            </a:r>
            <a:endParaRPr lang="sl-SI" b="1" i="1" dirty="0">
              <a:solidFill>
                <a:schemeClr val="bg1"/>
              </a:solidFill>
              <a:latin typeface="Papyrus" panose="03070502060502030205" pitchFamily="66" charset="0"/>
            </a:endParaRPr>
          </a:p>
          <a:p>
            <a:endParaRPr lang="sl-SI" i="1" dirty="0">
              <a:latin typeface="Papyrus" panose="03070502060502030205" pitchFamily="66" charset="0"/>
            </a:endParaRPr>
          </a:p>
        </p:txBody>
      </p:sp>
      <p:sp>
        <p:nvSpPr>
          <p:cNvPr id="2" name="Naslov 1"/>
          <p:cNvSpPr>
            <a:spLocks noGrp="1"/>
          </p:cNvSpPr>
          <p:nvPr>
            <p:ph type="ctrTitle"/>
          </p:nvPr>
        </p:nvSpPr>
        <p:spPr>
          <a:xfrm>
            <a:off x="685799" y="0"/>
            <a:ext cx="7772400" cy="777329"/>
          </a:xfrm>
        </p:spPr>
        <p:txBody>
          <a:bodyPr/>
          <a:lstStyle/>
          <a:p>
            <a:r>
              <a:rPr lang="sl-SI" b="1" dirty="0">
                <a:solidFill>
                  <a:schemeClr val="bg1"/>
                </a:solidFill>
                <a:latin typeface="Papyrus" panose="03070502060502030205" pitchFamily="66" charset="0"/>
              </a:rPr>
              <a:t>GRAPHIC CARD</a:t>
            </a:r>
            <a:endParaRPr lang="en-US" b="1" dirty="0">
              <a:solidFill>
                <a:schemeClr val="bg1"/>
              </a:solidFill>
              <a:latin typeface="Papyrus" panose="03070502060502030205" pitchFamily="66" charset="0"/>
            </a:endParaRPr>
          </a:p>
        </p:txBody>
      </p:sp>
      <p:pic>
        <p:nvPicPr>
          <p:cNvPr id="5" name="Picture 3"/>
          <p:cNvPicPr>
            <a:picLocks noChangeAspect="1" noChangeArrowheads="1"/>
          </p:cNvPicPr>
          <p:nvPr/>
        </p:nvPicPr>
        <p:blipFill>
          <a:blip r:embed="rId3">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991987" y="1364862"/>
            <a:ext cx="7160024" cy="41282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84424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Naslov 1"/>
          <p:cNvSpPr>
            <a:spLocks noGrp="1"/>
          </p:cNvSpPr>
          <p:nvPr>
            <p:ph type="title"/>
          </p:nvPr>
        </p:nvSpPr>
        <p:spPr>
          <a:xfrm>
            <a:off x="611560" y="0"/>
            <a:ext cx="7924800" cy="782960"/>
          </a:xfrm>
        </p:spPr>
        <p:txBody>
          <a:bodyPr/>
          <a:lstStyle/>
          <a:p>
            <a:pPr algn="ctr"/>
            <a:r>
              <a:rPr lang="sl-SI" b="1" dirty="0">
                <a:solidFill>
                  <a:schemeClr val="bg1"/>
                </a:solidFill>
                <a:latin typeface="Papyrus" panose="03070502060502030205" pitchFamily="66" charset="0"/>
              </a:rPr>
              <a:t>review</a:t>
            </a:r>
          </a:p>
        </p:txBody>
      </p:sp>
      <p:sp>
        <p:nvSpPr>
          <p:cNvPr id="3" name="Ograda vsebine 2"/>
          <p:cNvSpPr>
            <a:spLocks noGrp="1"/>
          </p:cNvSpPr>
          <p:nvPr>
            <p:ph sz="quarter" idx="13"/>
          </p:nvPr>
        </p:nvSpPr>
        <p:spPr>
          <a:xfrm>
            <a:off x="611560" y="1268760"/>
            <a:ext cx="7924800" cy="3528392"/>
          </a:xfrm>
        </p:spPr>
        <p:txBody>
          <a:bodyPr>
            <a:normAutofit fontScale="92500" lnSpcReduction="10000"/>
          </a:bodyPr>
          <a:lstStyle/>
          <a:p>
            <a:pPr marL="0" indent="0">
              <a:buNone/>
            </a:pPr>
            <a:r>
              <a:rPr lang="sl-SI" sz="2800" b="1" dirty="0">
                <a:solidFill>
                  <a:schemeClr val="bg1"/>
                </a:solidFill>
                <a:latin typeface="Papyrus" panose="03070502060502030205" pitchFamily="66" charset="0"/>
              </a:rPr>
              <a:t>Graphic card</a:t>
            </a:r>
          </a:p>
          <a:p>
            <a:pPr marL="0" indent="0">
              <a:buNone/>
            </a:pPr>
            <a:r>
              <a:rPr lang="sl-SI" sz="2800" b="1" dirty="0">
                <a:solidFill>
                  <a:schemeClr val="bg1"/>
                </a:solidFill>
                <a:latin typeface="Papyrus" panose="03070502060502030205" pitchFamily="66" charset="0"/>
              </a:rPr>
              <a:t> </a:t>
            </a:r>
            <a:r>
              <a:rPr lang="sl-SI" sz="2800" b="1" dirty="0" err="1">
                <a:solidFill>
                  <a:schemeClr val="bg1"/>
                </a:solidFill>
                <a:latin typeface="Papyrus" panose="03070502060502030205" pitchFamily="66" charset="0"/>
              </a:rPr>
              <a:t>existing</a:t>
            </a:r>
            <a:r>
              <a:rPr lang="sl-SI" sz="2800" b="1" dirty="0">
                <a:solidFill>
                  <a:schemeClr val="bg1"/>
                </a:solidFill>
                <a:latin typeface="Papyrus" panose="03070502060502030205" pitchFamily="66" charset="0"/>
              </a:rPr>
              <a:t> tipes</a:t>
            </a:r>
          </a:p>
          <a:p>
            <a:pPr marL="0" indent="0">
              <a:buNone/>
            </a:pPr>
            <a:r>
              <a:rPr lang="sl-SI" sz="2800" b="1" dirty="0">
                <a:solidFill>
                  <a:schemeClr val="bg1"/>
                </a:solidFill>
                <a:latin typeface="Papyrus" panose="03070502060502030205" pitchFamily="66" charset="0"/>
              </a:rPr>
              <a:t> history</a:t>
            </a:r>
          </a:p>
          <a:p>
            <a:pPr marL="0" indent="0">
              <a:buNone/>
            </a:pPr>
            <a:r>
              <a:rPr lang="sl-SI" sz="2800" b="1" dirty="0">
                <a:solidFill>
                  <a:schemeClr val="bg1"/>
                </a:solidFill>
                <a:latin typeface="Papyrus" panose="03070502060502030205" pitchFamily="66" charset="0"/>
              </a:rPr>
              <a:t> modern card</a:t>
            </a:r>
          </a:p>
          <a:p>
            <a:pPr marL="0" indent="0">
              <a:buNone/>
            </a:pPr>
            <a:r>
              <a:rPr lang="sl-SI" sz="2800" b="1" dirty="0">
                <a:solidFill>
                  <a:schemeClr val="bg1"/>
                </a:solidFill>
                <a:latin typeface="Papyrus" panose="03070502060502030205" pitchFamily="66" charset="0"/>
              </a:rPr>
              <a:t> </a:t>
            </a:r>
            <a:r>
              <a:rPr lang="sl-SI" sz="2800" b="1" dirty="0" err="1">
                <a:solidFill>
                  <a:schemeClr val="bg1"/>
                </a:solidFill>
                <a:latin typeface="Papyrus" panose="03070502060502030205" pitchFamily="66" charset="0"/>
              </a:rPr>
              <a:t>size</a:t>
            </a:r>
            <a:endParaRPr lang="sl-SI" sz="2800" b="1" dirty="0">
              <a:solidFill>
                <a:schemeClr val="bg1"/>
              </a:solidFill>
              <a:latin typeface="Papyrus" panose="03070502060502030205" pitchFamily="66" charset="0"/>
            </a:endParaRPr>
          </a:p>
          <a:p>
            <a:pPr marL="0" indent="0">
              <a:buNone/>
            </a:pPr>
            <a:r>
              <a:rPr lang="sl-SI" sz="2800" b="1" dirty="0">
                <a:solidFill>
                  <a:schemeClr val="bg1"/>
                </a:solidFill>
                <a:latin typeface="Papyrus" panose="03070502060502030205" pitchFamily="66" charset="0"/>
              </a:rPr>
              <a:t> literature</a:t>
            </a:r>
          </a:p>
          <a:p>
            <a:pPr marL="0" indent="0">
              <a:buNone/>
            </a:pPr>
            <a:r>
              <a:rPr lang="sl-SI" sz="2000" dirty="0">
                <a:solidFill>
                  <a:schemeClr val="bg1"/>
                </a:solidFill>
                <a:latin typeface="Papyrus" panose="03070502060502030205" pitchFamily="66" charset="0"/>
              </a:rPr>
              <a:t>          </a:t>
            </a:r>
          </a:p>
        </p:txBody>
      </p:sp>
    </p:spTree>
    <p:extLst>
      <p:ext uri="{BB962C8B-B14F-4D97-AF65-F5344CB8AC3E}">
        <p14:creationId xmlns:p14="http://schemas.microsoft.com/office/powerpoint/2010/main" val="2540596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96000"/>
                <a:shade val="100000"/>
                <a:alpha val="100000"/>
                <a:satMod val="140000"/>
              </a:schemeClr>
            </a:gs>
            <a:gs pos="31000">
              <a:schemeClr val="bg1">
                <a:tint val="100000"/>
                <a:shade val="90000"/>
                <a:alpha val="100000"/>
              </a:schemeClr>
            </a:gs>
            <a:gs pos="100000">
              <a:schemeClr val="bg1">
                <a:tint val="100000"/>
                <a:shade val="80000"/>
                <a:alpha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Naslov 1"/>
          <p:cNvSpPr>
            <a:spLocks noGrp="1"/>
          </p:cNvSpPr>
          <p:nvPr>
            <p:ph type="title"/>
          </p:nvPr>
        </p:nvSpPr>
        <p:spPr>
          <a:xfrm>
            <a:off x="609600" y="0"/>
            <a:ext cx="7924800" cy="710952"/>
          </a:xfrm>
        </p:spPr>
        <p:txBody>
          <a:bodyPr/>
          <a:lstStyle/>
          <a:p>
            <a:pPr algn="ctr"/>
            <a:r>
              <a:rPr lang="sl-SI" b="1" dirty="0" err="1">
                <a:solidFill>
                  <a:schemeClr val="bg1"/>
                </a:solidFill>
                <a:latin typeface="Papyrus" panose="03070502060502030205" pitchFamily="66" charset="0"/>
              </a:rPr>
              <a:t>Graphic</a:t>
            </a:r>
            <a:r>
              <a:rPr lang="sl-SI" b="1" dirty="0">
                <a:solidFill>
                  <a:schemeClr val="bg1"/>
                </a:solidFill>
                <a:latin typeface="Papyrus" panose="03070502060502030205" pitchFamily="66" charset="0"/>
              </a:rPr>
              <a:t> </a:t>
            </a:r>
            <a:r>
              <a:rPr lang="sl-SI" b="1" dirty="0" err="1">
                <a:solidFill>
                  <a:schemeClr val="bg1"/>
                </a:solidFill>
                <a:latin typeface="Papyrus" panose="03070502060502030205" pitchFamily="66" charset="0"/>
              </a:rPr>
              <a:t>card</a:t>
            </a:r>
            <a:endParaRPr lang="sl-SI" b="1" dirty="0">
              <a:solidFill>
                <a:schemeClr val="bg1"/>
              </a:solidFill>
              <a:latin typeface="Papyrus" panose="03070502060502030205" pitchFamily="66" charset="0"/>
            </a:endParaRPr>
          </a:p>
        </p:txBody>
      </p:sp>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800597"/>
            <a:ext cx="5472608" cy="328417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Ograda vsebine 2"/>
          <p:cNvSpPr>
            <a:spLocks noGrp="1"/>
          </p:cNvSpPr>
          <p:nvPr>
            <p:ph sz="quarter" idx="13"/>
          </p:nvPr>
        </p:nvSpPr>
        <p:spPr>
          <a:xfrm>
            <a:off x="609600" y="1196752"/>
            <a:ext cx="7924800" cy="4114800"/>
          </a:xfrm>
        </p:spPr>
        <p:txBody>
          <a:bodyPr/>
          <a:lstStyle/>
          <a:p>
            <a:r>
              <a:rPr lang="en-GB" b="1" dirty="0">
                <a:solidFill>
                  <a:schemeClr val="bg1"/>
                </a:solidFill>
                <a:latin typeface="Papyrus" panose="03070502060502030205" pitchFamily="66" charset="0"/>
              </a:rPr>
              <a:t>G</a:t>
            </a:r>
            <a:r>
              <a:rPr lang="sl-SI" b="1" dirty="0">
                <a:solidFill>
                  <a:schemeClr val="bg1"/>
                </a:solidFill>
                <a:latin typeface="Papyrus" panose="03070502060502030205" pitchFamily="66" charset="0"/>
              </a:rPr>
              <a:t>raphic</a:t>
            </a:r>
            <a:r>
              <a:rPr lang="en-US" b="1" dirty="0">
                <a:solidFill>
                  <a:schemeClr val="bg1"/>
                </a:solidFill>
                <a:latin typeface="Papyrus" panose="03070502060502030205" pitchFamily="66" charset="0"/>
              </a:rPr>
              <a:t> card</a:t>
            </a:r>
            <a:r>
              <a:rPr lang="sl-SI" b="1" dirty="0">
                <a:solidFill>
                  <a:schemeClr val="bg1"/>
                </a:solidFill>
                <a:latin typeface="Papyrus" panose="03070502060502030205" pitchFamily="66" charset="0"/>
              </a:rPr>
              <a:t> is a </a:t>
            </a:r>
            <a:r>
              <a:rPr lang="en-US" b="1" dirty="0">
                <a:solidFill>
                  <a:schemeClr val="bg1"/>
                </a:solidFill>
                <a:latin typeface="Papyrus" panose="03070502060502030205" pitchFamily="66" charset="0"/>
              </a:rPr>
              <a:t>computer</a:t>
            </a:r>
            <a:r>
              <a:rPr lang="sl-SI" b="1" dirty="0">
                <a:solidFill>
                  <a:schemeClr val="bg1"/>
                </a:solidFill>
                <a:latin typeface="Papyrus" panose="03070502060502030205" pitchFamily="66" charset="0"/>
              </a:rPr>
              <a:t> part responsible for image display some computers have it integrated on the mother board, others have it given </a:t>
            </a:r>
            <a:r>
              <a:rPr lang="en-US" b="1" dirty="0">
                <a:solidFill>
                  <a:schemeClr val="bg1"/>
                </a:solidFill>
                <a:latin typeface="Papyrus" panose="03070502060502030205" pitchFamily="66" charset="0"/>
              </a:rPr>
              <a:t>trough</a:t>
            </a:r>
            <a:r>
              <a:rPr lang="sl-SI" b="1" dirty="0">
                <a:solidFill>
                  <a:schemeClr val="bg1"/>
                </a:solidFill>
                <a:latin typeface="Papyrus" panose="03070502060502030205" pitchFamily="66" charset="0"/>
              </a:rPr>
              <a:t> </a:t>
            </a:r>
            <a:r>
              <a:rPr lang="en-US" b="1" dirty="0">
                <a:solidFill>
                  <a:schemeClr val="bg1"/>
                </a:solidFill>
                <a:latin typeface="Papyrus" panose="03070502060502030205" pitchFamily="66" charset="0"/>
              </a:rPr>
              <a:t>expansible</a:t>
            </a:r>
            <a:r>
              <a:rPr lang="sl-SI" b="1" dirty="0">
                <a:solidFill>
                  <a:schemeClr val="bg1"/>
                </a:solidFill>
                <a:latin typeface="Papyrus" panose="03070502060502030205" pitchFamily="66" charset="0"/>
              </a:rPr>
              <a:t> lines. The card is made out of processing unit, heat pointer, BIOS video, video memory, ramdac and many outputs.</a:t>
            </a:r>
            <a:r>
              <a:rPr lang="en-US" b="1" dirty="0">
                <a:solidFill>
                  <a:schemeClr val="bg1"/>
                </a:solidFill>
                <a:latin typeface="Papyrus" panose="03070502060502030205" pitchFamily="66" charset="0"/>
              </a:rPr>
              <a:t> </a:t>
            </a:r>
            <a:r>
              <a:rPr lang="en-US" b="1" dirty="0">
                <a:solidFill>
                  <a:schemeClr val="bg1"/>
                </a:solidFill>
              </a:rPr>
              <a:t> </a:t>
            </a:r>
            <a:endParaRPr lang="sl-SI" b="1" dirty="0">
              <a:solidFill>
                <a:schemeClr val="bg1"/>
              </a:solidFill>
            </a:endParaRPr>
          </a:p>
          <a:p>
            <a:endParaRPr lang="en-US" b="1" dirty="0">
              <a:solidFill>
                <a:schemeClr val="bg1"/>
              </a:solidFill>
            </a:endParaRPr>
          </a:p>
          <a:p>
            <a:endParaRPr lang="sl-SI" dirty="0">
              <a:solidFill>
                <a:schemeClr val="bg1"/>
              </a:solidFill>
              <a:latin typeface="Papyrus" panose="03070502060502030205" pitchFamily="66" charset="0"/>
            </a:endParaRPr>
          </a:p>
        </p:txBody>
      </p:sp>
    </p:spTree>
    <p:extLst>
      <p:ext uri="{BB962C8B-B14F-4D97-AF65-F5344CB8AC3E}">
        <p14:creationId xmlns:p14="http://schemas.microsoft.com/office/powerpoint/2010/main" val="1408070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Naslov 1"/>
          <p:cNvSpPr>
            <a:spLocks noGrp="1"/>
          </p:cNvSpPr>
          <p:nvPr>
            <p:ph type="title"/>
          </p:nvPr>
        </p:nvSpPr>
        <p:spPr>
          <a:xfrm>
            <a:off x="611560" y="22673"/>
            <a:ext cx="7924800" cy="720080"/>
          </a:xfrm>
        </p:spPr>
        <p:txBody>
          <a:bodyPr/>
          <a:lstStyle/>
          <a:p>
            <a:pPr algn="ctr"/>
            <a:r>
              <a:rPr lang="sl-SI" dirty="0" err="1">
                <a:solidFill>
                  <a:schemeClr val="bg1"/>
                </a:solidFill>
                <a:latin typeface="Papyrus" panose="03070502060502030205" pitchFamily="66" charset="0"/>
              </a:rPr>
              <a:t>Existing</a:t>
            </a:r>
            <a:r>
              <a:rPr lang="sl-SI" dirty="0">
                <a:solidFill>
                  <a:schemeClr val="bg1"/>
                </a:solidFill>
                <a:latin typeface="Papyrus" panose="03070502060502030205" pitchFamily="66" charset="0"/>
              </a:rPr>
              <a:t> </a:t>
            </a:r>
            <a:r>
              <a:rPr lang="sl-SI" dirty="0" err="1">
                <a:solidFill>
                  <a:schemeClr val="bg1"/>
                </a:solidFill>
                <a:latin typeface="Papyrus" panose="03070502060502030205" pitchFamily="66" charset="0"/>
              </a:rPr>
              <a:t>types</a:t>
            </a:r>
            <a:endParaRPr lang="sl-SI" dirty="0">
              <a:solidFill>
                <a:schemeClr val="bg1"/>
              </a:solidFill>
              <a:latin typeface="Papyrus" panose="03070502060502030205" pitchFamily="66" charset="0"/>
            </a:endParaRPr>
          </a:p>
        </p:txBody>
      </p:sp>
      <p:sp>
        <p:nvSpPr>
          <p:cNvPr id="3" name="Ograda vsebine 2"/>
          <p:cNvSpPr>
            <a:spLocks noGrp="1"/>
          </p:cNvSpPr>
          <p:nvPr>
            <p:ph sz="quarter" idx="13"/>
          </p:nvPr>
        </p:nvSpPr>
        <p:spPr>
          <a:xfrm>
            <a:off x="637662" y="908720"/>
            <a:ext cx="7924800" cy="4114800"/>
          </a:xfrm>
        </p:spPr>
        <p:txBody>
          <a:bodyPr>
            <a:normAutofit/>
          </a:bodyPr>
          <a:lstStyle/>
          <a:p>
            <a:r>
              <a:rPr lang="sl-SI" sz="2000" b="1" dirty="0">
                <a:solidFill>
                  <a:schemeClr val="bg1"/>
                </a:solidFill>
                <a:latin typeface="Papyrus" panose="03070502060502030205" pitchFamily="66" charset="0"/>
              </a:rPr>
              <a:t>we know cards that are integrated on the mother board, cards given trough expansible lines , cards of bigger and smaller profiles and older and newer cards. We also know cards that can be combined between. </a:t>
            </a:r>
          </a:p>
          <a:p>
            <a:pPr marL="0" indent="0">
              <a:buNone/>
            </a:pPr>
            <a:endParaRPr lang="sl-SI" sz="2000" b="1" dirty="0">
              <a:solidFill>
                <a:schemeClr val="bg1"/>
              </a:solidFill>
            </a:endParaRPr>
          </a:p>
        </p:txBody>
      </p:sp>
      <p:pic>
        <p:nvPicPr>
          <p:cNvPr id="1026" name="Picture 2" descr="Image result for graphic card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65794">
            <a:off x="576878" y="2949346"/>
            <a:ext cx="4511378" cy="28636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Slika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69076">
            <a:off x="4323182" y="2475336"/>
            <a:ext cx="4492533" cy="2530794"/>
          </a:xfrm>
          <a:prstGeom prst="rect">
            <a:avLst/>
          </a:prstGeom>
          <a:ln>
            <a:noFill/>
          </a:ln>
          <a:effectLst>
            <a:softEdge rad="112500"/>
          </a:effectLst>
        </p:spPr>
      </p:pic>
    </p:spTree>
    <p:extLst>
      <p:ext uri="{BB962C8B-B14F-4D97-AF65-F5344CB8AC3E}">
        <p14:creationId xmlns:p14="http://schemas.microsoft.com/office/powerpoint/2010/main" val="168520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Naslov 1"/>
          <p:cNvSpPr>
            <a:spLocks noGrp="1"/>
          </p:cNvSpPr>
          <p:nvPr>
            <p:ph type="title"/>
          </p:nvPr>
        </p:nvSpPr>
        <p:spPr>
          <a:xfrm>
            <a:off x="609600" y="0"/>
            <a:ext cx="7924800" cy="724942"/>
          </a:xfrm>
        </p:spPr>
        <p:txBody>
          <a:bodyPr/>
          <a:lstStyle/>
          <a:p>
            <a:pPr algn="ctr"/>
            <a:r>
              <a:rPr lang="sl-SI" b="1" dirty="0" err="1">
                <a:solidFill>
                  <a:schemeClr val="bg1"/>
                </a:solidFill>
                <a:latin typeface="Papyrus" panose="03070502060502030205" pitchFamily="66" charset="0"/>
              </a:rPr>
              <a:t>history</a:t>
            </a:r>
            <a:endParaRPr lang="sl-SI" b="1" dirty="0">
              <a:solidFill>
                <a:schemeClr val="bg1"/>
              </a:solidFill>
              <a:latin typeface="Papyrus" panose="03070502060502030205" pitchFamily="66" charset="0"/>
            </a:endParaRPr>
          </a:p>
        </p:txBody>
      </p:sp>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3212976"/>
            <a:ext cx="3664809" cy="3376206"/>
          </a:xfrm>
          <a:prstGeom prst="rect">
            <a:avLst/>
          </a:prstGeom>
        </p:spPr>
      </p:pic>
      <p:sp>
        <p:nvSpPr>
          <p:cNvPr id="3" name="Ograda vsebine 2"/>
          <p:cNvSpPr>
            <a:spLocks noGrp="1"/>
          </p:cNvSpPr>
          <p:nvPr>
            <p:ph sz="quarter" idx="13"/>
          </p:nvPr>
        </p:nvSpPr>
        <p:spPr>
          <a:xfrm>
            <a:off x="617199" y="1124744"/>
            <a:ext cx="7924800" cy="3672408"/>
          </a:xfrm>
        </p:spPr>
        <p:txBody>
          <a:bodyPr>
            <a:normAutofit/>
          </a:bodyPr>
          <a:lstStyle/>
          <a:p>
            <a:pPr marL="0" indent="0">
              <a:buNone/>
            </a:pPr>
            <a:r>
              <a:rPr lang="sl-SI" b="1" dirty="0">
                <a:solidFill>
                  <a:schemeClr val="bg1"/>
                </a:solidFill>
                <a:latin typeface="Papyrus" panose="03070502060502030205" pitchFamily="66" charset="0"/>
              </a:rPr>
              <a:t>the card was first introduced by  Apple in model called Apple 2, the first cards were only one collored.</a:t>
            </a:r>
          </a:p>
          <a:p>
            <a:pPr marL="0" indent="0">
              <a:buNone/>
            </a:pPr>
            <a:r>
              <a:rPr lang="sl-SI" b="1" dirty="0">
                <a:solidFill>
                  <a:schemeClr val="bg1"/>
                </a:solidFill>
                <a:latin typeface="Papyrus" panose="03070502060502030205" pitchFamily="66" charset="0"/>
              </a:rPr>
              <a:t>Graphic card evolution: </a:t>
            </a:r>
          </a:p>
          <a:p>
            <a:pPr marL="0" lvl="0" indent="0">
              <a:buNone/>
            </a:pPr>
            <a:r>
              <a:rPr lang="sl-SI" b="1" dirty="0">
                <a:solidFill>
                  <a:schemeClr val="bg1"/>
                </a:solidFill>
                <a:latin typeface="Papyrus" panose="03070502060502030205" pitchFamily="66" charset="0"/>
              </a:rPr>
              <a:t>CGA from1981, EGA </a:t>
            </a:r>
            <a:r>
              <a:rPr lang="sl-SI" b="1" dirty="0" err="1">
                <a:solidFill>
                  <a:schemeClr val="bg1"/>
                </a:solidFill>
                <a:latin typeface="Papyrus" panose="03070502060502030205" pitchFamily="66" charset="0"/>
              </a:rPr>
              <a:t>from</a:t>
            </a:r>
            <a:r>
              <a:rPr lang="sl-SI" b="1" dirty="0">
                <a:solidFill>
                  <a:schemeClr val="bg1"/>
                </a:solidFill>
                <a:latin typeface="Papyrus" panose="03070502060502030205" pitchFamily="66" charset="0"/>
              </a:rPr>
              <a:t> 1984, VGA from1989,</a:t>
            </a:r>
          </a:p>
          <a:p>
            <a:pPr marL="0" lvl="0" indent="0">
              <a:buNone/>
            </a:pPr>
            <a:r>
              <a:rPr lang="sl-SI" b="1" dirty="0">
                <a:solidFill>
                  <a:schemeClr val="bg1"/>
                </a:solidFill>
                <a:latin typeface="Papyrus" panose="03070502060502030205" pitchFamily="66" charset="0"/>
              </a:rPr>
              <a:t>After that IBM lost control of the market and many new standards arrive (SVGA,XGA,…).</a:t>
            </a:r>
          </a:p>
          <a:p>
            <a:pPr marL="0" indent="0">
              <a:buNone/>
            </a:pPr>
            <a:r>
              <a:rPr lang="sl-SI" b="1" dirty="0">
                <a:latin typeface="Papyrus" panose="03070502060502030205" pitchFamily="66" charset="0"/>
              </a:rPr>
              <a:t> </a:t>
            </a:r>
          </a:p>
          <a:p>
            <a:r>
              <a:rPr lang="sl-SI" b="1" dirty="0">
                <a:latin typeface="Papyrus" panose="03070502060502030205" pitchFamily="66" charset="0"/>
              </a:rPr>
              <a:t> </a:t>
            </a:r>
          </a:p>
          <a:p>
            <a:endParaRPr lang="sl-SI" dirty="0"/>
          </a:p>
        </p:txBody>
      </p:sp>
    </p:spTree>
    <p:extLst>
      <p:ext uri="{BB962C8B-B14F-4D97-AF65-F5344CB8AC3E}">
        <p14:creationId xmlns:p14="http://schemas.microsoft.com/office/powerpoint/2010/main" val="1364666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Naslov 1"/>
          <p:cNvSpPr>
            <a:spLocks noGrp="1"/>
          </p:cNvSpPr>
          <p:nvPr>
            <p:ph type="title"/>
          </p:nvPr>
        </p:nvSpPr>
        <p:spPr>
          <a:xfrm>
            <a:off x="611911" y="6421"/>
            <a:ext cx="7924800" cy="1143000"/>
          </a:xfrm>
        </p:spPr>
        <p:txBody>
          <a:bodyPr/>
          <a:lstStyle/>
          <a:p>
            <a:pPr algn="ctr"/>
            <a:r>
              <a:rPr lang="sl-SI" b="1" dirty="0">
                <a:solidFill>
                  <a:schemeClr val="bg1"/>
                </a:solidFill>
                <a:latin typeface="Papyrus" panose="03070502060502030205" pitchFamily="66" charset="0"/>
              </a:rPr>
              <a:t>Modern </a:t>
            </a:r>
            <a:r>
              <a:rPr lang="sl-SI" b="1" dirty="0" err="1">
                <a:solidFill>
                  <a:schemeClr val="bg1"/>
                </a:solidFill>
                <a:latin typeface="Papyrus" panose="03070502060502030205" pitchFamily="66" charset="0"/>
              </a:rPr>
              <a:t>graphic</a:t>
            </a:r>
            <a:r>
              <a:rPr lang="sl-SI" b="1" dirty="0">
                <a:solidFill>
                  <a:schemeClr val="bg1"/>
                </a:solidFill>
                <a:latin typeface="Papyrus" panose="03070502060502030205" pitchFamily="66" charset="0"/>
              </a:rPr>
              <a:t> </a:t>
            </a:r>
            <a:r>
              <a:rPr lang="sl-SI" b="1" dirty="0" err="1">
                <a:solidFill>
                  <a:schemeClr val="bg1"/>
                </a:solidFill>
                <a:latin typeface="Papyrus" panose="03070502060502030205" pitchFamily="66" charset="0"/>
              </a:rPr>
              <a:t>card</a:t>
            </a:r>
            <a:endParaRPr lang="sl-SI" b="1" dirty="0">
              <a:solidFill>
                <a:schemeClr val="bg1"/>
              </a:solidFill>
              <a:latin typeface="Papyrus" panose="03070502060502030205" pitchFamily="66"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74790">
            <a:off x="2442115" y="2842576"/>
            <a:ext cx="5760640" cy="32918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grada vsebine 2"/>
          <p:cNvSpPr>
            <a:spLocks noGrp="1"/>
          </p:cNvSpPr>
          <p:nvPr>
            <p:ph sz="quarter" idx="13"/>
          </p:nvPr>
        </p:nvSpPr>
        <p:spPr>
          <a:xfrm>
            <a:off x="611911" y="1340768"/>
            <a:ext cx="7924800" cy="3726160"/>
          </a:xfrm>
        </p:spPr>
        <p:txBody>
          <a:bodyPr/>
          <a:lstStyle/>
          <a:p>
            <a:r>
              <a:rPr lang="sl-SI" b="1" dirty="0">
                <a:solidFill>
                  <a:schemeClr val="bg1"/>
                </a:solidFill>
                <a:latin typeface="Papyrus" panose="03070502060502030205" pitchFamily="66" charset="0"/>
              </a:rPr>
              <a:t>Modern </a:t>
            </a:r>
            <a:r>
              <a:rPr lang="en-US" b="1" dirty="0">
                <a:solidFill>
                  <a:schemeClr val="bg1"/>
                </a:solidFill>
                <a:latin typeface="Papyrus" panose="03070502060502030205" pitchFamily="66" charset="0"/>
              </a:rPr>
              <a:t>graphic</a:t>
            </a:r>
            <a:r>
              <a:rPr lang="sl-SI" b="1" dirty="0">
                <a:solidFill>
                  <a:schemeClr val="bg1"/>
                </a:solidFill>
                <a:latin typeface="Papyrus" panose="03070502060502030205" pitchFamily="66" charset="0"/>
              </a:rPr>
              <a:t> </a:t>
            </a:r>
            <a:r>
              <a:rPr lang="en-US" b="1" dirty="0">
                <a:solidFill>
                  <a:schemeClr val="bg1"/>
                </a:solidFill>
                <a:latin typeface="Papyrus" panose="03070502060502030205" pitchFamily="66" charset="0"/>
              </a:rPr>
              <a:t>card</a:t>
            </a:r>
            <a:r>
              <a:rPr lang="sl-SI" b="1" dirty="0">
                <a:solidFill>
                  <a:schemeClr val="bg1"/>
                </a:solidFill>
                <a:latin typeface="Papyrus" panose="03070502060502030205" pitchFamily="66" charset="0"/>
              </a:rPr>
              <a:t> is better than its previous modelds in every way. It has bigger ram – space, bigger and better resoloution, better color dispaly, less overheating, its size is much smaller and for less money we get more than we ever did. The best card curentlly in market is Titan XP.</a:t>
            </a:r>
          </a:p>
          <a:p>
            <a:endParaRPr lang="sl-SI" dirty="0">
              <a:solidFill>
                <a:schemeClr val="bg1"/>
              </a:solidFill>
            </a:endParaRPr>
          </a:p>
        </p:txBody>
      </p:sp>
    </p:spTree>
    <p:extLst>
      <p:ext uri="{BB962C8B-B14F-4D97-AF65-F5344CB8AC3E}">
        <p14:creationId xmlns:p14="http://schemas.microsoft.com/office/powerpoint/2010/main" val="48172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Naslov 1"/>
          <p:cNvSpPr>
            <a:spLocks noGrp="1"/>
          </p:cNvSpPr>
          <p:nvPr>
            <p:ph type="title"/>
          </p:nvPr>
        </p:nvSpPr>
        <p:spPr>
          <a:xfrm>
            <a:off x="611560" y="116632"/>
            <a:ext cx="7924800" cy="652934"/>
          </a:xfrm>
        </p:spPr>
        <p:txBody>
          <a:bodyPr/>
          <a:lstStyle/>
          <a:p>
            <a:pPr algn="ctr"/>
            <a:r>
              <a:rPr lang="en-US" dirty="0">
                <a:solidFill>
                  <a:schemeClr val="bg1"/>
                </a:solidFill>
                <a:latin typeface="Papyrus" panose="03070502060502030205" pitchFamily="66" charset="0"/>
              </a:rPr>
              <a:t>size</a:t>
            </a:r>
          </a:p>
        </p:txBody>
      </p:sp>
      <p:pic>
        <p:nvPicPr>
          <p:cNvPr id="7" name="Slik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246" y="2660380"/>
            <a:ext cx="5168627" cy="3070087"/>
          </a:xfrm>
          <a:prstGeom prst="rect">
            <a:avLst/>
          </a:prstGeom>
        </p:spPr>
      </p:pic>
      <p:sp>
        <p:nvSpPr>
          <p:cNvPr id="3" name="Ograda vsebine 2"/>
          <p:cNvSpPr>
            <a:spLocks noGrp="1"/>
          </p:cNvSpPr>
          <p:nvPr>
            <p:ph sz="quarter" idx="13"/>
          </p:nvPr>
        </p:nvSpPr>
        <p:spPr>
          <a:xfrm>
            <a:off x="611560" y="836712"/>
            <a:ext cx="7924800" cy="4114800"/>
          </a:xfrm>
        </p:spPr>
        <p:txBody>
          <a:bodyPr/>
          <a:lstStyle/>
          <a:p>
            <a:r>
              <a:rPr lang="en-US" b="1" dirty="0">
                <a:solidFill>
                  <a:schemeClr val="bg1"/>
                </a:solidFill>
                <a:latin typeface="Papyrus" panose="03070502060502030205" pitchFamily="66" charset="0"/>
              </a:rPr>
              <a:t>Computer graphic cards can be in one of two size profiles. Which allows card to be inserted into smaller computers as</a:t>
            </a:r>
            <a:r>
              <a:rPr lang="sl-SI" b="1" dirty="0">
                <a:solidFill>
                  <a:schemeClr val="bg1"/>
                </a:solidFill>
                <a:latin typeface="Papyrus" panose="03070502060502030205" pitchFamily="66" charset="0"/>
              </a:rPr>
              <a:t> </a:t>
            </a:r>
            <a:r>
              <a:rPr lang="en-US" b="1" dirty="0">
                <a:solidFill>
                  <a:schemeClr val="bg1"/>
                </a:solidFill>
                <a:latin typeface="Papyrus" panose="03070502060502030205" pitchFamily="66" charset="0"/>
              </a:rPr>
              <a:t>weal, some cards are not in ordinary sizes and are called lower profile cards. Their size is measured by their wi</a:t>
            </a:r>
            <a:r>
              <a:rPr lang="sl-SI" b="1" dirty="0">
                <a:solidFill>
                  <a:schemeClr val="bg1"/>
                </a:solidFill>
                <a:latin typeface="Papyrus" panose="03070502060502030205" pitchFamily="66" charset="0"/>
              </a:rPr>
              <a:t>dth</a:t>
            </a:r>
            <a:r>
              <a:rPr lang="en-US" b="1" dirty="0">
                <a:solidFill>
                  <a:schemeClr val="bg1"/>
                </a:solidFill>
                <a:latin typeface="Papyrus" panose="03070502060502030205" pitchFamily="66" charset="0"/>
              </a:rPr>
              <a:t>ness and pick up less space in computer than its actual </a:t>
            </a:r>
            <a:r>
              <a:rPr lang="sl-SI" b="1" dirty="0">
                <a:solidFill>
                  <a:schemeClr val="bg1"/>
                </a:solidFill>
                <a:latin typeface="Papyrus" panose="03070502060502030205" pitchFamily="66" charset="0"/>
              </a:rPr>
              <a:t>widthness</a:t>
            </a:r>
            <a:r>
              <a:rPr lang="en-US" b="1" dirty="0">
                <a:solidFill>
                  <a:schemeClr val="bg1"/>
                </a:solidFill>
                <a:latin typeface="Papyrus" panose="03070502060502030205" pitchFamily="66" charset="0"/>
              </a:rPr>
              <a:t>. Length and thickness of the card can be diversed greatly and with cards of bigger profiles we can fill up to three spaces in the computer. </a:t>
            </a:r>
            <a:endParaRPr lang="en-US" b="1" dirty="0">
              <a:solidFill>
                <a:schemeClr val="bg1"/>
              </a:solidFill>
            </a:endParaRPr>
          </a:p>
        </p:txBody>
      </p:sp>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5435" y="4279657"/>
            <a:ext cx="3590925" cy="2438400"/>
          </a:xfrm>
          <a:prstGeom prst="rect">
            <a:avLst/>
          </a:prstGeom>
        </p:spPr>
      </p:pic>
      <p:pic>
        <p:nvPicPr>
          <p:cNvPr id="4" name="Slika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57750">
            <a:off x="1297971" y="2727635"/>
            <a:ext cx="2664296" cy="3730900"/>
          </a:xfrm>
          <a:prstGeom prst="rect">
            <a:avLst/>
          </a:prstGeom>
          <a:ln>
            <a:noFill/>
          </a:ln>
          <a:effectLst>
            <a:softEdge rad="112500"/>
          </a:effectLst>
        </p:spPr>
      </p:pic>
    </p:spTree>
    <p:extLst>
      <p:ext uri="{BB962C8B-B14F-4D97-AF65-F5344CB8AC3E}">
        <p14:creationId xmlns:p14="http://schemas.microsoft.com/office/powerpoint/2010/main" val="21925072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2" name="Naslov 1"/>
          <p:cNvSpPr>
            <a:spLocks noGrp="1"/>
          </p:cNvSpPr>
          <p:nvPr>
            <p:ph type="title"/>
          </p:nvPr>
        </p:nvSpPr>
        <p:spPr>
          <a:xfrm>
            <a:off x="609600" y="0"/>
            <a:ext cx="7924800" cy="778098"/>
          </a:xfrm>
        </p:spPr>
        <p:txBody>
          <a:bodyPr/>
          <a:lstStyle/>
          <a:p>
            <a:pPr algn="ctr"/>
            <a:r>
              <a:rPr lang="sl-SI" dirty="0">
                <a:solidFill>
                  <a:schemeClr val="bg1"/>
                </a:solidFill>
                <a:latin typeface="Papyrus" panose="03070502060502030205" pitchFamily="66" charset="0"/>
              </a:rPr>
              <a:t>literature</a:t>
            </a:r>
          </a:p>
        </p:txBody>
      </p:sp>
      <p:sp>
        <p:nvSpPr>
          <p:cNvPr id="3" name="Ograda vsebine 2"/>
          <p:cNvSpPr>
            <a:spLocks noGrp="1"/>
          </p:cNvSpPr>
          <p:nvPr>
            <p:ph sz="quarter" idx="13"/>
          </p:nvPr>
        </p:nvSpPr>
        <p:spPr>
          <a:xfrm>
            <a:off x="609600" y="1052736"/>
            <a:ext cx="7924800" cy="4114800"/>
          </a:xfrm>
        </p:spPr>
        <p:txBody>
          <a:bodyPr>
            <a:normAutofit/>
          </a:bodyPr>
          <a:lstStyle/>
          <a:p>
            <a:pPr marL="0" indent="0" algn="ctr">
              <a:buNone/>
            </a:pPr>
            <a:r>
              <a:rPr lang="sl-SI" b="1" dirty="0">
                <a:solidFill>
                  <a:schemeClr val="bg1"/>
                </a:solidFill>
                <a:latin typeface="Papyrus" panose="03070502060502030205" pitchFamily="66" charset="0"/>
              </a:rPr>
              <a:t> [1]</a:t>
            </a:r>
            <a:r>
              <a:rPr lang="sl-SI" b="1" u="sng" dirty="0">
                <a:solidFill>
                  <a:schemeClr val="bg1"/>
                </a:solidFill>
                <a:latin typeface="Papyrus" panose="03070502060502030205" pitchFamily="66" charset="0"/>
                <a:hlinkClick r:id="rId3"/>
              </a:rPr>
              <a:t>https://sl.wikipedia.org/wiki/Grafi%C4%8Dna_kartica</a:t>
            </a:r>
            <a:endParaRPr lang="sl-SI" b="1" dirty="0">
              <a:solidFill>
                <a:schemeClr val="bg1"/>
              </a:solidFill>
              <a:latin typeface="Papyrus" panose="03070502060502030205" pitchFamily="66" charset="0"/>
            </a:endParaRPr>
          </a:p>
          <a:p>
            <a:pPr marL="0" indent="0" algn="ctr">
              <a:buNone/>
            </a:pPr>
            <a:r>
              <a:rPr lang="sl-SI" b="1" dirty="0">
                <a:solidFill>
                  <a:schemeClr val="bg1"/>
                </a:solidFill>
                <a:latin typeface="Papyrus" panose="03070502060502030205" pitchFamily="66" charset="0"/>
              </a:rPr>
              <a:t> [2]</a:t>
            </a:r>
            <a:r>
              <a:rPr lang="sl-SI" b="1" u="sng" dirty="0">
                <a:solidFill>
                  <a:schemeClr val="bg1"/>
                </a:solidFill>
                <a:latin typeface="Papyrus" panose="03070502060502030205" pitchFamily="66" charset="0"/>
                <a:hlinkClick r:id="rId4"/>
              </a:rPr>
              <a:t>http://www.techradar.com/news/computing-components/graphics-cards/best-graphics-cards-1291458</a:t>
            </a:r>
            <a:endParaRPr lang="sl-SI" b="1" dirty="0">
              <a:solidFill>
                <a:schemeClr val="bg1"/>
              </a:solidFill>
              <a:latin typeface="Papyrus" panose="03070502060502030205" pitchFamily="66" charset="0"/>
            </a:endParaRPr>
          </a:p>
          <a:p>
            <a:pPr marL="0" indent="0" algn="ctr">
              <a:buNone/>
            </a:pPr>
            <a:r>
              <a:rPr lang="sl-SI" b="1" dirty="0">
                <a:solidFill>
                  <a:schemeClr val="bg1"/>
                </a:solidFill>
                <a:latin typeface="Papyrus" panose="03070502060502030205" pitchFamily="66" charset="0"/>
              </a:rPr>
              <a:t>[3]</a:t>
            </a:r>
            <a:r>
              <a:rPr lang="sl-SI" b="1" u="sng" dirty="0">
                <a:solidFill>
                  <a:schemeClr val="bg1"/>
                </a:solidFill>
                <a:latin typeface="Papyrus" panose="03070502060502030205" pitchFamily="66" charset="0"/>
                <a:hlinkClick r:id="rId5"/>
              </a:rPr>
              <a:t>https://en.wikipedia.org/wiki/Video_card</a:t>
            </a:r>
            <a:endParaRPr lang="sl-SI" b="1" dirty="0">
              <a:solidFill>
                <a:schemeClr val="bg1"/>
              </a:solidFill>
              <a:latin typeface="Papyrus" panose="03070502060502030205" pitchFamily="66" charset="0"/>
            </a:endParaRPr>
          </a:p>
          <a:p>
            <a:pPr marL="0" indent="0" algn="ctr">
              <a:buNone/>
            </a:pPr>
            <a:r>
              <a:rPr lang="sl-SI" b="1" dirty="0">
                <a:solidFill>
                  <a:schemeClr val="bg1"/>
                </a:solidFill>
                <a:latin typeface="Papyrus" panose="03070502060502030205" pitchFamily="66" charset="0"/>
              </a:rPr>
              <a:t>[4]</a:t>
            </a:r>
            <a:r>
              <a:rPr lang="sl-SI" b="1" u="sng" dirty="0">
                <a:solidFill>
                  <a:schemeClr val="bg1"/>
                </a:solidFill>
                <a:latin typeface="Papyrus" panose="03070502060502030205" pitchFamily="66" charset="0"/>
                <a:hlinkClick r:id="rId6"/>
              </a:rPr>
              <a:t>http://computer.howstuffworks.com/graphics-card.htm</a:t>
            </a:r>
            <a:endParaRPr lang="sl-SI" b="1" dirty="0">
              <a:solidFill>
                <a:schemeClr val="bg1"/>
              </a:solidFill>
              <a:latin typeface="Papyrus" panose="03070502060502030205" pitchFamily="66" charset="0"/>
            </a:endParaRPr>
          </a:p>
        </p:txBody>
      </p:sp>
    </p:spTree>
    <p:extLst>
      <p:ext uri="{BB962C8B-B14F-4D97-AF65-F5344CB8AC3E}">
        <p14:creationId xmlns:p14="http://schemas.microsoft.com/office/powerpoint/2010/main" val="4380365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theme/theme1.xml><?xml version="1.0" encoding="utf-8"?>
<a:theme xmlns:a="http://schemas.openxmlformats.org/drawingml/2006/main" name="Horizont">
  <a:themeElements>
    <a:clrScheme name="Horiz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0</TotalTime>
  <Words>358</Words>
  <Application>Microsoft Office PowerPoint</Application>
  <PresentationFormat>On-screen Show (4:3)</PresentationFormat>
  <Paragraphs>30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Narrow</vt:lpstr>
      <vt:lpstr>Calibri</vt:lpstr>
      <vt:lpstr>Papyrus</vt:lpstr>
      <vt:lpstr>Horizont</vt:lpstr>
      <vt:lpstr>GRAPHIC CARD</vt:lpstr>
      <vt:lpstr>review</vt:lpstr>
      <vt:lpstr>Graphic card</vt:lpstr>
      <vt:lpstr>Existing types</vt:lpstr>
      <vt:lpstr>history</vt:lpstr>
      <vt:lpstr>Modern graphic card</vt:lpstr>
      <vt:lpstr>size</vt:lpstr>
      <vt:lpstr>literature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2019-07-04T11:09:56Z</dcterms:created>
  <dcterms:modified xsi:type="dcterms:W3CDTF">2019-07-04T11:09:56Z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