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B3E0ED47-8ACE-4C7B-B550-7A99E7AA11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C787D8D-5A04-44BB-BAC5-1FC063D7C3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0F0E4A-DE79-4E65-9FD9-5E1BD83DED8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8D161A76-34D6-4512-B9A0-98B80EE72D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7105A72-E7B6-46C8-B8BA-0B15A6534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US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B18D8FE-A89E-493B-89C1-B340A4742C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2D5D3EA-1848-433F-B82F-F1BB791C2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BE8310-073C-42F1-93E3-426076D48CA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>
            <a:extLst>
              <a:ext uri="{FF2B5EF4-FFF2-40B4-BE49-F238E27FC236}">
                <a16:creationId xmlns:a16="http://schemas.microsoft.com/office/drawing/2014/main" id="{A8761A3F-335B-4E3B-950F-2CA56286C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Ograda opomb 2">
            <a:extLst>
              <a:ext uri="{FF2B5EF4-FFF2-40B4-BE49-F238E27FC236}">
                <a16:creationId xmlns:a16="http://schemas.microsoft.com/office/drawing/2014/main" id="{891A2F48-A2BF-4EF3-95BC-14612660F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Ograda številke diapozitiva 3">
            <a:extLst>
              <a:ext uri="{FF2B5EF4-FFF2-40B4-BE49-F238E27FC236}">
                <a16:creationId xmlns:a16="http://schemas.microsoft.com/office/drawing/2014/main" id="{1F3A44D0-1512-477C-B29C-E10E2FAD9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408538-7B1D-4779-898E-C7357D1157EF}" type="slidenum">
              <a:rPr lang="en-US" altLang="sl-SI"/>
              <a:pPr/>
              <a:t>4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>
            <a:extLst>
              <a:ext uri="{FF2B5EF4-FFF2-40B4-BE49-F238E27FC236}">
                <a16:creationId xmlns:a16="http://schemas.microsoft.com/office/drawing/2014/main" id="{BDA69B7B-F218-4F60-ADFC-4695351CFF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Ograda opomb 2">
            <a:extLst>
              <a:ext uri="{FF2B5EF4-FFF2-40B4-BE49-F238E27FC236}">
                <a16:creationId xmlns:a16="http://schemas.microsoft.com/office/drawing/2014/main" id="{863B2705-0703-4520-A09C-34C1A195EC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Ograda številke diapozitiva 3">
            <a:extLst>
              <a:ext uri="{FF2B5EF4-FFF2-40B4-BE49-F238E27FC236}">
                <a16:creationId xmlns:a16="http://schemas.microsoft.com/office/drawing/2014/main" id="{29950C81-0C36-4EC9-B8C2-DFD647523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B4F4AD-78FB-4E21-820D-4208B6996FA3}" type="slidenum">
              <a:rPr lang="en-US" altLang="sl-SI"/>
              <a:pPr/>
              <a:t>5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CCD6248-77AA-439C-8046-041ACDD3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E4A1-3B19-48E1-8001-25B93813FE6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A63680A-761D-459B-8B21-4FD1B66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9121FE0-EF71-426A-A41D-25D5D27A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AA2D-E047-4C47-8A59-D95665D2371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876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DC92C0-F433-461A-AF51-FC5BDB91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143B-B3F3-4985-96A4-E4508A33CF1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706B2CD-991F-487A-9086-138BFB20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3983315-C672-446B-9679-D258E517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45B7-7C29-44B8-B858-FDF8C41B14C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8351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2C98E8E-5D88-4535-B3D4-DAE7E303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5358-3D27-4D5A-BD47-C8A2523132A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FCBDF92-7AB6-4CB1-B426-527A36EF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213A960-2938-4D42-A56F-1EFC7F35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F3024-758D-4164-A0C8-576DB358A42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214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1919DDC-9274-4985-8B81-E3C3D27A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FF8E-C30C-4D37-9A35-3328A09BD6D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999EE9C-3EFF-459E-A70A-EC9FE67D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BB30AD9-6D92-4CC4-BA1E-72317AE7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27B5F-399F-4399-BC76-A3FB0912E26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299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1FBDB1D-A774-488F-933C-0FFA670A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6643-F114-4C3D-85BA-58D17400E9C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CE1B159-8B14-4169-8AF7-030BF800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EC5DAD6-828A-41EE-A22D-896F6A94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AC98-D012-4C5F-B066-1EE2B3CD037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2520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85A0294-64EE-4C9D-827E-FE0D6D8C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95DA-19CC-4767-ADC9-753E847BBBF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2BBC0B6-2995-45D5-A2A1-9289A500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EDCB0C7-2D57-463D-9A3E-36454597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3564-759B-463D-B734-F23A41B14BF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050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699E54E-5EB1-42CF-ADA2-C0785DB7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71E2-9368-4EE9-97A7-B6F8DD4A68C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6D91A53-A2DC-43F5-98E5-0F7AC514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F3380C9-E320-4CDD-BC99-DDC51D54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91BF-1D4E-4A84-A640-D7D8C761954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4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CC46FBC-919D-4CA6-8587-D21FFCBA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D31E-8590-4364-9110-2041CDD1252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02EB6ECE-6D34-4769-A399-AF7F3288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2D69996F-86FD-43B1-87E8-9160A317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E4F45-7F53-4430-A0B2-8AE76554C9B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6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8406743-EB61-4866-8A0A-5114034D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5EE4-E5E0-4CDF-9B47-F249C4DA5EE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E287F81-FB61-4B7C-8D7F-639C99C8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7F1D015-1448-4FD1-B2F0-C6AE204E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7C75C-89E9-45B7-B621-E3F29B3A2FA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199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BBC3AAB-7318-4929-918C-B6778189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285E-1545-4398-A8EE-F5AB78F1856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5133FE9-CD70-47D2-8A8C-B7E6B6CB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E4A4040-A086-4555-98B4-2E9F5AFE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1940C-F4CD-4411-A385-9625A115D39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134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33E155C-77E0-43AD-9880-49C28021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CBFF-E655-433B-BDF4-13DC359532A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493B74F-7950-4517-A794-EB64CC2D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E9B21C1-BB98-4F8C-B961-2B4A21A3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4BCAF-4B88-4934-B4D4-618BCD8B897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8135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FEF2717B-19BB-4A42-8E74-11359B25F0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424CD0FF-321D-4BD8-928C-E881713540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ECB458D-078E-4A56-85E3-292E3B257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5E5BD-6885-48B2-A295-C091EB6BF76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24BBEE8-2D55-4EF1-99EE-03DB6D42C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5412297-F355-4F09-817A-0FE69395F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C5343A-4438-41E9-957F-6CE6C44632F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349D91CB-3074-4124-9570-63D9476C4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GREAT EXPLORERS</a:t>
            </a:r>
            <a:endParaRPr lang="en-US" alt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70B720-6B78-4780-9CBB-6AD186978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James Cook</a:t>
            </a:r>
            <a:endParaRPr lang="en-US" dirty="0"/>
          </a:p>
        </p:txBody>
      </p:sp>
      <p:pic>
        <p:nvPicPr>
          <p:cNvPr id="2052" name="Picture 2" descr="http://www.probertencyclopaedia.com/j/Captain%20James%20Cook.jpg">
            <a:extLst>
              <a:ext uri="{FF2B5EF4-FFF2-40B4-BE49-F238E27FC236}">
                <a16:creationId xmlns:a16="http://schemas.microsoft.com/office/drawing/2014/main" id="{F0A2169F-BF44-41B8-B53A-826EB62E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905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James Cook Signature.svg">
            <a:extLst>
              <a:ext uri="{FF2B5EF4-FFF2-40B4-BE49-F238E27FC236}">
                <a16:creationId xmlns:a16="http://schemas.microsoft.com/office/drawing/2014/main" id="{569DBC2B-DA84-4B6A-A911-F570610F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A718A35-E872-4A5A-8FAE-491C545E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Resources</a:t>
            </a:r>
            <a:endParaRPr lang="en-US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C3506C8A-BEE7-4D8D-99D8-165DF9E4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Wikipedia</a:t>
            </a:r>
          </a:p>
          <a:p>
            <a:r>
              <a:rPr lang="sl-SI" altLang="sl-SI"/>
              <a:t>Velika ilustrirana enciklopedija ZGODOVINA</a:t>
            </a:r>
          </a:p>
          <a:p>
            <a:r>
              <a:rPr lang="sl-SI" altLang="sl-SI"/>
              <a:t>RESNIČNE PUSTOLOVŠČINE:</a:t>
            </a:r>
            <a:r>
              <a:rPr lang="sl-SI" altLang="sl-SI" sz="2800"/>
              <a:t> Raziskovalci in odkritja</a:t>
            </a:r>
            <a:endParaRPr lang="en-US" altLang="sl-SI"/>
          </a:p>
        </p:txBody>
      </p:sp>
      <p:pic>
        <p:nvPicPr>
          <p:cNvPr id="11268" name="Picture 2" descr="http://www.mladinska.com/_files/701/zgodovina_naslovnica.png">
            <a:extLst>
              <a:ext uri="{FF2B5EF4-FFF2-40B4-BE49-F238E27FC236}">
                <a16:creationId xmlns:a16="http://schemas.microsoft.com/office/drawing/2014/main" id="{DCB87B7E-8D9E-474A-B649-B28181EE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28600"/>
            <a:ext cx="2105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slike.cangura.com/upload/13134/raziskovalci-in-odkritja.jpg">
            <a:extLst>
              <a:ext uri="{FF2B5EF4-FFF2-40B4-BE49-F238E27FC236}">
                <a16:creationId xmlns:a16="http://schemas.microsoft.com/office/drawing/2014/main" id="{BCD2A188-4F02-4478-94DF-9D4FE135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2800"/>
            <a:ext cx="2220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www.swissinfo.ch/media/cms/images/null/2007/06/sriimg20070601_7884123_2.jpg">
            <a:extLst>
              <a:ext uri="{FF2B5EF4-FFF2-40B4-BE49-F238E27FC236}">
                <a16:creationId xmlns:a16="http://schemas.microsoft.com/office/drawing/2014/main" id="{1D1DC725-A9F2-459D-9A81-7D180691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2190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3D8EBAC0-B6D3-4CBD-953F-F49E02FD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BASIC INFORMATION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297052F-7E21-4777-800A-DD9B70F8C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b="1" i="1" dirty="0">
                <a:latin typeface="Juice ITC" pitchFamily="82" charset="0"/>
              </a:rPr>
              <a:t>NAME</a:t>
            </a:r>
            <a:r>
              <a:rPr lang="sl-SI" sz="2400" dirty="0">
                <a:latin typeface="Juice ITC" pitchFamily="82" charset="0"/>
              </a:rPr>
              <a:t>: </a:t>
            </a:r>
            <a:r>
              <a:rPr lang="sl-SI" sz="2400" dirty="0" err="1">
                <a:latin typeface="Juice ITC" pitchFamily="82" charset="0"/>
              </a:rPr>
              <a:t>Captain</a:t>
            </a:r>
            <a:r>
              <a:rPr lang="sl-SI" sz="2400" dirty="0">
                <a:latin typeface="Juice ITC" pitchFamily="82" charset="0"/>
              </a:rPr>
              <a:t> James Cook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b="1" i="1" dirty="0">
                <a:latin typeface="Juice ITC" pitchFamily="82" charset="0"/>
              </a:rPr>
              <a:t>BORN: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000" i="1" dirty="0">
                <a:latin typeface="Juice ITC" pitchFamily="82" charset="0"/>
              </a:rPr>
              <a:t>7. NOVEMBER 1728, ENGLAND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b="1" i="1" dirty="0">
                <a:latin typeface="Juice ITC" pitchFamily="82" charset="0"/>
              </a:rPr>
              <a:t>DIED: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000" i="1" dirty="0">
                <a:latin typeface="Juice ITC" pitchFamily="82" charset="0"/>
              </a:rPr>
              <a:t>14. FEBRUARY 1779, HAVAJI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b="1" i="1" dirty="0">
                <a:latin typeface="Juice ITC" pitchFamily="82" charset="0"/>
              </a:rPr>
              <a:t>NATIONALITY</a:t>
            </a:r>
            <a:r>
              <a:rPr lang="sl-SI" sz="2400" i="1" dirty="0">
                <a:latin typeface="Juice ITC" pitchFamily="82" charset="0"/>
              </a:rPr>
              <a:t>: </a:t>
            </a:r>
            <a:r>
              <a:rPr lang="sl-SI" sz="2000" i="1" dirty="0">
                <a:latin typeface="Juice ITC" pitchFamily="82" charset="0"/>
              </a:rPr>
              <a:t>BRITISH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b="1" i="1" dirty="0">
                <a:latin typeface="Juice ITC" pitchFamily="82" charset="0"/>
              </a:rPr>
              <a:t>FAMILY: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i="1" dirty="0" err="1">
                <a:latin typeface="Juice ITC" pitchFamily="82" charset="0"/>
              </a:rPr>
              <a:t>Wife</a:t>
            </a:r>
            <a:r>
              <a:rPr lang="sl-SI" sz="2000" i="1" dirty="0">
                <a:latin typeface="Juice ITC" pitchFamily="82" charset="0"/>
              </a:rPr>
              <a:t> </a:t>
            </a:r>
            <a:r>
              <a:rPr lang="en-US" sz="2000" i="1" dirty="0">
                <a:latin typeface="Juice ITC" pitchFamily="82" charset="0"/>
              </a:rPr>
              <a:t>Elizabeth </a:t>
            </a:r>
            <a:r>
              <a:rPr lang="en-US" sz="2000" i="1" dirty="0" err="1">
                <a:latin typeface="Juice ITC" pitchFamily="82" charset="0"/>
              </a:rPr>
              <a:t>Batts</a:t>
            </a:r>
            <a:endParaRPr lang="sl-SI" sz="2000" i="1" dirty="0">
              <a:latin typeface="Juice ITC" pitchFamily="82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i="1" dirty="0" err="1">
                <a:latin typeface="Juice ITC" pitchFamily="82" charset="0"/>
              </a:rPr>
              <a:t>Children</a:t>
            </a:r>
            <a:r>
              <a:rPr lang="sl-SI" sz="2000" i="1" dirty="0">
                <a:latin typeface="Juice ITC" pitchFamily="82" charset="0"/>
              </a:rPr>
              <a:t>: </a:t>
            </a:r>
            <a:r>
              <a:rPr lang="en-US" sz="2000" i="1" dirty="0">
                <a:latin typeface="Juice ITC" pitchFamily="82" charset="0"/>
              </a:rPr>
              <a:t>James Cook, Nathaniel Cook, Elizabeth Cook, Joseph Cook, George Cook, Hugh Cook</a:t>
            </a:r>
            <a:endParaRPr lang="sl-SI" sz="20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sz="20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i="1" dirty="0">
                <a:latin typeface="Juice ITC" pitchFamily="82" charset="0"/>
              </a:rPr>
              <a:t>James Cook </a:t>
            </a:r>
            <a:r>
              <a:rPr lang="sl-SI" sz="2000" i="1" dirty="0" err="1">
                <a:latin typeface="Juice ITC" pitchFamily="82" charset="0"/>
              </a:rPr>
              <a:t>was</a:t>
            </a:r>
            <a:r>
              <a:rPr lang="sl-SI" sz="2000" i="1" dirty="0">
                <a:latin typeface="Juice ITC" pitchFamily="82" charset="0"/>
              </a:rPr>
              <a:t> </a:t>
            </a:r>
            <a:r>
              <a:rPr lang="sl-SI" sz="2000" i="1" dirty="0" err="1">
                <a:latin typeface="Juice ITC" pitchFamily="82" charset="0"/>
              </a:rPr>
              <a:t>an</a:t>
            </a:r>
            <a:r>
              <a:rPr lang="sl-SI" sz="2000" i="1" dirty="0">
                <a:latin typeface="Juice ITC" pitchFamily="82" charset="0"/>
              </a:rPr>
              <a:t> </a:t>
            </a:r>
            <a:r>
              <a:rPr lang="sl-SI" sz="2000" i="1" dirty="0" err="1">
                <a:latin typeface="Juice ITC" pitchFamily="82" charset="0"/>
              </a:rPr>
              <a:t>explorer</a:t>
            </a:r>
            <a:r>
              <a:rPr lang="sl-SI" sz="2000" i="1" dirty="0">
                <a:latin typeface="Juice ITC" pitchFamily="82" charset="0"/>
              </a:rPr>
              <a:t>, navigator </a:t>
            </a:r>
            <a:r>
              <a:rPr lang="sl-SI" sz="2000" i="1" dirty="0" err="1">
                <a:latin typeface="Juice ITC" pitchFamily="82" charset="0"/>
              </a:rPr>
              <a:t>and</a:t>
            </a:r>
            <a:r>
              <a:rPr lang="sl-SI" sz="2000" i="1" dirty="0">
                <a:latin typeface="Juice ITC" pitchFamily="82" charset="0"/>
              </a:rPr>
              <a:t> </a:t>
            </a:r>
            <a:r>
              <a:rPr lang="en-US" sz="2000" i="1" dirty="0">
                <a:latin typeface="Juice ITC" pitchFamily="82" charset="0"/>
              </a:rPr>
              <a:t>cartographer</a:t>
            </a:r>
            <a:endParaRPr lang="sl-SI" sz="20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3076" name="Picture 2" descr="James Cook Signature.svg">
            <a:extLst>
              <a:ext uri="{FF2B5EF4-FFF2-40B4-BE49-F238E27FC236}">
                <a16:creationId xmlns:a16="http://schemas.microsoft.com/office/drawing/2014/main" id="{0DBC9D1E-E3E5-4ADA-A7C1-3B448865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upload.wikimedia.org/wikipedia/commons/thumb/9/90/Cook-death.jpg/220px-Cook-death.jpg">
            <a:extLst>
              <a:ext uri="{FF2B5EF4-FFF2-40B4-BE49-F238E27FC236}">
                <a16:creationId xmlns:a16="http://schemas.microsoft.com/office/drawing/2014/main" id="{E38E81D9-D4B0-4971-B096-879F8516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219200"/>
            <a:ext cx="2703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://upload.wikimedia.org/wikipedia/commons/thumb/3/31/Elizabeth_Batts_Cook.jpg/170px-Elizabeth_Batts_Cook.jpg">
            <a:extLst>
              <a:ext uri="{FF2B5EF4-FFF2-40B4-BE49-F238E27FC236}">
                <a16:creationId xmlns:a16="http://schemas.microsoft.com/office/drawing/2014/main" id="{74D76188-1E59-4B19-A911-B7096ACE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16192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ww.anmm.gov.au/webdata/shop/images/image_354_1.jpg">
            <a:extLst>
              <a:ext uri="{FF2B5EF4-FFF2-40B4-BE49-F238E27FC236}">
                <a16:creationId xmlns:a16="http://schemas.microsoft.com/office/drawing/2014/main" id="{D068F7EB-2F6F-42C2-83B5-4DE3FCBD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42592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slov 1">
            <a:extLst>
              <a:ext uri="{FF2B5EF4-FFF2-40B4-BE49-F238E27FC236}">
                <a16:creationId xmlns:a16="http://schemas.microsoft.com/office/drawing/2014/main" id="{A0E148C9-5758-4C5D-A850-B31B964E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Young Cook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CB065A-CF20-4020-B7C5-919229CC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l-SI" altLang="sl-SI" sz="2800" i="1">
                <a:latin typeface="Juice ITC" panose="04040403040A02020202" pitchFamily="82" charset="0"/>
              </a:rPr>
              <a:t>He was the  second of the eight children of James Cook</a:t>
            </a:r>
          </a:p>
          <a:p>
            <a:r>
              <a:rPr lang="sl-SI" altLang="sl-SI" sz="2800" i="1">
                <a:latin typeface="Juice ITC" panose="04040403040A02020202" pitchFamily="82" charset="0"/>
              </a:rPr>
              <a:t>In Whitby, he was taken as a Merchant navy</a:t>
            </a:r>
            <a:r>
              <a:rPr lang="en-US" altLang="sl-SI" sz="2800" i="1">
                <a:latin typeface="Juice ITC" panose="04040403040A02020202" pitchFamily="82" charset="0"/>
              </a:rPr>
              <a:t> apprentice</a:t>
            </a:r>
            <a:endParaRPr lang="sl-SI" altLang="sl-SI" sz="2800" i="1">
              <a:latin typeface="Juice ITC" panose="04040403040A02020202" pitchFamily="82" charset="0"/>
            </a:endParaRPr>
          </a:p>
          <a:p>
            <a:r>
              <a:rPr lang="sl-SI" altLang="sl-SI" sz="2800" i="1">
                <a:latin typeface="Juice ITC" panose="04040403040A02020202" pitchFamily="82" charset="0"/>
              </a:rPr>
              <a:t>After a few years he thought that his career would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 i="1">
                <a:latin typeface="Juice ITC" panose="04040403040A02020202" pitchFamily="82" charset="0"/>
              </a:rPr>
              <a:t>      advance faster if he would join military service</a:t>
            </a:r>
          </a:p>
          <a:p>
            <a:r>
              <a:rPr lang="sl-SI" altLang="sl-SI" sz="2800" i="1">
                <a:latin typeface="Juice ITC" panose="04040403040A02020202" pitchFamily="82" charset="0"/>
              </a:rPr>
              <a:t>Betwen Seven years war he  drew lots of maps</a:t>
            </a:r>
          </a:p>
          <a:p>
            <a:r>
              <a:rPr lang="sl-SI" altLang="sl-SI" sz="2800" i="1">
                <a:latin typeface="Juice ITC" panose="04040403040A02020202" pitchFamily="82" charset="0"/>
              </a:rPr>
              <a:t>Admiralty and Royal Society made him a commander of HM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 i="1">
                <a:latin typeface="Juice ITC" panose="04040403040A02020202" pitchFamily="82" charset="0"/>
              </a:rPr>
              <a:t>     Bark Endeavour</a:t>
            </a:r>
          </a:p>
          <a:p>
            <a:endParaRPr lang="sl-SI" altLang="sl-SI" sz="2800" i="1">
              <a:latin typeface="Juice ITC" panose="04040403040A02020202" pitchFamily="82" charset="0"/>
            </a:endParaRPr>
          </a:p>
          <a:p>
            <a:endParaRPr lang="sl-SI" altLang="sl-SI" sz="2800" i="1">
              <a:latin typeface="Juice ITC" panose="04040403040A02020202" pitchFamily="82" charset="0"/>
            </a:endParaRPr>
          </a:p>
          <a:p>
            <a:endParaRPr lang="sl-SI" altLang="sl-SI" sz="2800" i="1">
              <a:latin typeface="Juice ITC" panose="04040403040A02020202" pitchFamily="82" charset="0"/>
            </a:endParaRPr>
          </a:p>
          <a:p>
            <a:endParaRPr lang="sl-SI" altLang="sl-SI" sz="2800" i="1">
              <a:latin typeface="Juice ITC" panose="04040403040A02020202" pitchFamily="82" charset="0"/>
            </a:endParaRPr>
          </a:p>
          <a:p>
            <a:endParaRPr lang="sl-SI" altLang="sl-SI" sz="2800" i="1">
              <a:latin typeface="Juice ITC" panose="04040403040A02020202" pitchFamily="82" charset="0"/>
            </a:endParaRPr>
          </a:p>
          <a:p>
            <a:endParaRPr lang="sl-SI" altLang="sl-SI" sz="2800" i="1">
              <a:latin typeface="Juice ITC" panose="04040403040A02020202" pitchFamily="82" charset="0"/>
            </a:endParaRPr>
          </a:p>
          <a:p>
            <a:endParaRPr lang="en-US" altLang="sl-SI" sz="2800">
              <a:latin typeface="Juice ITC" panose="04040403040A02020202" pitchFamily="82" charset="0"/>
            </a:endParaRPr>
          </a:p>
        </p:txBody>
      </p:sp>
      <p:pic>
        <p:nvPicPr>
          <p:cNvPr id="4101" name="Picture 2" descr="http://www.captaincookschoolroommuseum.co.uk/CookSextant.jpg">
            <a:extLst>
              <a:ext uri="{FF2B5EF4-FFF2-40B4-BE49-F238E27FC236}">
                <a16:creationId xmlns:a16="http://schemas.microsoft.com/office/drawing/2014/main" id="{80555744-15B8-440F-9D6A-193BF5BA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685800"/>
            <a:ext cx="21907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www.anmm.gov.au/webdata/shop/images/image_354_1.jpg">
            <a:extLst>
              <a:ext uri="{FF2B5EF4-FFF2-40B4-BE49-F238E27FC236}">
                <a16:creationId xmlns:a16="http://schemas.microsoft.com/office/drawing/2014/main" id="{B87FD776-747E-4036-BA29-76A1292F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-16459200"/>
            <a:ext cx="50403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James Cook Signature.svg">
            <a:extLst>
              <a:ext uri="{FF2B5EF4-FFF2-40B4-BE49-F238E27FC236}">
                <a16:creationId xmlns:a16="http://schemas.microsoft.com/office/drawing/2014/main" id="{B8C50B4D-E0AF-4A36-930A-9E35FB72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9FDBC44E-5EC0-4E09-8AA2-1269CBC5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1. voyage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22CA48-083E-49BC-A7E1-7EC4CEC7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i="1" dirty="0">
                <a:latin typeface="Juice ITC" pitchFamily="82" charset="0"/>
              </a:rPr>
              <a:t>In 1766 Cook </a:t>
            </a:r>
            <a:r>
              <a:rPr lang="sl-SI" sz="2400" i="1" dirty="0" err="1">
                <a:latin typeface="Juice ITC" pitchFamily="82" charset="0"/>
              </a:rPr>
              <a:t>traveled</a:t>
            </a:r>
            <a:r>
              <a:rPr lang="sl-SI" sz="2400" i="1" dirty="0">
                <a:latin typeface="Juice ITC" pitchFamily="82" charset="0"/>
              </a:rPr>
              <a:t> to </a:t>
            </a:r>
            <a:r>
              <a:rPr lang="sl-SI" sz="2400" i="1" dirty="0" err="1">
                <a:latin typeface="Juice ITC" pitchFamily="82" charset="0"/>
              </a:rPr>
              <a:t>Pacific</a:t>
            </a:r>
            <a:r>
              <a:rPr lang="sl-SI" sz="2400" i="1" dirty="0">
                <a:latin typeface="Juice ITC" pitchFamily="82" charset="0"/>
              </a:rPr>
              <a:t> Ocean to </a:t>
            </a:r>
            <a:r>
              <a:rPr lang="sl-SI" sz="2400" i="1" dirty="0" err="1">
                <a:latin typeface="Juice ITC" pitchFamily="82" charset="0"/>
              </a:rPr>
              <a:t>observe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and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record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transit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of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Venus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over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sun</a:t>
            </a: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800" i="1" dirty="0">
                <a:latin typeface="Juice ITC" pitchFamily="82" charset="0"/>
              </a:rPr>
              <a:t>TRAVEL PATH: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>
                <a:latin typeface="Juice ITC" pitchFamily="82" charset="0"/>
              </a:rPr>
              <a:t>ENGLAND (STARTED 1766)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>
                <a:latin typeface="Juice ITC" pitchFamily="82" charset="0"/>
              </a:rPr>
              <a:t>AROUND CAPE HORN (ACROSS THE PACIFIC)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>
                <a:latin typeface="Juice ITC" pitchFamily="82" charset="0"/>
              </a:rPr>
              <a:t>TAHITI (COMPLETE HIS JOB)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>
                <a:latin typeface="Juice ITC" pitchFamily="82" charset="0"/>
              </a:rPr>
              <a:t>AUSTRALIA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>
                <a:latin typeface="Juice ITC" pitchFamily="82" charset="0"/>
              </a:rPr>
              <a:t>GREAT BARRIER REEF (THEY RAN AGROUND)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>
                <a:latin typeface="Juice ITC" pitchFamily="82" charset="0"/>
              </a:rPr>
              <a:t>ENGLAND (ENDED 1771)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200" i="1" dirty="0">
              <a:latin typeface="Juice ITC" pitchFamily="82" charset="0"/>
            </a:endParaRPr>
          </a:p>
        </p:txBody>
      </p:sp>
      <p:pic>
        <p:nvPicPr>
          <p:cNvPr id="5124" name="Picture 2" descr="James Cook Signature.svg">
            <a:extLst>
              <a:ext uri="{FF2B5EF4-FFF2-40B4-BE49-F238E27FC236}">
                <a16:creationId xmlns:a16="http://schemas.microsoft.com/office/drawing/2014/main" id="{87AB6E23-534C-4551-9533-C5BC8C37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upload.wikimedia.org/wikipedia/commons/thumb/1/13/Karte_Cook_Seereise_nr1.png/400px-Karte_Cook_Seereise_nr1.png">
            <a:extLst>
              <a:ext uri="{FF2B5EF4-FFF2-40B4-BE49-F238E27FC236}">
                <a16:creationId xmlns:a16="http://schemas.microsoft.com/office/drawing/2014/main" id="{59D2556C-42FA-4820-8AEB-C1A6F6E4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captaincook.org.uk/images/resolution.jpg">
            <a:extLst>
              <a:ext uri="{FF2B5EF4-FFF2-40B4-BE49-F238E27FC236}">
                <a16:creationId xmlns:a16="http://schemas.microsoft.com/office/drawing/2014/main" id="{7A6C5E12-7149-418D-B6CD-2CEEF12E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42BF5377-89A9-47A5-983C-4FD4657B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2. voyage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68DF523-C542-4D64-9CC9-B8D79A56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i="1" dirty="0">
                <a:latin typeface="Juice ITC" pitchFamily="82" charset="0"/>
              </a:rPr>
              <a:t>In 1722 Cook </a:t>
            </a:r>
            <a:r>
              <a:rPr lang="sl-SI" sz="2400" i="1" dirty="0" err="1">
                <a:latin typeface="Juice ITC" pitchFamily="82" charset="0"/>
              </a:rPr>
              <a:t>again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passed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the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Pacific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en-US" sz="2400" i="1" dirty="0">
                <a:latin typeface="Juice ITC" pitchFamily="82" charset="0"/>
              </a:rPr>
              <a:t>search for the hypothetical </a:t>
            </a:r>
            <a:r>
              <a:rPr lang="sl-SI" sz="2400" i="1" dirty="0" err="1">
                <a:latin typeface="Juice ITC" pitchFamily="82" charset="0"/>
              </a:rPr>
              <a:t>Terra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Australis</a:t>
            </a: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i="1" dirty="0">
                <a:latin typeface="Juice ITC" pitchFamily="82" charset="0"/>
              </a:rPr>
              <a:t>Cook </a:t>
            </a:r>
            <a:r>
              <a:rPr lang="sl-SI" sz="2400" i="1" dirty="0" err="1">
                <a:latin typeface="Juice ITC" pitchFamily="82" charset="0"/>
              </a:rPr>
              <a:t>commanded</a:t>
            </a:r>
            <a:r>
              <a:rPr lang="sl-SI" sz="2400" i="1" dirty="0">
                <a:latin typeface="Juice ITC" pitchFamily="82" charset="0"/>
              </a:rPr>
              <a:t> on HMS </a:t>
            </a:r>
            <a:r>
              <a:rPr lang="sl-SI" sz="2400" i="1" dirty="0" err="1">
                <a:latin typeface="Juice ITC" pitchFamily="82" charset="0"/>
              </a:rPr>
              <a:t>Resolutiom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and</a:t>
            </a:r>
            <a:r>
              <a:rPr lang="sl-SI" sz="2400" i="1" dirty="0">
                <a:latin typeface="Juice ITC" pitchFamily="82" charset="0"/>
              </a:rPr>
              <a:t> Tobias </a:t>
            </a:r>
            <a:r>
              <a:rPr lang="sl-SI" sz="2400" i="1" dirty="0" err="1">
                <a:latin typeface="Juice ITC" pitchFamily="82" charset="0"/>
              </a:rPr>
              <a:t>Furneaux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commanded</a:t>
            </a:r>
            <a:r>
              <a:rPr lang="sl-SI" sz="2400" i="1" dirty="0">
                <a:latin typeface="Juice ITC" pitchFamily="82" charset="0"/>
              </a:rPr>
              <a:t> on </a:t>
            </a:r>
            <a:r>
              <a:rPr lang="sl-SI" sz="2400" i="1" dirty="0" err="1">
                <a:latin typeface="Juice ITC" pitchFamily="82" charset="0"/>
              </a:rPr>
              <a:t>its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companion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ship</a:t>
            </a:r>
            <a:r>
              <a:rPr lang="sl-SI" sz="2400" i="1" dirty="0">
                <a:latin typeface="Juice ITC" pitchFamily="82" charset="0"/>
              </a:rPr>
              <a:t>, HMS </a:t>
            </a:r>
            <a:r>
              <a:rPr lang="sl-SI" sz="2400" i="1" dirty="0" err="1">
                <a:latin typeface="Juice ITC" pitchFamily="82" charset="0"/>
              </a:rPr>
              <a:t>Advanture</a:t>
            </a: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800" i="1" dirty="0">
                <a:latin typeface="Juice ITC" pitchFamily="82" charset="0"/>
              </a:rPr>
              <a:t>TRAVEL PATH: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 err="1">
                <a:latin typeface="Juice ITC" pitchFamily="82" charset="0"/>
              </a:rPr>
              <a:t>Arctic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circle</a:t>
            </a:r>
            <a:r>
              <a:rPr lang="sl-SI" sz="2200" i="1" dirty="0">
                <a:latin typeface="Juice ITC" pitchFamily="82" charset="0"/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200" i="1" dirty="0" err="1">
                <a:latin typeface="Juice ITC" pitchFamily="82" charset="0"/>
              </a:rPr>
              <a:t>He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discovered</a:t>
            </a:r>
            <a:r>
              <a:rPr lang="sl-SI" sz="2200" i="1" dirty="0">
                <a:latin typeface="Juice ITC" pitchFamily="82" charset="0"/>
              </a:rPr>
              <a:t> Clark </a:t>
            </a:r>
            <a:r>
              <a:rPr lang="sl-SI" sz="2200" i="1" dirty="0" err="1">
                <a:latin typeface="Juice ITC" pitchFamily="82" charset="0"/>
              </a:rPr>
              <a:t>Rocks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and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the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South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Sandwich</a:t>
            </a: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200" i="1" dirty="0">
                <a:latin typeface="Juice ITC" pitchFamily="82" charset="0"/>
              </a:rPr>
              <a:t>           </a:t>
            </a:r>
            <a:r>
              <a:rPr lang="sl-SI" sz="2200" i="1" dirty="0" err="1">
                <a:latin typeface="Juice ITC" pitchFamily="82" charset="0"/>
              </a:rPr>
              <a:t>islands</a:t>
            </a: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200" i="1" dirty="0">
                <a:latin typeface="Juice ITC" pitchFamily="82" charset="0"/>
              </a:rPr>
              <a:t>Cook almost encountered the mainland of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Antarctita</a:t>
            </a: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l-SI" sz="2200" i="1" dirty="0">
                <a:latin typeface="Juice ITC" pitchFamily="82" charset="0"/>
              </a:rPr>
              <a:t>Tahiti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l-SI" sz="2200" i="1" dirty="0" err="1">
                <a:latin typeface="Juice ITC" pitchFamily="82" charset="0"/>
              </a:rPr>
              <a:t>Friendly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islands</a:t>
            </a: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l-SI" sz="2200" i="1" dirty="0" err="1">
                <a:latin typeface="Juice ITC" pitchFamily="82" charset="0"/>
              </a:rPr>
              <a:t>Easter</a:t>
            </a:r>
            <a:r>
              <a:rPr lang="sl-SI" sz="2200" i="1" dirty="0">
                <a:latin typeface="Juice ITC" pitchFamily="82" charset="0"/>
              </a:rPr>
              <a:t> </a:t>
            </a:r>
            <a:r>
              <a:rPr lang="sl-SI" sz="2200" i="1" dirty="0" err="1">
                <a:latin typeface="Juice ITC" pitchFamily="82" charset="0"/>
              </a:rPr>
              <a:t>island</a:t>
            </a: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l-SI" sz="2200" i="1" dirty="0">
                <a:latin typeface="Juice ITC" pitchFamily="82" charset="0"/>
              </a:rPr>
              <a:t>Norfolk </a:t>
            </a:r>
            <a:r>
              <a:rPr lang="sl-SI" sz="2200" i="1" dirty="0" err="1">
                <a:latin typeface="Juice ITC" pitchFamily="82" charset="0"/>
              </a:rPr>
              <a:t>island</a:t>
            </a: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l-SI" sz="2200" i="1" dirty="0">
                <a:latin typeface="Juice ITC" pitchFamily="82" charset="0"/>
              </a:rPr>
              <a:t>New </a:t>
            </a:r>
            <a:r>
              <a:rPr lang="sl-SI" sz="2200" i="1" dirty="0" err="1">
                <a:latin typeface="Juice ITC" pitchFamily="82" charset="0"/>
              </a:rPr>
              <a:t>Caldonia</a:t>
            </a:r>
            <a:r>
              <a:rPr lang="sl-SI" sz="2200" i="1" dirty="0">
                <a:latin typeface="Juice ITC" pitchFamily="82" charset="0"/>
              </a:rPr>
              <a:t>,  Vanuatu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sl-SI" sz="2200" i="1" dirty="0">
              <a:latin typeface="Juice ITC" pitchFamily="82" charset="0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2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sz="2400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sz="2400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Juice ITC" pitchFamily="82" charset="0"/>
            </a:endParaRPr>
          </a:p>
        </p:txBody>
      </p:sp>
      <p:pic>
        <p:nvPicPr>
          <p:cNvPr id="6148" name="Picture 2" descr="James Cook Signature.svg">
            <a:extLst>
              <a:ext uri="{FF2B5EF4-FFF2-40B4-BE49-F238E27FC236}">
                <a16:creationId xmlns:a16="http://schemas.microsoft.com/office/drawing/2014/main" id="{9DA76451-C8A2-44C7-8412-06A58DF90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jamescook.cz/_dataPublic/photo/eda1354d848607a422670be823e9cb58/mapa03.jpg">
            <a:extLst>
              <a:ext uri="{FF2B5EF4-FFF2-40B4-BE49-F238E27FC236}">
                <a16:creationId xmlns:a16="http://schemas.microsoft.com/office/drawing/2014/main" id="{4F54F4FC-A72C-47EA-883A-CE4B98FB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209800"/>
            <a:ext cx="3756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nma.gov.au/shared/libraries/images/exhibitions/exploration_and_endeavour/copley_medal_480wjpg/files/34438/Copley_medal_480w.jpg">
            <a:extLst>
              <a:ext uri="{FF2B5EF4-FFF2-40B4-BE49-F238E27FC236}">
                <a16:creationId xmlns:a16="http://schemas.microsoft.com/office/drawing/2014/main" id="{5F6E5602-FC38-4066-A88E-4956C4B4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58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481CF664-BB1A-47F2-B720-31C1C722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3. voyage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F540184-FC09-40C8-AA51-25348E961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i="1" dirty="0">
                <a:latin typeface="Juice ITC" pitchFamily="82" charset="0"/>
              </a:rPr>
              <a:t>Cook </a:t>
            </a:r>
            <a:r>
              <a:rPr lang="sl-SI" sz="2400" i="1" dirty="0" err="1">
                <a:latin typeface="Juice ITC" pitchFamily="82" charset="0"/>
              </a:rPr>
              <a:t>again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commended</a:t>
            </a:r>
            <a:r>
              <a:rPr lang="sl-SI" sz="2400" i="1" dirty="0">
                <a:latin typeface="Juice ITC" pitchFamily="82" charset="0"/>
              </a:rPr>
              <a:t> on HMS </a:t>
            </a:r>
            <a:r>
              <a:rPr lang="sl-SI" sz="2400" i="1" dirty="0" err="1">
                <a:latin typeface="Juice ITC" pitchFamily="82" charset="0"/>
              </a:rPr>
              <a:t>Resolutiom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and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captain</a:t>
            </a:r>
            <a:r>
              <a:rPr lang="sl-SI" sz="2400" i="1" dirty="0">
                <a:latin typeface="Juice ITC" pitchFamily="82" charset="0"/>
              </a:rPr>
              <a:t> Charles </a:t>
            </a:r>
            <a:r>
              <a:rPr lang="sl-SI" sz="2400" i="1" dirty="0" err="1">
                <a:latin typeface="Juice ITC" pitchFamily="82" charset="0"/>
              </a:rPr>
              <a:t>Clerk</a:t>
            </a:r>
            <a:r>
              <a:rPr lang="sl-SI" sz="2400" i="1" dirty="0">
                <a:latin typeface="Juice ITC" pitchFamily="82" charset="0"/>
              </a:rPr>
              <a:t>  </a:t>
            </a:r>
            <a:r>
              <a:rPr lang="sl-SI" sz="2400" i="1" dirty="0" err="1">
                <a:latin typeface="Juice ITC" pitchFamily="82" charset="0"/>
              </a:rPr>
              <a:t>commended</a:t>
            </a:r>
            <a:r>
              <a:rPr lang="sl-SI" sz="2400" i="1" dirty="0">
                <a:latin typeface="Juice ITC" pitchFamily="82" charset="0"/>
              </a:rPr>
              <a:t> on HMS </a:t>
            </a:r>
            <a:r>
              <a:rPr lang="sl-SI" sz="2400" i="1" dirty="0" err="1">
                <a:latin typeface="Juice ITC" pitchFamily="82" charset="0"/>
              </a:rPr>
              <a:t>Discovery</a:t>
            </a: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i="1" dirty="0">
                <a:latin typeface="Juice ITC" pitchFamily="82" charset="0"/>
              </a:rPr>
              <a:t>Cook </a:t>
            </a:r>
            <a:r>
              <a:rPr lang="sl-SI" sz="2400" i="1" dirty="0" err="1">
                <a:latin typeface="Juice ITC" pitchFamily="82" charset="0"/>
              </a:rPr>
              <a:t>had</a:t>
            </a:r>
            <a:r>
              <a:rPr lang="sl-SI" sz="2400" i="1" dirty="0">
                <a:latin typeface="Juice ITC" pitchFamily="82" charset="0"/>
              </a:rPr>
              <a:t> to </a:t>
            </a:r>
            <a:r>
              <a:rPr lang="sl-SI" sz="2400" i="1" dirty="0" err="1">
                <a:latin typeface="Juice ITC" pitchFamily="82" charset="0"/>
              </a:rPr>
              <a:t>return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Omai</a:t>
            </a:r>
            <a:r>
              <a:rPr lang="sl-SI" sz="2400" i="1" dirty="0">
                <a:latin typeface="Juice ITC" pitchFamily="82" charset="0"/>
              </a:rPr>
              <a:t> to Tahiti, </a:t>
            </a:r>
            <a:r>
              <a:rPr lang="sl-SI" sz="2400" i="1" dirty="0" err="1">
                <a:latin typeface="Juice ITC" pitchFamily="82" charset="0"/>
              </a:rPr>
              <a:t>but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the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main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reason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was</a:t>
            </a:r>
            <a:r>
              <a:rPr lang="sl-SI" sz="2400" i="1" dirty="0">
                <a:latin typeface="Juice ITC" pitchFamily="82" charset="0"/>
              </a:rPr>
              <a:t> 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i="1" dirty="0">
                <a:latin typeface="Juice ITC" pitchFamily="82" charset="0"/>
              </a:rPr>
              <a:t>       </a:t>
            </a:r>
            <a:r>
              <a:rPr lang="sl-SI" sz="2400" i="1" dirty="0" err="1">
                <a:latin typeface="Juice ITC" pitchFamily="82" charset="0"/>
              </a:rPr>
              <a:t>discover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Northwets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passage</a:t>
            </a: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i="1" dirty="0" err="1">
                <a:latin typeface="Juice ITC" pitchFamily="82" charset="0"/>
              </a:rPr>
              <a:t>After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returned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Omai</a:t>
            </a:r>
            <a:r>
              <a:rPr lang="sl-SI" sz="2400" i="1" dirty="0">
                <a:latin typeface="Juice ITC" pitchFamily="82" charset="0"/>
              </a:rPr>
              <a:t>, </a:t>
            </a:r>
            <a:r>
              <a:rPr lang="sl-SI" sz="2400" i="1" dirty="0" err="1">
                <a:latin typeface="Juice ITC" pitchFamily="82" charset="0"/>
              </a:rPr>
              <a:t>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was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the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first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European</a:t>
            </a:r>
            <a:r>
              <a:rPr lang="sl-SI" sz="2400" i="1" dirty="0">
                <a:latin typeface="Juice ITC" pitchFamily="82" charset="0"/>
              </a:rPr>
              <a:t> on </a:t>
            </a:r>
            <a:r>
              <a:rPr lang="sl-SI" sz="2400" i="1" dirty="0" err="1">
                <a:latin typeface="Juice ITC" pitchFamily="82" charset="0"/>
              </a:rPr>
              <a:t>the</a:t>
            </a: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i="1" dirty="0">
                <a:latin typeface="Juice ITC" pitchFamily="82" charset="0"/>
              </a:rPr>
              <a:t>       </a:t>
            </a:r>
            <a:r>
              <a:rPr lang="sl-SI" sz="2400" i="1" dirty="0" err="1">
                <a:latin typeface="Juice ITC" pitchFamily="82" charset="0"/>
              </a:rPr>
              <a:t>Hawaiian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island</a:t>
            </a:r>
            <a:r>
              <a:rPr lang="sl-SI" sz="2400" i="1" dirty="0">
                <a:latin typeface="Juice ITC" pitchFamily="82" charset="0"/>
              </a:rPr>
              <a:t> (</a:t>
            </a:r>
            <a:r>
              <a:rPr lang="sl-SI" sz="2400" i="1" dirty="0" err="1">
                <a:latin typeface="Juice ITC" pitchFamily="82" charset="0"/>
              </a:rPr>
              <a:t>Sandwich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islands</a:t>
            </a:r>
            <a:r>
              <a:rPr lang="sl-SI" sz="2400" i="1" dirty="0">
                <a:latin typeface="Juice ITC" pitchFamily="8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i="1" dirty="0">
                <a:latin typeface="Juice ITC" pitchFamily="82" charset="0"/>
              </a:rPr>
              <a:t>THEN HE WENT TO: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i="1" dirty="0" err="1">
                <a:latin typeface="Juice ITC" pitchFamily="82" charset="0"/>
              </a:rPr>
              <a:t>North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America</a:t>
            </a:r>
            <a:r>
              <a:rPr lang="sl-SI" sz="2400" i="1" dirty="0">
                <a:latin typeface="Juice ITC" pitchFamily="82" charset="0"/>
              </a:rPr>
              <a:t> to </a:t>
            </a:r>
            <a:r>
              <a:rPr lang="sl-SI" sz="2400" i="1" dirty="0" err="1">
                <a:latin typeface="Juice ITC" pitchFamily="82" charset="0"/>
              </a:rPr>
              <a:t>explore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the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coast</a:t>
            </a:r>
            <a:endParaRPr lang="sl-SI" sz="2400" i="1" dirty="0">
              <a:latin typeface="Juice ITC" pitchFamily="82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i="1" dirty="0" err="1">
                <a:latin typeface="Juice ITC" pitchFamily="82" charset="0"/>
              </a:rPr>
              <a:t>Yuquot</a:t>
            </a:r>
            <a:r>
              <a:rPr lang="sl-SI" sz="2400" i="1" dirty="0">
                <a:latin typeface="Juice ITC" pitchFamily="82" charset="0"/>
              </a:rPr>
              <a:t> (</a:t>
            </a:r>
            <a:r>
              <a:rPr lang="sl-SI" sz="2400" i="1" dirty="0" err="1">
                <a:latin typeface="Juice ITC" pitchFamily="82" charset="0"/>
              </a:rPr>
              <a:t>trade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with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natives</a:t>
            </a:r>
            <a:r>
              <a:rPr lang="sl-SI" sz="2400" i="1" dirty="0">
                <a:latin typeface="Juice ITC" pitchFamily="82" charset="0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i="1" dirty="0">
                <a:latin typeface="Juice ITC" pitchFamily="82" charset="0"/>
              </a:rPr>
              <a:t>Bering </a:t>
            </a:r>
            <a:r>
              <a:rPr lang="sl-SI" sz="2400" i="1" dirty="0" err="1">
                <a:latin typeface="Juice ITC" pitchFamily="82" charset="0"/>
              </a:rPr>
              <a:t>Strait</a:t>
            </a:r>
            <a:r>
              <a:rPr lang="sl-SI" sz="2400" i="1" dirty="0">
                <a:latin typeface="Juice ITC" pitchFamily="82" charset="0"/>
              </a:rPr>
              <a:t> (Cook </a:t>
            </a:r>
            <a:r>
              <a:rPr lang="sl-SI" sz="2400" i="1" dirty="0" err="1">
                <a:latin typeface="Juice ITC" pitchFamily="82" charset="0"/>
              </a:rPr>
              <a:t>Intlet</a:t>
            </a:r>
            <a:r>
              <a:rPr lang="sl-SI" sz="2400" i="1" dirty="0">
                <a:latin typeface="Juice ITC" pitchFamily="82" charset="0"/>
              </a:rPr>
              <a:t>)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sl-SI" sz="2400" i="1" dirty="0" err="1">
                <a:latin typeface="Juice ITC" pitchFamily="82" charset="0"/>
              </a:rPr>
              <a:t>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returned</a:t>
            </a:r>
            <a:r>
              <a:rPr lang="sl-SI" sz="2400" i="1" dirty="0">
                <a:latin typeface="Juice ITC" pitchFamily="82" charset="0"/>
              </a:rPr>
              <a:t> to </a:t>
            </a:r>
            <a:r>
              <a:rPr lang="sl-SI" sz="2400" i="1" dirty="0" err="1">
                <a:latin typeface="Juice ITC" pitchFamily="82" charset="0"/>
              </a:rPr>
              <a:t>Hawaii</a:t>
            </a:r>
            <a:r>
              <a:rPr lang="sl-SI" sz="2400" i="1" dirty="0">
                <a:latin typeface="Juice ITC" pitchFamily="82" charset="0"/>
              </a:rPr>
              <a:t> 1779 </a:t>
            </a:r>
            <a:r>
              <a:rPr lang="sl-SI" sz="2400" i="1" dirty="0" err="1">
                <a:latin typeface="Juice ITC" pitchFamily="82" charset="0"/>
              </a:rPr>
              <a:t>where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he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was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killed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by</a:t>
            </a:r>
            <a:r>
              <a:rPr lang="sl-SI" sz="2400" i="1" dirty="0">
                <a:latin typeface="Juice ITC" pitchFamily="82" charset="0"/>
              </a:rPr>
              <a:t> </a:t>
            </a:r>
            <a:r>
              <a:rPr lang="sl-SI" sz="2400" i="1" dirty="0" err="1">
                <a:latin typeface="Juice ITC" pitchFamily="82" charset="0"/>
              </a:rPr>
              <a:t>natives</a:t>
            </a:r>
            <a:endParaRPr lang="sl-SI" sz="2400" i="1" dirty="0">
              <a:latin typeface="Juice ITC" pitchFamily="82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i="1" dirty="0">
              <a:latin typeface="Juice ITC" pitchFamily="8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i="1" dirty="0">
              <a:latin typeface="Juice ITC" pitchFamily="82" charset="0"/>
            </a:endParaRPr>
          </a:p>
        </p:txBody>
      </p:sp>
      <p:pic>
        <p:nvPicPr>
          <p:cNvPr id="7172" name="Picture 2" descr="James Cook Signature.svg">
            <a:extLst>
              <a:ext uri="{FF2B5EF4-FFF2-40B4-BE49-F238E27FC236}">
                <a16:creationId xmlns:a16="http://schemas.microsoft.com/office/drawing/2014/main" id="{AEC16398-B4F4-4DC1-942A-E5AC5E64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1oclockgun.com/history/resolution_l.jpg">
            <a:extLst>
              <a:ext uri="{FF2B5EF4-FFF2-40B4-BE49-F238E27FC236}">
                <a16:creationId xmlns:a16="http://schemas.microsoft.com/office/drawing/2014/main" id="{7E9C9F2D-9BF1-4147-9061-153E35CB8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133600"/>
            <a:ext cx="2728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raremaps.com/maps/medium/25270.jpg">
            <a:extLst>
              <a:ext uri="{FF2B5EF4-FFF2-40B4-BE49-F238E27FC236}">
                <a16:creationId xmlns:a16="http://schemas.microsoft.com/office/drawing/2014/main" id="{FFCFCE19-21A3-4D80-A9BC-9A093732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200400"/>
            <a:ext cx="37147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utomation-drive.com/EX/05-14-11/James%2520Cook.jpg">
            <a:extLst>
              <a:ext uri="{FF2B5EF4-FFF2-40B4-BE49-F238E27FC236}">
                <a16:creationId xmlns:a16="http://schemas.microsoft.com/office/drawing/2014/main" id="{16951CE6-B4B0-4457-AD05-EB392BDE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freefoto.com/images/904/25/904_25_2915---Captain-James-Cook-Statue_web.jpg">
            <a:extLst>
              <a:ext uri="{FF2B5EF4-FFF2-40B4-BE49-F238E27FC236}">
                <a16:creationId xmlns:a16="http://schemas.microsoft.com/office/drawing/2014/main" id="{6BA3620C-2CC6-46DF-A90B-E2387CA4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2400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www.janesoceania.com/captcook1/sinking.jpg">
            <a:extLst>
              <a:ext uri="{FF2B5EF4-FFF2-40B4-BE49-F238E27FC236}">
                <a16:creationId xmlns:a16="http://schemas.microsoft.com/office/drawing/2014/main" id="{C3C5E603-50E2-4D07-AEE5-30ADF553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038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australiaforeveryone.com.au/discovery/Cookflag.jpg">
            <a:extLst>
              <a:ext uri="{FF2B5EF4-FFF2-40B4-BE49-F238E27FC236}">
                <a16:creationId xmlns:a16="http://schemas.microsoft.com/office/drawing/2014/main" id="{DDAD9707-93EE-48CB-AA21-7281F7FB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676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www.lookandlearn.com/if_files/gallery/preview/B/B002/B002609.jpg">
            <a:extLst>
              <a:ext uri="{FF2B5EF4-FFF2-40B4-BE49-F238E27FC236}">
                <a16:creationId xmlns:a16="http://schemas.microsoft.com/office/drawing/2014/main" id="{AA72669E-2A1C-4083-83B1-3503F024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49675"/>
            <a:ext cx="5486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odayinthegulfofmaine.com/wp-content/uploads/2009/02/townsville6.jpg">
            <a:extLst>
              <a:ext uri="{FF2B5EF4-FFF2-40B4-BE49-F238E27FC236}">
                <a16:creationId xmlns:a16="http://schemas.microsoft.com/office/drawing/2014/main" id="{D6949F31-3238-4A06-83C4-2BC554C9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64CB435-A39A-4926-825B-CBEC6C2A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Legacy</a:t>
            </a:r>
            <a:endParaRPr lang="en-US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92CD6C4F-F245-4586-9CE7-B8FE785A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Juice ITC" panose="04040403040A02020202" pitchFamily="82" charset="0"/>
              </a:rPr>
              <a:t>James Cook lots of new islands and a continent, Australia</a:t>
            </a:r>
          </a:p>
          <a:p>
            <a:r>
              <a:rPr lang="sl-SI" altLang="sl-SI">
                <a:latin typeface="Juice ITC" panose="04040403040A02020202" pitchFamily="82" charset="0"/>
              </a:rPr>
              <a:t>In England, there are lot of statues and schools and even a university</a:t>
            </a:r>
          </a:p>
          <a:p>
            <a:endParaRPr lang="en-US" altLang="sl-SI">
              <a:latin typeface="Juice ITC" panose="04040403040A02020202" pitchFamily="82" charset="0"/>
            </a:endParaRPr>
          </a:p>
        </p:txBody>
      </p:sp>
      <p:pic>
        <p:nvPicPr>
          <p:cNvPr id="10244" name="Picture 2" descr="http://www.christchurchdailyphoto.com/wp-content/uploads/2007/11/james-cook-vic.jpg">
            <a:extLst>
              <a:ext uri="{FF2B5EF4-FFF2-40B4-BE49-F238E27FC236}">
                <a16:creationId xmlns:a16="http://schemas.microsoft.com/office/drawing/2014/main" id="{9C7976C1-CBDF-47FC-8595-0B4F9ED9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6844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upload.wikimedia.org/wikipedia/commons/2/23/Statue_James_Cook_New_Zealand.jpg">
            <a:extLst>
              <a:ext uri="{FF2B5EF4-FFF2-40B4-BE49-F238E27FC236}">
                <a16:creationId xmlns:a16="http://schemas.microsoft.com/office/drawing/2014/main" id="{5D71173F-4C67-49EC-9722-C6282C20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5762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Juice ITC</vt:lpstr>
      <vt:lpstr>Officeova tema</vt:lpstr>
      <vt:lpstr>GREAT EXPLORERS</vt:lpstr>
      <vt:lpstr>BASIC INFORMATION</vt:lpstr>
      <vt:lpstr>Young Cook</vt:lpstr>
      <vt:lpstr>1. voyage</vt:lpstr>
      <vt:lpstr>2. voyage</vt:lpstr>
      <vt:lpstr>3. voyage</vt:lpstr>
      <vt:lpstr>PowerPoint Presentation</vt:lpstr>
      <vt:lpstr>PowerPoint Presentation</vt:lpstr>
      <vt:lpstr>Legacy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2019-05-30T09:20:26Z</dcterms:created>
  <dcterms:modified xsi:type="dcterms:W3CDTF">2019-05-30T09:20:27Z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