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A6300-6169-447D-990A-0C178D467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4A489-1D67-4512-91DE-B0526D85E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61926-66E7-4A82-AC3C-7DF5E0A5C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08EC3-6D5F-435D-80C3-E940EB5D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8D6A1-7AE2-45AA-B548-3C2030374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5BA57-FDAC-4A36-BCEA-35114A93B42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5986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E0A07-6F67-4C67-82BE-95931EAD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08A397-74B4-4092-904C-ACA9D2E89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82649-93D4-4D34-BC70-FFD00D748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FA3B4-CC6C-4F14-9556-F9D8D9026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A2B28-BE61-45C1-A5D5-1777D13DF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92561-8ED1-4271-B496-67B197258D5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30483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EB137-9361-4F69-9238-36979835B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EFCD3-BE31-4E96-9664-919D03DBC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D1ADB-D1F4-4185-82A7-03D7F405B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25742-879D-49DA-A819-506393514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F567A-C8ED-4541-B769-91E02ABB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D062A-1046-4E7B-983F-047F65ABC27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48279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AE53D-3FA7-4CFF-8591-04CC90766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3AF29-B66F-487A-8D4A-93078F6781B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89FF0-1900-426D-AD2A-F452A00F7FC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E6C6CB-383F-4D24-9B1D-651EA17FEE7D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1ADCD58-48FC-4435-9BB2-F3C9AA3BF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71E447-05E0-4D1F-8BB1-6F2923C33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F026D7-7178-4B04-8C45-E8A827581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61EA99-2325-4657-9176-A1A69979EF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8162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FF189-3B6A-4501-BF61-55ADA796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67363-B0AB-4EEB-A184-3528F661E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EB4AF-21D2-440E-BB11-99D3071E1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33956-9078-43A2-BDD3-4F9759528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F52FB-E9DF-4C60-95E9-91C08CA0F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701ED-C398-4998-A8FC-86C5397A4CD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9328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16292-5851-42EB-B6B9-05EA26AD3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39251-B726-4E47-8EAD-0B25EC5A0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9ED95-0916-48C4-907D-55994CCEF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3DC23-32EC-4640-A100-CC9778872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0E936-9133-4C44-A46E-5B4E8978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7A2DB-C731-4273-A8CA-430F5C84CC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0616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28AED-313A-4A92-870D-E2A3E0666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E3B54-C15C-4E19-B9CC-C49ED45E5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358EC-9B79-436B-A648-734A698B0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0119E-AE46-47E8-BB16-E6E99B2C5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5D74B-9EE9-4112-A6DE-5AC926B83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F5B64-C29B-4219-8180-38A37178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EB0EE-1220-4F0B-A7D2-5A947F4C3D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8079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D500C-E28C-4A08-980A-ADFA51941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1169C-F4FA-40A0-82EA-F7D48E958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5059C-0268-4608-BFC9-C0982BF6E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1BC752-DF4F-4E28-B808-8F2ED2226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227B3A-53A3-4D67-A24C-2624DEF75E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FC2470-23C0-40CD-8D54-08718751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1401F-AA75-440A-A3B4-BEAD88598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636F21-C38E-4226-AB50-5974EDA59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A6443-2A54-42B4-83ED-6A5E021B13C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61732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0583-7A55-4ECB-8546-2257D291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F37070-47D9-4116-8D6E-B3266E764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919625-3791-46C2-BFE0-4111F77A3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D59DC-A89B-4F6A-BA18-2A849F07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40FA3-C07E-468A-8D91-454009CA557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6834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61BE02-D660-4E93-80CC-CBFE5EF25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FB4DD-ABE9-4BC8-A191-8E7A6649E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C5D5-250C-42BB-B6B4-10335AE45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FF5BF-48BB-4E73-BBF4-F2B04C22C5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8139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40B7F-004B-4610-A156-2E484694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92493-1D79-4688-A270-7A0BA7D00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8C523-DFB6-4919-89CE-84E0FA722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66F42-3F44-43FE-A54A-B2231CFD6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67D8B-6BF9-4FAA-870C-6FEE4926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CDB94-7FF0-44FF-BC59-CCB1D253E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4ABC1-3685-44E4-A174-B6337FE7D8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2295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A18B9-3307-472D-BF37-8F014CC40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5B1BA-C26E-46A7-B90E-09F9690B9E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A4BE5E-B66B-4AB6-B639-BB5F6F7EB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4EF9F-0C88-443B-8DCE-8F1A2AFAD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15A72-4636-4769-B623-E1DBE19E9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705CB-F409-4A66-AB82-72C4639DE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7D783-D0EC-4C04-A550-232B1628538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1665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083F646-8BAE-47B7-B0AE-B221FA7A00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AD3396-6807-45F5-A24A-70EE9947C1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103CC34-3D00-4DD2-827F-4CD193D826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521E721-73DB-40EF-AA96-9EA8573B9A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A4B2232-1132-452C-BE0B-407C633CBF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1D63AC-A657-423F-BE45-BDBEF6C6D00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Laura\Predstavitev%20ang\The%20Best%20Guinness%20World%20Records%20In%20The%20World.wm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9FE3396-9B68-441E-8113-A1B2572DC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32363" y="836613"/>
            <a:ext cx="3898900" cy="2290762"/>
          </a:xfrm>
        </p:spPr>
        <p:txBody>
          <a:bodyPr/>
          <a:lstStyle/>
          <a:p>
            <a:r>
              <a:rPr lang="sl-SI" altLang="sl-SI">
                <a:latin typeface="Garamond" panose="02020404030301010803" pitchFamily="18" charset="0"/>
              </a:rPr>
              <a:t>GUINNESS WORD RECORDS</a:t>
            </a:r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609CD94B-A603-4698-92C9-5744A52004D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3213100"/>
            <a:ext cx="4038600" cy="4525963"/>
          </a:xfrm>
        </p:spPr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l-SI" altLang="sl-SI" sz="2400">
                <a:latin typeface="Garamond" panose="02020404030301010803" pitchFamily="18" charset="0"/>
              </a:rPr>
              <a:t>Until 2000 as The Guinness Book of Records</a:t>
            </a:r>
            <a:r>
              <a:rPr lang="sl-SI" altLang="sl-SI" sz="2800">
                <a:latin typeface="Garamond" panose="02020404030301010803" pitchFamily="18" charset="0"/>
              </a:rPr>
              <a:t> (</a:t>
            </a:r>
            <a:r>
              <a:rPr lang="sl-SI" altLang="sl-SI" sz="1600" i="1">
                <a:latin typeface="Garamond" panose="02020404030301010803" pitchFamily="18" charset="0"/>
              </a:rPr>
              <a:t>before U.S. editions as </a:t>
            </a:r>
            <a:r>
              <a:rPr lang="sl-SI" altLang="sl-SI" sz="1600" b="1" i="1">
                <a:latin typeface="Garamond" panose="02020404030301010803" pitchFamily="18" charset="0"/>
              </a:rPr>
              <a:t>The Guinness Book of World Records</a:t>
            </a:r>
            <a:r>
              <a:rPr lang="sl-SI" altLang="sl-SI" sz="2800">
                <a:latin typeface="Garamond" panose="02020404030301010803" pitchFamily="18" charset="0"/>
              </a:rPr>
              <a:t>)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l-SI" altLang="sl-SI" sz="2400">
                <a:latin typeface="Garamond" panose="02020404030301010803" pitchFamily="18" charset="0"/>
              </a:rPr>
              <a:t>Collection of world records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l-SI" altLang="sl-SI" sz="2400">
                <a:latin typeface="Garamond" panose="02020404030301010803" pitchFamily="18" charset="0"/>
              </a:rPr>
              <a:t>Human achievements and extrems of the natural world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sl-SI" altLang="sl-SI" sz="2400">
              <a:latin typeface="Garamond" panose="02020404030301010803" pitchFamily="18" charset="0"/>
            </a:endParaRPr>
          </a:p>
        </p:txBody>
      </p:sp>
      <p:sp>
        <p:nvSpPr>
          <p:cNvPr id="2052" name="Line 4">
            <a:extLst>
              <a:ext uri="{FF2B5EF4-FFF2-40B4-BE49-F238E27FC236}">
                <a16:creationId xmlns:a16="http://schemas.microsoft.com/office/drawing/2014/main" id="{DFAD6A0E-E883-4B05-B48B-B1DE267682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765175"/>
            <a:ext cx="6121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cxnSp>
        <p:nvCxnSpPr>
          <p:cNvPr id="2053" name="AutoShape 5">
            <a:extLst>
              <a:ext uri="{FF2B5EF4-FFF2-40B4-BE49-F238E27FC236}">
                <a16:creationId xmlns:a16="http://schemas.microsoft.com/office/drawing/2014/main" id="{C116D5BE-BE7F-4DDD-89C9-214CB4A3B37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-2865437" y="3333750"/>
            <a:ext cx="6669088" cy="1587"/>
          </a:xfrm>
          <a:prstGeom prst="bentConnector3">
            <a:avLst>
              <a:gd name="adj1" fmla="val 49986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4" name="Picture 6" descr="guinness_world_records">
            <a:extLst>
              <a:ext uri="{FF2B5EF4-FFF2-40B4-BE49-F238E27FC236}">
                <a16:creationId xmlns:a16="http://schemas.microsoft.com/office/drawing/2014/main" id="{3F721B51-A1F3-4E02-A4C3-40E850E37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4070350" cy="49307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7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F1BAFB2-3B48-418A-9B8D-5BE6E4C2EA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sl-SI" altLang="sl-SI" sz="4000" b="1"/>
            </a:br>
            <a:r>
              <a:rPr lang="sl-SI" altLang="sl-SI">
                <a:latin typeface="Garamond" panose="02020404030301010803" pitchFamily="18" charset="0"/>
              </a:rPr>
              <a:t>Modern Society</a:t>
            </a:r>
            <a:br>
              <a:rPr lang="sl-SI" altLang="sl-SI">
                <a:latin typeface="Garamond" panose="02020404030301010803" pitchFamily="18" charset="0"/>
              </a:rPr>
            </a:br>
            <a:endParaRPr lang="sl-SI" altLang="sl-SI">
              <a:latin typeface="Garamond" panose="02020404030301010803" pitchFamily="18" charset="0"/>
            </a:endParaRP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36B0FEB7-7C1F-4390-9AC0-448561CC1BA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>
                <a:latin typeface="Garamond" panose="02020404030301010803" pitchFamily="18" charset="0"/>
              </a:rPr>
              <a:t>Collections </a:t>
            </a:r>
          </a:p>
          <a:p>
            <a:r>
              <a:rPr lang="sl-SI" altLang="sl-SI" sz="2800">
                <a:latin typeface="Garamond" panose="02020404030301010803" pitchFamily="18" charset="0"/>
              </a:rPr>
              <a:t>People &amp; Places </a:t>
            </a:r>
          </a:p>
          <a:p>
            <a:r>
              <a:rPr lang="sl-SI" altLang="sl-SI" sz="2800">
                <a:latin typeface="Garamond" panose="02020404030301010803" pitchFamily="18" charset="0"/>
              </a:rPr>
              <a:t>Big Money </a:t>
            </a:r>
          </a:p>
          <a:p>
            <a:r>
              <a:rPr lang="sl-SI" altLang="sl-SI" sz="2800">
                <a:latin typeface="Garamond" panose="02020404030301010803" pitchFamily="18" charset="0"/>
              </a:rPr>
              <a:t>Fashion </a:t>
            </a:r>
          </a:p>
          <a:p>
            <a:r>
              <a:rPr lang="sl-SI" altLang="sl-SI" sz="2400" b="1" u="sng">
                <a:latin typeface="Garamond" panose="02020404030301010803" pitchFamily="18" charset="0"/>
              </a:rPr>
              <a:t>Big Food </a:t>
            </a:r>
            <a:r>
              <a:rPr lang="sl-SI" altLang="sl-SI" sz="2400" b="1">
                <a:latin typeface="Garamond" panose="02020404030301010803" pitchFamily="18" charset="0"/>
              </a:rPr>
              <a:t>=&gt;</a:t>
            </a:r>
          </a:p>
          <a:p>
            <a:pPr>
              <a:buFontTx/>
              <a:buNone/>
            </a:pPr>
            <a:r>
              <a:rPr lang="sl-SI" altLang="sl-SI" sz="2800" b="1" u="sng">
                <a:latin typeface="Garamond" panose="02020404030301010803" pitchFamily="18" charset="0"/>
              </a:rPr>
              <a:t>Largest hamburger</a:t>
            </a:r>
          </a:p>
          <a:p>
            <a:endParaRPr lang="sl-SI" altLang="sl-SI" sz="2800" b="1" u="sng">
              <a:latin typeface="Garamond" panose="02020404030301010803" pitchFamily="18" charset="0"/>
            </a:endParaRPr>
          </a:p>
          <a:p>
            <a:endParaRPr lang="sl-SI" altLang="sl-SI" sz="2800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9B83C275-1AA0-4186-8672-6661FECBE00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altLang="sl-SI" sz="2400">
                <a:latin typeface="Garamond" panose="02020404030301010803" pitchFamily="18" charset="0"/>
              </a:rPr>
              <a:t>Largest hamburger commercially available </a:t>
            </a:r>
          </a:p>
          <a:p>
            <a:pPr>
              <a:buFontTx/>
              <a:buNone/>
            </a:pPr>
            <a:r>
              <a:rPr lang="sl-SI" altLang="sl-SI" sz="2000">
                <a:latin typeface="Garamond" panose="02020404030301010803" pitchFamily="18" charset="0"/>
              </a:rPr>
              <a:t>Mallie's Sports Grill &amp; Bar</a:t>
            </a:r>
          </a:p>
          <a:p>
            <a:pPr>
              <a:buFontTx/>
              <a:buNone/>
            </a:pPr>
            <a:r>
              <a:rPr lang="sl-SI" altLang="sl-SI" sz="2000">
                <a:latin typeface="Garamond" panose="02020404030301010803" pitchFamily="18" charset="0"/>
              </a:rPr>
              <a:t>74.75 kg</a:t>
            </a:r>
            <a:endParaRPr lang="sl-SI" altLang="sl-SI" sz="2800"/>
          </a:p>
        </p:txBody>
      </p:sp>
      <p:sp>
        <p:nvSpPr>
          <p:cNvPr id="22536" name="Line 8">
            <a:extLst>
              <a:ext uri="{FF2B5EF4-FFF2-40B4-BE49-F238E27FC236}">
                <a16:creationId xmlns:a16="http://schemas.microsoft.com/office/drawing/2014/main" id="{E2929F0A-29D6-469B-9430-ADCDCD293E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3888" y="188913"/>
            <a:ext cx="0" cy="6669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2537" name="Line 9">
            <a:extLst>
              <a:ext uri="{FF2B5EF4-FFF2-40B4-BE49-F238E27FC236}">
                <a16:creationId xmlns:a16="http://schemas.microsoft.com/office/drawing/2014/main" id="{B0B16BD1-631A-4BAE-ADA3-E3EB1CC25E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04813"/>
            <a:ext cx="8820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2538" name="Line 10">
            <a:extLst>
              <a:ext uri="{FF2B5EF4-FFF2-40B4-BE49-F238E27FC236}">
                <a16:creationId xmlns:a16="http://schemas.microsoft.com/office/drawing/2014/main" id="{49799B4D-A171-4042-A4B6-1CBE0DCB9F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188913"/>
            <a:ext cx="0" cy="648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2539" name="Line 11">
            <a:extLst>
              <a:ext uri="{FF2B5EF4-FFF2-40B4-BE49-F238E27FC236}">
                <a16:creationId xmlns:a16="http://schemas.microsoft.com/office/drawing/2014/main" id="{F5711C0A-72CE-4CE0-8140-E2330064DFD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2540" name="Line 12">
            <a:extLst>
              <a:ext uri="{FF2B5EF4-FFF2-40B4-BE49-F238E27FC236}">
                <a16:creationId xmlns:a16="http://schemas.microsoft.com/office/drawing/2014/main" id="{E94758EA-C3BD-4AAC-8DFB-4599EFA8E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260350"/>
            <a:ext cx="8208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2541" name="Line 13">
            <a:extLst>
              <a:ext uri="{FF2B5EF4-FFF2-40B4-BE49-F238E27FC236}">
                <a16:creationId xmlns:a16="http://schemas.microsoft.com/office/drawing/2014/main" id="{23305835-6C26-4202-A942-44D0092E28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75688" y="188913"/>
            <a:ext cx="0" cy="6408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22535" name="Picture 7">
            <a:extLst>
              <a:ext uri="{FF2B5EF4-FFF2-40B4-BE49-F238E27FC236}">
                <a16:creationId xmlns:a16="http://schemas.microsoft.com/office/drawing/2014/main" id="{71C0CEA9-57D5-42A4-9A9A-65B4C842E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37082">
            <a:off x="5867400" y="2852738"/>
            <a:ext cx="3035300" cy="2222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AB19604F-7ABD-4A64-B3B7-88CBE082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5633">
            <a:off x="3492500" y="4005263"/>
            <a:ext cx="3144838" cy="23590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39F39F5-D7B9-4508-AA19-836DDB9665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sl-SI" altLang="sl-SI" sz="4000" b="1"/>
            </a:br>
            <a:r>
              <a:rPr lang="sl-SI" altLang="sl-SI">
                <a:latin typeface="Garamond" panose="02020404030301010803" pitchFamily="18" charset="0"/>
              </a:rPr>
              <a:t>Travel &amp; Transport</a:t>
            </a:r>
            <a:br>
              <a:rPr lang="sl-SI" altLang="sl-SI">
                <a:latin typeface="Garamond" panose="02020404030301010803" pitchFamily="18" charset="0"/>
              </a:rPr>
            </a:br>
            <a:endParaRPr lang="sl-SI" altLang="sl-SI">
              <a:latin typeface="Garamond" panose="02020404030301010803" pitchFamily="18" charset="0"/>
            </a:endParaRP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9635A91B-FCCE-48A8-B885-F9E3E4872EF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28775"/>
            <a:ext cx="4465638" cy="4525963"/>
          </a:xfrm>
        </p:spPr>
        <p:txBody>
          <a:bodyPr/>
          <a:lstStyle/>
          <a:p>
            <a:r>
              <a:rPr lang="sl-SI" altLang="sl-SI" sz="2400">
                <a:latin typeface="Garamond" panose="02020404030301010803" pitchFamily="18" charset="0"/>
              </a:rPr>
              <a:t>Aircraft </a:t>
            </a:r>
          </a:p>
          <a:p>
            <a:r>
              <a:rPr lang="sl-SI" altLang="sl-SI" sz="2400">
                <a:latin typeface="Garamond" panose="02020404030301010803" pitchFamily="18" charset="0"/>
              </a:rPr>
              <a:t>Cars </a:t>
            </a:r>
          </a:p>
          <a:p>
            <a:r>
              <a:rPr lang="sl-SI" altLang="sl-SI" sz="2400">
                <a:latin typeface="Garamond" panose="02020404030301010803" pitchFamily="18" charset="0"/>
              </a:rPr>
              <a:t>Epic Journeys </a:t>
            </a:r>
          </a:p>
          <a:p>
            <a:r>
              <a:rPr lang="sl-SI" altLang="sl-SI" sz="2400">
                <a:latin typeface="Garamond" panose="02020404030301010803" pitchFamily="18" charset="0"/>
              </a:rPr>
              <a:t>Air &amp; Sea Heroes </a:t>
            </a:r>
          </a:p>
          <a:p>
            <a:r>
              <a:rPr lang="sl-SI" altLang="sl-SI" sz="2400" b="1" u="sng">
                <a:latin typeface="Garamond" panose="02020404030301010803" pitchFamily="18" charset="0"/>
              </a:rPr>
              <a:t>Bikes &amp; Motorbikes</a:t>
            </a:r>
            <a:r>
              <a:rPr lang="sl-SI" altLang="sl-SI" sz="2400">
                <a:latin typeface="Garamond" panose="02020404030301010803" pitchFamily="18" charset="0"/>
              </a:rPr>
              <a:t> =&gt;</a:t>
            </a:r>
          </a:p>
          <a:p>
            <a:pPr>
              <a:buFontTx/>
              <a:buNone/>
            </a:pPr>
            <a:r>
              <a:rPr lang="sl-SI" altLang="sl-SI" sz="2800" b="1" u="sng">
                <a:latin typeface="Garamond" panose="02020404030301010803" pitchFamily="18" charset="0"/>
              </a:rPr>
              <a:t>Tallest Rideable Motorcycle</a:t>
            </a:r>
          </a:p>
          <a:p>
            <a:endParaRPr lang="sl-SI" altLang="sl-SI" sz="2800" b="1" u="sng">
              <a:latin typeface="Garamond" panose="02020404030301010803" pitchFamily="18" charset="0"/>
            </a:endParaRPr>
          </a:p>
          <a:p>
            <a:endParaRPr lang="sl-SI" altLang="sl-SI" sz="2400">
              <a:latin typeface="Garamond" panose="02020404030301010803" pitchFamily="18" charset="0"/>
            </a:endParaRPr>
          </a:p>
          <a:p>
            <a:endParaRPr lang="sl-SI" altLang="sl-SI" sz="2400">
              <a:latin typeface="Garamond" panose="02020404030301010803" pitchFamily="18" charset="0"/>
            </a:endParaRPr>
          </a:p>
          <a:p>
            <a:endParaRPr lang="sl-SI" altLang="sl-SI" sz="2800"/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F990E4C0-0541-47BF-9DB5-7318F493A57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557338"/>
            <a:ext cx="4608513" cy="4568825"/>
          </a:xfrm>
        </p:spPr>
        <p:txBody>
          <a:bodyPr/>
          <a:lstStyle/>
          <a:p>
            <a:r>
              <a:rPr lang="sl-SI" altLang="sl-SI" sz="2800">
                <a:latin typeface="Garamond" panose="02020404030301010803" pitchFamily="18" charset="0"/>
              </a:rPr>
              <a:t>Tallest Rideable Motorcycle</a:t>
            </a:r>
          </a:p>
          <a:p>
            <a:pPr>
              <a:buFontTx/>
              <a:buNone/>
            </a:pPr>
            <a:r>
              <a:rPr lang="sl-SI" altLang="sl-SI" sz="2000">
                <a:latin typeface="Garamond" panose="02020404030301010803" pitchFamily="18" charset="0"/>
              </a:rPr>
              <a:t>Gregory Dunham </a:t>
            </a:r>
          </a:p>
          <a:p>
            <a:pPr>
              <a:buFontTx/>
              <a:buNone/>
            </a:pPr>
            <a:r>
              <a:rPr lang="sl-SI" altLang="sl-SI" sz="2000">
                <a:latin typeface="Garamond" panose="02020404030301010803" pitchFamily="18" charset="0"/>
              </a:rPr>
              <a:t>3.429 m </a:t>
            </a:r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AC2D9F35-40B9-41DD-B27D-A6D9F5C04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490">
            <a:off x="6659563" y="2420938"/>
            <a:ext cx="2106612" cy="28082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8" name="Picture 8">
            <a:extLst>
              <a:ext uri="{FF2B5EF4-FFF2-40B4-BE49-F238E27FC236}">
                <a16:creationId xmlns:a16="http://schemas.microsoft.com/office/drawing/2014/main" id="{62FEB69A-50C9-4EF3-99E8-9F190D463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90315">
            <a:off x="3995738" y="4149725"/>
            <a:ext cx="3024187" cy="22129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9" name="Line 9">
            <a:extLst>
              <a:ext uri="{FF2B5EF4-FFF2-40B4-BE49-F238E27FC236}">
                <a16:creationId xmlns:a16="http://schemas.microsoft.com/office/drawing/2014/main" id="{73A13FDF-6AD1-4E03-873C-CA3698FE42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1196975"/>
            <a:ext cx="6481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10" name="Line 10">
            <a:extLst>
              <a:ext uri="{FF2B5EF4-FFF2-40B4-BE49-F238E27FC236}">
                <a16:creationId xmlns:a16="http://schemas.microsoft.com/office/drawing/2014/main" id="{5AA5CE16-7CB1-4A6D-AB13-F8D4FFEEF5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260350"/>
            <a:ext cx="0" cy="288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11" name="Line 11">
            <a:extLst>
              <a:ext uri="{FF2B5EF4-FFF2-40B4-BE49-F238E27FC236}">
                <a16:creationId xmlns:a16="http://schemas.microsoft.com/office/drawing/2014/main" id="{89AE8320-8F5C-4268-AA85-0ED1A67270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476250"/>
            <a:ext cx="5545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12" name="Line 12">
            <a:extLst>
              <a:ext uri="{FF2B5EF4-FFF2-40B4-BE49-F238E27FC236}">
                <a16:creationId xmlns:a16="http://schemas.microsoft.com/office/drawing/2014/main" id="{85006EA3-F878-4D4F-B7F4-70A54B1B63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2363" y="0"/>
            <a:ext cx="0" cy="134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87A316F-E9BB-4B7B-B47B-413A5EFF7A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sl-SI" altLang="sl-SI" sz="4000" b="1"/>
            </a:br>
            <a:r>
              <a:rPr lang="sl-SI" altLang="sl-SI">
                <a:latin typeface="Garamond" panose="02020404030301010803" pitchFamily="18" charset="0"/>
              </a:rPr>
              <a:t>Sports &amp; Games</a:t>
            </a:r>
            <a:br>
              <a:rPr lang="sl-SI" altLang="sl-SI">
                <a:latin typeface="Garamond" panose="02020404030301010803" pitchFamily="18" charset="0"/>
              </a:rPr>
            </a:br>
            <a:endParaRPr lang="sl-SI" altLang="sl-SI">
              <a:latin typeface="Garamond" panose="02020404030301010803" pitchFamily="18" charset="0"/>
            </a:endParaRP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3AA5B00E-8408-4868-9139-562E2647968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>
                <a:latin typeface="Garamond" panose="02020404030301010803" pitchFamily="18" charset="0"/>
              </a:rPr>
              <a:t>Gymnastics &amp; Weights 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latin typeface="Garamond" panose="02020404030301010803" pitchFamily="18" charset="0"/>
              </a:rPr>
              <a:t>Combat &amp; Martial Arts 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latin typeface="Garamond" panose="02020404030301010803" pitchFamily="18" charset="0"/>
              </a:rPr>
              <a:t>Ball Sports 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latin typeface="Garamond" panose="02020404030301010803" pitchFamily="18" charset="0"/>
              </a:rPr>
              <a:t>Soccer 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latin typeface="Garamond" panose="02020404030301010803" pitchFamily="18" charset="0"/>
              </a:rPr>
              <a:t>Golf 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latin typeface="Garamond" panose="02020404030301010803" pitchFamily="18" charset="0"/>
              </a:rPr>
              <a:t>Racket Sports 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latin typeface="Garamond" panose="02020404030301010803" pitchFamily="18" charset="0"/>
              </a:rPr>
              <a:t>Animal Sports 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latin typeface="Garamond" panose="02020404030301010803" pitchFamily="18" charset="0"/>
              </a:rPr>
              <a:t>Games &amp; Gambling 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latin typeface="Garamond" panose="02020404030301010803" pitchFamily="18" charset="0"/>
              </a:rPr>
              <a:t>Water Sports 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latin typeface="Garamond" panose="02020404030301010803" pitchFamily="18" charset="0"/>
              </a:rPr>
              <a:t>Athletics</a:t>
            </a:r>
          </a:p>
          <a:p>
            <a:pPr>
              <a:lnSpc>
                <a:spcPct val="80000"/>
              </a:lnSpc>
            </a:pPr>
            <a:r>
              <a:rPr lang="sl-SI" altLang="sl-SI" sz="2400" b="1" u="sng">
                <a:latin typeface="Garamond" panose="02020404030301010803" pitchFamily="18" charset="0"/>
              </a:rPr>
              <a:t>Action Sports</a:t>
            </a:r>
            <a:r>
              <a:rPr lang="sl-SI" altLang="sl-SI" sz="2800" b="1" u="sng">
                <a:latin typeface="Garamond" panose="02020404030301010803" pitchFamily="18" charset="0"/>
              </a:rPr>
              <a:t> </a:t>
            </a:r>
            <a:r>
              <a:rPr lang="sl-SI" altLang="sl-SI" sz="2800" b="1">
                <a:latin typeface="Garamond" panose="02020404030301010803" pitchFamily="18" charset="0"/>
              </a:rPr>
              <a:t>=&gt;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 b="1" u="sng">
                <a:latin typeface="Garamond" panose="02020404030301010803" pitchFamily="18" charset="0"/>
              </a:rPr>
              <a:t>Largest Skateboard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AFB55422-3661-462D-B371-086C631E0BD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l-SI" altLang="sl-SI" sz="2800" b="1" u="sng">
                <a:latin typeface="Garamond" panose="02020404030301010803" pitchFamily="18" charset="0"/>
              </a:rPr>
              <a:t>Largest Skateboard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latin typeface="Garamond" panose="02020404030301010803" pitchFamily="18" charset="0"/>
              </a:rPr>
              <a:t>Students of Jerry Havill's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latin typeface="Garamond" panose="02020404030301010803" pitchFamily="18" charset="0"/>
              </a:rPr>
              <a:t>Team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latin typeface="Garamond" panose="02020404030301010803" pitchFamily="18" charset="0"/>
              </a:rPr>
              <a:t>9.4 m long, 2.4 m wide and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latin typeface="Garamond" panose="02020404030301010803" pitchFamily="18" charset="0"/>
              </a:rPr>
              <a:t>1.19 high</a:t>
            </a:r>
            <a:endParaRPr lang="sl-SI" altLang="sl-SI" sz="2000" b="1">
              <a:latin typeface="Garamond" panose="02020404030301010803" pitchFamily="18" charset="0"/>
            </a:endParaRPr>
          </a:p>
        </p:txBody>
      </p:sp>
      <p:pic>
        <p:nvPicPr>
          <p:cNvPr id="27654" name="Picture 6">
            <a:extLst>
              <a:ext uri="{FF2B5EF4-FFF2-40B4-BE49-F238E27FC236}">
                <a16:creationId xmlns:a16="http://schemas.microsoft.com/office/drawing/2014/main" id="{73B9A44D-C951-4A8D-9962-26C654008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1590">
            <a:off x="3708400" y="3644900"/>
            <a:ext cx="3438525" cy="23352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7">
            <a:extLst>
              <a:ext uri="{FF2B5EF4-FFF2-40B4-BE49-F238E27FC236}">
                <a16:creationId xmlns:a16="http://schemas.microsoft.com/office/drawing/2014/main" id="{601EA43C-E3EB-47DD-A42C-5F62C7DE2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4431">
            <a:off x="6300788" y="3068638"/>
            <a:ext cx="2559050" cy="24368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6" name="Line 8">
            <a:extLst>
              <a:ext uri="{FF2B5EF4-FFF2-40B4-BE49-F238E27FC236}">
                <a16:creationId xmlns:a16="http://schemas.microsoft.com/office/drawing/2014/main" id="{A55E978C-7148-4887-A748-8B43F96048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476250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7657" name="Line 9">
            <a:extLst>
              <a:ext uri="{FF2B5EF4-FFF2-40B4-BE49-F238E27FC236}">
                <a16:creationId xmlns:a16="http://schemas.microsoft.com/office/drawing/2014/main" id="{4E60D24E-3345-48B4-A477-47FFC6076A02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3175" y="47625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7658" name="Line 10">
            <a:extLst>
              <a:ext uri="{FF2B5EF4-FFF2-40B4-BE49-F238E27FC236}">
                <a16:creationId xmlns:a16="http://schemas.microsoft.com/office/drawing/2014/main" id="{EBE2B825-7870-4E26-9336-3E3960DA59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64388" y="549275"/>
            <a:ext cx="1728787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7659" name="Line 11">
            <a:extLst>
              <a:ext uri="{FF2B5EF4-FFF2-40B4-BE49-F238E27FC236}">
                <a16:creationId xmlns:a16="http://schemas.microsoft.com/office/drawing/2014/main" id="{5F4A8F14-75F2-4669-973A-879CA61F72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56550" y="476250"/>
            <a:ext cx="9366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7660" name="Line 12">
            <a:extLst>
              <a:ext uri="{FF2B5EF4-FFF2-40B4-BE49-F238E27FC236}">
                <a16:creationId xmlns:a16="http://schemas.microsoft.com/office/drawing/2014/main" id="{844BCA02-4141-4503-B78A-3D9BF68F42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72450" y="476250"/>
            <a:ext cx="7207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7661" name="Line 13">
            <a:extLst>
              <a:ext uri="{FF2B5EF4-FFF2-40B4-BE49-F238E27FC236}">
                <a16:creationId xmlns:a16="http://schemas.microsoft.com/office/drawing/2014/main" id="{0A4EC8CA-82AE-4AC9-9425-129B307FDB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12088" y="476250"/>
            <a:ext cx="1081087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>
            <a:extLst>
              <a:ext uri="{FF2B5EF4-FFF2-40B4-BE49-F238E27FC236}">
                <a16:creationId xmlns:a16="http://schemas.microsoft.com/office/drawing/2014/main" id="{F86D6AF6-6639-4CBF-B90F-AC38FE6A6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04813"/>
            <a:ext cx="8424862" cy="61928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C772019A-2D50-449A-89FB-B5DE35991E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/>
              <a:t>THE BEST world guinness records</a:t>
            </a:r>
          </a:p>
        </p:txBody>
      </p:sp>
      <p:pic>
        <p:nvPicPr>
          <p:cNvPr id="31748" name="The Best Guinness World Records In The World.wmv">
            <a:hlinkClick r:id="" action="ppaction://media"/>
            <a:extLst>
              <a:ext uri="{FF2B5EF4-FFF2-40B4-BE49-F238E27FC236}">
                <a16:creationId xmlns:a16="http://schemas.microsoft.com/office/drawing/2014/main" id="{F543A560-BA0F-4167-B68B-10FADA0BF7EE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827213"/>
            <a:ext cx="4978400" cy="3735387"/>
          </a:xfrm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40" fill="hold"/>
                                        <p:tgtEl>
                                          <p:spTgt spid="317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74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17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D7C5BB3C-A418-4F8C-9AF3-BFBB0CFC32B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412875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800" b="1" u="sng"/>
              <a:t>   </a:t>
            </a:r>
            <a:r>
              <a:rPr lang="sl-SI" altLang="sl-SI" sz="4400" b="1" u="sng">
                <a:latin typeface="Garamond" panose="02020404030301010803" pitchFamily="18" charset="0"/>
              </a:rPr>
              <a:t>Thank you for your attention!</a:t>
            </a:r>
            <a:r>
              <a:rPr lang="sl-SI" altLang="sl-SI" sz="400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29700" name="Line 4">
            <a:extLst>
              <a:ext uri="{FF2B5EF4-FFF2-40B4-BE49-F238E27FC236}">
                <a16:creationId xmlns:a16="http://schemas.microsoft.com/office/drawing/2014/main" id="{66D1BF33-05BA-488D-8A58-28FF363245A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68413"/>
            <a:ext cx="8243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9701" name="Line 5">
            <a:extLst>
              <a:ext uri="{FF2B5EF4-FFF2-40B4-BE49-F238E27FC236}">
                <a16:creationId xmlns:a16="http://schemas.microsoft.com/office/drawing/2014/main" id="{4BE89845-FF62-4190-81E6-3D6A4F498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3" y="765175"/>
            <a:ext cx="0" cy="6092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9702" name="AutoShape 6">
            <a:extLst>
              <a:ext uri="{FF2B5EF4-FFF2-40B4-BE49-F238E27FC236}">
                <a16:creationId xmlns:a16="http://schemas.microsoft.com/office/drawing/2014/main" id="{89FBBC5C-ACC2-4CAD-B10A-228DDC89C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3068638"/>
            <a:ext cx="3311525" cy="2881312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9705" name="Line 9">
            <a:extLst>
              <a:ext uri="{FF2B5EF4-FFF2-40B4-BE49-F238E27FC236}">
                <a16:creationId xmlns:a16="http://schemas.microsoft.com/office/drawing/2014/main" id="{9764AEE5-E686-426B-BBC4-1E7C6F0EC7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981075"/>
            <a:ext cx="7705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9706" name="Line 10">
            <a:extLst>
              <a:ext uri="{FF2B5EF4-FFF2-40B4-BE49-F238E27FC236}">
                <a16:creationId xmlns:a16="http://schemas.microsoft.com/office/drawing/2014/main" id="{16EC56AE-AB57-43C1-ADA6-B89DDB7D4E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6381750"/>
            <a:ext cx="395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E3F4E4-53DD-4C35-8108-E0FA02EBE5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3B94CF2D-E6AC-46FE-A55C-5C3A62EAF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History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473C9CF-1C36-4D0B-BA9B-896C9C9DC29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l-SI" altLang="sl-SI" sz="2400">
                <a:latin typeface="Garamond" panose="02020404030301010803" pitchFamily="18" charset="0"/>
              </a:rPr>
              <a:t>The book itself holds a world record, as the best-selling copyrighted series of all-time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l-SI" altLang="sl-SI" sz="2400">
                <a:latin typeface="Garamond" panose="02020404030301010803" pitchFamily="18" charset="0"/>
              </a:rPr>
              <a:t>The group was owned by Guinness Brewery and subsequently Diageo unitl 2001.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l-SI" altLang="sl-SI" sz="2400">
                <a:latin typeface="Garamond" panose="02020404030301010803" pitchFamily="18" charset="0"/>
              </a:rPr>
              <a:t>Now is </a:t>
            </a:r>
            <a:r>
              <a:rPr lang="sl-SI" altLang="sl-SI" sz="2400" b="1">
                <a:latin typeface="Garamond" panose="02020404030301010803" pitchFamily="18" charset="0"/>
              </a:rPr>
              <a:t>owned</a:t>
            </a:r>
            <a:r>
              <a:rPr lang="sl-SI" altLang="sl-SI" sz="2400">
                <a:latin typeface="Garamond" panose="02020404030301010803" pitchFamily="18" charset="0"/>
              </a:rPr>
              <a:t> by Ripley Entertainament.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l-SI" altLang="sl-SI" sz="2400">
                <a:latin typeface="Garamond" panose="02020404030301010803" pitchFamily="18" charset="0"/>
              </a:rPr>
              <a:t>Guinness World Records was formed </a:t>
            </a:r>
            <a:r>
              <a:rPr lang="sl-SI" altLang="sl-SI" sz="2400" u="sng">
                <a:latin typeface="Garamond" panose="02020404030301010803" pitchFamily="18" charset="0"/>
              </a:rPr>
              <a:t>in 1954</a:t>
            </a:r>
            <a:r>
              <a:rPr lang="sl-SI" altLang="sl-SI" sz="2400">
                <a:latin typeface="Garamond" panose="02020404030301010803" pitchFamily="18" charset="0"/>
              </a:rPr>
              <a:t> to publish the first book 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sl-SI" altLang="sl-SI" sz="2400">
              <a:latin typeface="Garamond" panose="02020404030301010803" pitchFamily="18" charset="0"/>
            </a:endParaRPr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509702FF-51B1-4239-8701-EAFE10384E00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>
          <a:xfrm>
            <a:off x="4356100" y="6321425"/>
            <a:ext cx="4572000" cy="536575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1600">
                <a:latin typeface="Garamond" panose="02020404030301010803" pitchFamily="18" charset="0"/>
              </a:rPr>
              <a:t>       Example of the certificate that recorders recived.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3ED7D25A-E3BD-4C32-B973-25C236AB7A26}"/>
              </a:ext>
            </a:extLst>
          </p:cNvPr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628775"/>
            <a:ext cx="3243262" cy="4535488"/>
          </a:xfr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80" name="Line 8">
            <a:extLst>
              <a:ext uri="{FF2B5EF4-FFF2-40B4-BE49-F238E27FC236}">
                <a16:creationId xmlns:a16="http://schemas.microsoft.com/office/drawing/2014/main" id="{7F00CEF2-0868-4819-A1D5-DF06090DBD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1268413"/>
            <a:ext cx="5616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081" name="Line 9">
            <a:extLst>
              <a:ext uri="{FF2B5EF4-FFF2-40B4-BE49-F238E27FC236}">
                <a16:creationId xmlns:a16="http://schemas.microsoft.com/office/drawing/2014/main" id="{DB81FEB7-A9F6-4427-816C-95D240298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620713"/>
            <a:ext cx="0" cy="5832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082" name="Line 10">
            <a:extLst>
              <a:ext uri="{FF2B5EF4-FFF2-40B4-BE49-F238E27FC236}">
                <a16:creationId xmlns:a16="http://schemas.microsoft.com/office/drawing/2014/main" id="{F5AC3152-704A-45C6-AA9E-507E191167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6597650"/>
            <a:ext cx="4464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107AA14A-804C-41EA-95AD-8F47846113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l"/>
            <a:r>
              <a:rPr lang="sl-SI" altLang="sl-SI">
                <a:latin typeface="Garamond" panose="02020404030301010803" pitchFamily="18" charset="0"/>
              </a:rPr>
              <a:t>Book of Guinness world records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F495F55-2EE2-4400-AFF9-A64BC512E0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525962"/>
          </a:xfrm>
        </p:spPr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l-SI" altLang="sl-SI" sz="2800" b="1">
                <a:latin typeface="Garamond" panose="02020404030301010803" pitchFamily="18" charset="0"/>
              </a:rPr>
              <a:t>First year</a:t>
            </a:r>
            <a:r>
              <a:rPr lang="sl-SI" altLang="sl-SI" sz="2800">
                <a:latin typeface="Garamond" panose="02020404030301010803" pitchFamily="18" charset="0"/>
              </a:rPr>
              <a:t> (1954) were printed 1000 copies and given away.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l-SI" altLang="sl-SI" sz="2800">
                <a:latin typeface="Garamond" panose="02020404030301010803" pitchFamily="18" charset="0"/>
              </a:rPr>
              <a:t>The following year in the U.S., were sold </a:t>
            </a:r>
            <a:r>
              <a:rPr lang="sl-SI" altLang="sl-SI" sz="2800" u="sng">
                <a:latin typeface="Garamond" panose="02020404030301010803" pitchFamily="18" charset="0"/>
              </a:rPr>
              <a:t>70,000 copies.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l-SI" altLang="sl-SI" sz="2800">
                <a:latin typeface="Garamond" panose="02020404030301010803" pitchFamily="18" charset="0"/>
              </a:rPr>
              <a:t>Then the book became a surprise hit.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6BD1A714-74AA-423A-8645-EFAAC21E2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8676">
            <a:off x="2555875" y="3933825"/>
            <a:ext cx="1698625" cy="229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87F77D82-54A5-4317-BFDA-8120C3AA9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32231">
            <a:off x="1692275" y="4989513"/>
            <a:ext cx="1346200" cy="18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C989F934-8C7E-48B1-A0B8-586037061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23792">
            <a:off x="6156325" y="3573463"/>
            <a:ext cx="1779588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3FFBDC18-79E5-45F8-B14D-DEC9FEB5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9593">
            <a:off x="3851275" y="4724400"/>
            <a:ext cx="1414463" cy="19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>
            <a:extLst>
              <a:ext uri="{FF2B5EF4-FFF2-40B4-BE49-F238E27FC236}">
                <a16:creationId xmlns:a16="http://schemas.microsoft.com/office/drawing/2014/main" id="{687E0156-DC6C-402F-AD52-E9FBA92C9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437063"/>
            <a:ext cx="159385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3CA628E4-6AF5-4D91-92F7-C190B68C4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4" r="14175"/>
          <a:stretch>
            <a:fillRect/>
          </a:stretch>
        </p:blipFill>
        <p:spPr bwMode="auto">
          <a:xfrm rot="339312">
            <a:off x="7235825" y="4292600"/>
            <a:ext cx="17113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>
            <a:extLst>
              <a:ext uri="{FF2B5EF4-FFF2-40B4-BE49-F238E27FC236}">
                <a16:creationId xmlns:a16="http://schemas.microsoft.com/office/drawing/2014/main" id="{0FE0325A-56E0-4DC4-B67B-592A17491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5" t="10394" r="15428" b="10394"/>
          <a:stretch>
            <a:fillRect/>
          </a:stretch>
        </p:blipFill>
        <p:spPr bwMode="auto">
          <a:xfrm rot="1303221">
            <a:off x="179388" y="3716338"/>
            <a:ext cx="1939925" cy="251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4" name="Line 12">
            <a:extLst>
              <a:ext uri="{FF2B5EF4-FFF2-40B4-BE49-F238E27FC236}">
                <a16:creationId xmlns:a16="http://schemas.microsoft.com/office/drawing/2014/main" id="{A2D2BA34-B361-4613-9B78-E227FB7744C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838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205" name="Line 13">
            <a:extLst>
              <a:ext uri="{FF2B5EF4-FFF2-40B4-BE49-F238E27FC236}">
                <a16:creationId xmlns:a16="http://schemas.microsoft.com/office/drawing/2014/main" id="{1AB34DCE-95C6-46B6-9EDC-2FDAFFBEBA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188913"/>
            <a:ext cx="0" cy="3673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AD9EF1B-DF72-4DFF-B8DE-DB3104BC07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sl-SI" altLang="sl-SI">
                <a:latin typeface="Garamond" panose="02020404030301010803" pitchFamily="18" charset="0"/>
              </a:rPr>
            </a:br>
            <a:r>
              <a:rPr lang="sl-SI" altLang="sl-SI">
                <a:latin typeface="Garamond" panose="02020404030301010803" pitchFamily="18" charset="0"/>
              </a:rPr>
              <a:t>Ethical issues and safety concerns</a:t>
            </a:r>
            <a:br>
              <a:rPr lang="sl-SI" altLang="sl-SI">
                <a:latin typeface="Garamond" panose="02020404030301010803" pitchFamily="18" charset="0"/>
              </a:rPr>
            </a:br>
            <a:endParaRPr lang="sl-SI" altLang="sl-SI">
              <a:latin typeface="Garamond" panose="02020404030301010803" pitchFamily="18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BACB71A-CA3B-4E11-AF0C-6E80A952CE9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2333625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l-SI" altLang="sl-SI" sz="2400">
                <a:latin typeface="Garamond" panose="02020404030301010803" pitchFamily="18" charset="0"/>
              </a:rPr>
              <a:t>Several world records in the book have been </a:t>
            </a:r>
            <a:r>
              <a:rPr lang="sl-SI" altLang="sl-SI" sz="2400" u="sng">
                <a:latin typeface="Garamond" panose="02020404030301010803" pitchFamily="18" charset="0"/>
              </a:rPr>
              <a:t>removed</a:t>
            </a:r>
            <a:r>
              <a:rPr lang="sl-SI" altLang="sl-SI" sz="2400">
                <a:latin typeface="Garamond" panose="02020404030301010803" pitchFamily="18" charset="0"/>
              </a:rPr>
              <a:t> for </a:t>
            </a:r>
            <a:r>
              <a:rPr lang="sl-SI" altLang="sl-SI" sz="2400" b="1">
                <a:latin typeface="Garamond" panose="02020404030301010803" pitchFamily="18" charset="0"/>
              </a:rPr>
              <a:t>ethical reasons</a:t>
            </a:r>
            <a:r>
              <a:rPr lang="sl-SI" altLang="sl-SI" sz="2400">
                <a:latin typeface="Garamond" panose="02020404030301010803" pitchFamily="18" charset="0"/>
              </a:rPr>
              <a:t>.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l-SI" altLang="sl-SI" sz="2400">
                <a:latin typeface="Garamond" panose="02020404030301010803" pitchFamily="18" charset="0"/>
              </a:rPr>
              <a:t>The Guinness Book dropped records within their "eating and drinking records“ and records like "heaviest cat“.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l-SI" altLang="sl-SI" sz="2400">
                <a:latin typeface="Garamond" panose="02020404030301010803" pitchFamily="18" charset="0"/>
              </a:rPr>
              <a:t>Chain letters sent by post or e-mail are also </a:t>
            </a:r>
            <a:r>
              <a:rPr lang="sl-SI" altLang="sl-SI" sz="2400" b="1" u="sng">
                <a:latin typeface="Garamond" panose="02020404030301010803" pitchFamily="18" charset="0"/>
              </a:rPr>
              <a:t>not </a:t>
            </a:r>
            <a:r>
              <a:rPr lang="sl-SI" altLang="sl-SI" sz="2400" b="1">
                <a:latin typeface="Garamond" panose="02020404030301010803" pitchFamily="18" charset="0"/>
              </a:rPr>
              <a:t>allowed</a:t>
            </a:r>
            <a:r>
              <a:rPr lang="sl-SI" altLang="sl-SI" sz="2000"/>
              <a:t>.</a:t>
            </a:r>
            <a:r>
              <a:rPr lang="sl-SI" altLang="sl-SI" sz="2800"/>
              <a:t> </a:t>
            </a:r>
            <a:r>
              <a:rPr lang="sl-SI" altLang="sl-SI" sz="1400" i="1"/>
              <a:t>(No matter if it says that Guinness World Records and the postal service are involved, they are not! )</a:t>
            </a:r>
          </a:p>
        </p:txBody>
      </p:sp>
      <p:sp>
        <p:nvSpPr>
          <p:cNvPr id="7172" name="Line 4">
            <a:extLst>
              <a:ext uri="{FF2B5EF4-FFF2-40B4-BE49-F238E27FC236}">
                <a16:creationId xmlns:a16="http://schemas.microsoft.com/office/drawing/2014/main" id="{5EA7A73E-A3F7-42C8-B64C-90EC9168FD0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341438"/>
            <a:ext cx="9648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73" name="Line 5">
            <a:extLst>
              <a:ext uri="{FF2B5EF4-FFF2-40B4-BE49-F238E27FC236}">
                <a16:creationId xmlns:a16="http://schemas.microsoft.com/office/drawing/2014/main" id="{DCDC809E-DED1-4221-9B8C-5A55AE79DE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476250"/>
            <a:ext cx="0" cy="5905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740A23D1-EE24-4BB0-9350-E5576904B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05263"/>
            <a:ext cx="3605212" cy="25082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6" name="AutoShape 8">
            <a:extLst>
              <a:ext uri="{FF2B5EF4-FFF2-40B4-BE49-F238E27FC236}">
                <a16:creationId xmlns:a16="http://schemas.microsoft.com/office/drawing/2014/main" id="{F2CB369D-8870-4B39-83B5-D8694772A536}"/>
              </a:ext>
            </a:extLst>
          </p:cNvPr>
          <p:cNvSpPr>
            <a:spLocks/>
          </p:cNvSpPr>
          <p:nvPr/>
        </p:nvSpPr>
        <p:spPr bwMode="auto">
          <a:xfrm>
            <a:off x="4643438" y="3895725"/>
            <a:ext cx="3457575" cy="2557463"/>
          </a:xfrm>
          <a:prstGeom prst="borderCallout1">
            <a:avLst>
              <a:gd name="adj1" fmla="val -2981"/>
              <a:gd name="adj2" fmla="val 96694"/>
              <a:gd name="adj3" fmla="val -2981"/>
              <a:gd name="adj4" fmla="val -119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sl-SI" altLang="sl-SI">
                <a:latin typeface="Garamond" panose="02020404030301010803" pitchFamily="18" charset="0"/>
              </a:rPr>
              <a:t>For example: </a:t>
            </a:r>
          </a:p>
          <a:p>
            <a:endParaRPr lang="sl-SI" altLang="sl-SI">
              <a:latin typeface="Garamond" panose="02020404030301010803" pitchFamily="18" charset="0"/>
            </a:endParaRPr>
          </a:p>
          <a:p>
            <a:r>
              <a:rPr lang="sl-SI" altLang="sl-SI">
                <a:latin typeface="Garamond" panose="02020404030301010803" pitchFamily="18" charset="0"/>
              </a:rPr>
              <a:t> Steven Petrosino drinking </a:t>
            </a:r>
            <a:r>
              <a:rPr lang="sl-SI" altLang="sl-SI" b="1" u="sng">
                <a:latin typeface="Garamond" panose="02020404030301010803" pitchFamily="18" charset="0"/>
              </a:rPr>
              <a:t>500 mL beer in 0.4 seconds</a:t>
            </a:r>
            <a:r>
              <a:rPr lang="sl-SI" altLang="sl-SI">
                <a:latin typeface="Garamond" panose="02020404030301010803" pitchFamily="18" charset="0"/>
              </a:rPr>
              <a:t> in June 1977. Guinness accepted only the record for one litre, but later dropped all beer and alcohol records from their compendium in 1991.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69E83DF-EE0B-439B-888D-9411AD3532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>
                <a:latin typeface="Garamond" panose="02020404030301010803" pitchFamily="18" charset="0"/>
              </a:rPr>
              <a:t>Human body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B6FE595-12D4-4FC1-A6AF-946FD29DAAB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sl-SI" altLang="sl-SI" sz="2000">
              <a:latin typeface="Garamond" panose="02020404030301010803" pitchFamily="18" charset="0"/>
            </a:endParaRPr>
          </a:p>
          <a:p>
            <a:r>
              <a:rPr lang="sl-SI" altLang="sl-SI" sz="2400">
                <a:latin typeface="Garamond" panose="02020404030301010803" pitchFamily="18" charset="0"/>
              </a:rPr>
              <a:t>Age and Youth </a:t>
            </a:r>
          </a:p>
          <a:p>
            <a:r>
              <a:rPr lang="sl-SI" altLang="sl-SI" sz="2400">
                <a:latin typeface="Garamond" panose="02020404030301010803" pitchFamily="18" charset="0"/>
              </a:rPr>
              <a:t>Body Parts </a:t>
            </a:r>
          </a:p>
          <a:p>
            <a:r>
              <a:rPr lang="sl-SI" altLang="sl-SI" sz="2400">
                <a:latin typeface="Garamond" panose="02020404030301010803" pitchFamily="18" charset="0"/>
              </a:rPr>
              <a:t>Body Beautiful </a:t>
            </a:r>
          </a:p>
          <a:p>
            <a:r>
              <a:rPr lang="sl-SI" altLang="sl-SI" sz="2400">
                <a:latin typeface="Garamond" panose="02020404030301010803" pitchFamily="18" charset="0"/>
              </a:rPr>
              <a:t>Medical Marvels </a:t>
            </a:r>
          </a:p>
          <a:p>
            <a:r>
              <a:rPr lang="sl-SI" altLang="sl-SI" sz="2400">
                <a:latin typeface="Garamond" panose="02020404030301010803" pitchFamily="18" charset="0"/>
              </a:rPr>
              <a:t>Against All Odds </a:t>
            </a:r>
          </a:p>
          <a:p>
            <a:r>
              <a:rPr lang="sl-SI" altLang="sl-SI" sz="2400" b="1" u="sng">
                <a:latin typeface="Garamond" panose="02020404030301010803" pitchFamily="18" charset="0"/>
              </a:rPr>
              <a:t>Extreme Bodies </a:t>
            </a:r>
            <a:r>
              <a:rPr lang="sl-SI" altLang="sl-SI" sz="2400" b="1">
                <a:latin typeface="Garamond" panose="02020404030301010803" pitchFamily="18" charset="0"/>
              </a:rPr>
              <a:t>=&gt;</a:t>
            </a:r>
          </a:p>
          <a:p>
            <a:pPr>
              <a:buFontTx/>
              <a:buNone/>
            </a:pPr>
            <a:r>
              <a:rPr lang="sl-SI" altLang="sl-SI" sz="2000" b="1" u="sng">
                <a:latin typeface="Garamond" panose="02020404030301010803" pitchFamily="18" charset="0"/>
              </a:rPr>
              <a:t> </a:t>
            </a:r>
            <a:r>
              <a:rPr lang="sl-SI" altLang="sl-SI" sz="2800" b="1" u="sng">
                <a:latin typeface="Garamond" panose="02020404030301010803" pitchFamily="18" charset="0"/>
              </a:rPr>
              <a:t>Tallest Woman - Living</a:t>
            </a:r>
            <a:r>
              <a:rPr lang="sl-SI" altLang="sl-SI" sz="2800"/>
              <a:t> </a:t>
            </a:r>
            <a:endParaRPr lang="sl-SI" altLang="sl-SI" sz="2800" b="1">
              <a:latin typeface="Garamond" panose="02020404030301010803" pitchFamily="18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None/>
            </a:pPr>
            <a:endParaRPr lang="sl-SI" altLang="sl-SI" sz="2800" b="1">
              <a:latin typeface="Garamond" panose="02020404030301010803" pitchFamily="18" charset="0"/>
            </a:endParaRP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927166B8-C58A-42E0-B93F-FF8D46E8997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341438"/>
            <a:ext cx="4824413" cy="1295400"/>
          </a:xfrm>
        </p:spPr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l-SI" altLang="sl-SI" sz="2400">
                <a:latin typeface="Garamond" panose="02020404030301010803" pitchFamily="18" charset="0"/>
              </a:rPr>
              <a:t>  Smallest Waist on a Living Person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sl-SI" altLang="sl-SI" sz="2000"/>
              <a:t>- Cathie Jung </a:t>
            </a:r>
          </a:p>
          <a:p>
            <a:pPr>
              <a:buClr>
                <a:schemeClr val="tx2"/>
              </a:buClr>
              <a:buFontTx/>
              <a:buChar char="-"/>
            </a:pPr>
            <a:r>
              <a:rPr lang="sl-SI" altLang="sl-SI" sz="2000">
                <a:latin typeface="Garamond" panose="02020404030301010803" pitchFamily="18" charset="0"/>
              </a:rPr>
              <a:t>38.1 cm </a:t>
            </a:r>
          </a:p>
          <a:p>
            <a:pPr>
              <a:buClr>
                <a:schemeClr val="tx2"/>
              </a:buClr>
              <a:buFontTx/>
              <a:buChar char="-"/>
            </a:pPr>
            <a:endParaRPr lang="sl-SI" altLang="sl-SI" sz="2000">
              <a:latin typeface="Garamond" panose="02020404030301010803" pitchFamily="18" charset="0"/>
            </a:endParaRPr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AED0E83E-EFFE-406D-9B15-08F5E6EB8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991">
            <a:off x="6084888" y="2133600"/>
            <a:ext cx="2428875" cy="3400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>
            <a:extLst>
              <a:ext uri="{FF2B5EF4-FFF2-40B4-BE49-F238E27FC236}">
                <a16:creationId xmlns:a16="http://schemas.microsoft.com/office/drawing/2014/main" id="{44D4C7F9-8687-42A6-B1E9-AA0D0CDF1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6001">
            <a:off x="4500563" y="3644900"/>
            <a:ext cx="2066925" cy="2759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0" name="Line 8">
            <a:extLst>
              <a:ext uri="{FF2B5EF4-FFF2-40B4-BE49-F238E27FC236}">
                <a16:creationId xmlns:a16="http://schemas.microsoft.com/office/drawing/2014/main" id="{0F23A7C4-BEF4-49AE-BA56-133DCCA247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1268413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D2A07C92-8186-4A60-B7C9-44CFB91E94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620713"/>
            <a:ext cx="0" cy="3887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A657BFF7-223E-4163-8390-ED3AA79C0D9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275" y="765175"/>
            <a:ext cx="0" cy="309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3323" name="Line 11">
            <a:extLst>
              <a:ext uri="{FF2B5EF4-FFF2-40B4-BE49-F238E27FC236}">
                <a16:creationId xmlns:a16="http://schemas.microsoft.com/office/drawing/2014/main" id="{2BA12970-0F44-4ACB-947D-913B1E01F1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38608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299ABFC-475E-4B67-8C6F-3541CAF62B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sl-SI" altLang="sl-SI" sz="4000">
                <a:latin typeface="Garamond" panose="02020404030301010803" pitchFamily="18" charset="0"/>
              </a:rPr>
            </a:br>
            <a:r>
              <a:rPr lang="sl-SI" altLang="sl-SI">
                <a:latin typeface="Garamond" panose="02020404030301010803" pitchFamily="18" charset="0"/>
              </a:rPr>
              <a:t>Amazing Feats</a:t>
            </a:r>
            <a:br>
              <a:rPr lang="sl-SI" altLang="sl-SI">
                <a:latin typeface="Garamond" panose="02020404030301010803" pitchFamily="18" charset="0"/>
              </a:rPr>
            </a:br>
            <a:endParaRPr lang="sl-SI" altLang="sl-SI">
              <a:latin typeface="Garamond" panose="02020404030301010803" pitchFamily="18" charset="0"/>
            </a:endParaRP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2997058-6627-4E7C-A20F-4E4910F448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>
                <a:latin typeface="Garamond" panose="02020404030301010803" pitchFamily="18" charset="0"/>
              </a:rPr>
              <a:t>Unusual Skills 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latin typeface="Garamond" panose="02020404030301010803" pitchFamily="18" charset="0"/>
              </a:rPr>
              <a:t>Tests Of Strength 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latin typeface="Garamond" panose="02020404030301010803" pitchFamily="18" charset="0"/>
              </a:rPr>
              <a:t>Courage &amp; Endurance 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latin typeface="Garamond" panose="02020404030301010803" pitchFamily="18" charset="0"/>
              </a:rPr>
              <a:t>Marathon Efforts 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latin typeface="Garamond" panose="02020404030301010803" pitchFamily="18" charset="0"/>
              </a:rPr>
              <a:t>Mass Participation 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latin typeface="Garamond" panose="02020404030301010803" pitchFamily="18" charset="0"/>
              </a:rPr>
              <a:t>Teamwork 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latin typeface="Garamond" panose="02020404030301010803" pitchFamily="18" charset="0"/>
              </a:rPr>
              <a:t>Early Starters 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latin typeface="Garamond" panose="02020404030301010803" pitchFamily="18" charset="0"/>
              </a:rPr>
              <a:t>Big Stuff 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latin typeface="Garamond" panose="02020404030301010803" pitchFamily="18" charset="0"/>
              </a:rPr>
              <a:t>Small Stuff </a:t>
            </a:r>
          </a:p>
          <a:p>
            <a:pPr>
              <a:lnSpc>
                <a:spcPct val="90000"/>
              </a:lnSpc>
            </a:pPr>
            <a:r>
              <a:rPr lang="sl-SI" altLang="sl-SI" sz="2400" b="1" u="sng">
                <a:latin typeface="Garamond" panose="02020404030301010803" pitchFamily="18" charset="0"/>
              </a:rPr>
              <a:t>Golden oldies</a:t>
            </a:r>
            <a:r>
              <a:rPr lang="sl-SI" altLang="sl-SI" sz="2400">
                <a:latin typeface="Garamond" panose="02020404030301010803" pitchFamily="18" charset="0"/>
              </a:rPr>
              <a:t> =&gt;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800" b="1" u="sng">
                <a:latin typeface="Garamond" panose="02020404030301010803" pitchFamily="18" charset="0"/>
              </a:rPr>
              <a:t> Oldest Male Stripper </a:t>
            </a:r>
          </a:p>
          <a:p>
            <a:pPr>
              <a:lnSpc>
                <a:spcPct val="90000"/>
              </a:lnSpc>
            </a:pPr>
            <a:endParaRPr lang="sl-SI" altLang="sl-SI" sz="2800" b="1" u="sng">
              <a:latin typeface="Garamond" panose="02020404030301010803" pitchFamily="18" charset="0"/>
            </a:endParaRP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C7835BF3-5A66-4B34-949C-1EA0CBAC7B3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341438"/>
            <a:ext cx="4038600" cy="1150937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l-SI" altLang="sl-SI" sz="2400">
                <a:latin typeface="Garamond" panose="02020404030301010803" pitchFamily="18" charset="0"/>
              </a:rPr>
              <a:t>Oldest Male Stripper</a:t>
            </a:r>
            <a:r>
              <a:rPr lang="sl-SI" altLang="sl-SI" sz="2400"/>
              <a:t> 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sl-SI" altLang="sl-SI" sz="2000">
                <a:latin typeface="Garamond" panose="02020404030301010803" pitchFamily="18" charset="0"/>
              </a:rPr>
              <a:t>-Bernie Barker 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sl-SI" altLang="sl-SI" sz="2000">
                <a:latin typeface="Garamond" panose="02020404030301010803" pitchFamily="18" charset="0"/>
              </a:rPr>
              <a:t>- was 67 years old</a:t>
            </a:r>
          </a:p>
        </p:txBody>
      </p:sp>
      <p:pic>
        <p:nvPicPr>
          <p:cNvPr id="15368" name="Picture 8">
            <a:extLst>
              <a:ext uri="{FF2B5EF4-FFF2-40B4-BE49-F238E27FC236}">
                <a16:creationId xmlns:a16="http://schemas.microsoft.com/office/drawing/2014/main" id="{A35837F0-7C6F-4C72-9E0A-0C9749A8F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0122">
            <a:off x="6300788" y="2205038"/>
            <a:ext cx="2555875" cy="30972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>
            <a:extLst>
              <a:ext uri="{FF2B5EF4-FFF2-40B4-BE49-F238E27FC236}">
                <a16:creationId xmlns:a16="http://schemas.microsoft.com/office/drawing/2014/main" id="{F56E762F-8126-4113-A056-3EEC5C0D3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9169">
            <a:off x="3851275" y="4149725"/>
            <a:ext cx="3313113" cy="22367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9" name="Line 9">
            <a:extLst>
              <a:ext uri="{FF2B5EF4-FFF2-40B4-BE49-F238E27FC236}">
                <a16:creationId xmlns:a16="http://schemas.microsoft.com/office/drawing/2014/main" id="{718274C1-E038-401F-B69D-113E7F1C77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476250"/>
            <a:ext cx="8713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5370" name="Line 10">
            <a:extLst>
              <a:ext uri="{FF2B5EF4-FFF2-40B4-BE49-F238E27FC236}">
                <a16:creationId xmlns:a16="http://schemas.microsoft.com/office/drawing/2014/main" id="{C23AF399-1641-4FE5-82CA-B645740ABA2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8350" y="188913"/>
            <a:ext cx="0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5371" name="Line 11">
            <a:extLst>
              <a:ext uri="{FF2B5EF4-FFF2-40B4-BE49-F238E27FC236}">
                <a16:creationId xmlns:a16="http://schemas.microsoft.com/office/drawing/2014/main" id="{227246E5-E049-4A26-AD55-0501D8C9503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8350" y="2349500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5372" name="Line 12">
            <a:extLst>
              <a:ext uri="{FF2B5EF4-FFF2-40B4-BE49-F238E27FC236}">
                <a16:creationId xmlns:a16="http://schemas.microsoft.com/office/drawing/2014/main" id="{66ABDEBA-3EA6-447F-84FA-0097986949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6188" y="6453188"/>
            <a:ext cx="154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8C04B8E-A7AD-411A-AC96-007ADB482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sl-SI" altLang="sl-SI" sz="4000" b="1"/>
            </a:br>
            <a:r>
              <a:rPr lang="sl-SI" altLang="sl-SI">
                <a:latin typeface="Garamond" panose="02020404030301010803" pitchFamily="18" charset="0"/>
              </a:rPr>
              <a:t>Natural World</a:t>
            </a:r>
            <a:br>
              <a:rPr lang="sl-SI" altLang="sl-SI">
                <a:latin typeface="Garamond" panose="02020404030301010803" pitchFamily="18" charset="0"/>
              </a:rPr>
            </a:br>
            <a:endParaRPr lang="sl-SI" altLang="sl-SI">
              <a:latin typeface="Garamond" panose="02020404030301010803" pitchFamily="18" charset="0"/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9203E06D-E6AD-420D-B371-CCFCF319A6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2908300"/>
          </a:xfrm>
        </p:spPr>
        <p:txBody>
          <a:bodyPr/>
          <a:lstStyle/>
          <a:p>
            <a:r>
              <a:rPr lang="sl-SI" altLang="sl-SI" sz="2400">
                <a:latin typeface="Garamond" panose="02020404030301010803" pitchFamily="18" charset="0"/>
              </a:rPr>
              <a:t>Creepy Crawlies </a:t>
            </a:r>
          </a:p>
          <a:p>
            <a:r>
              <a:rPr lang="sl-SI" altLang="sl-SI" sz="2400">
                <a:latin typeface="Garamond" panose="02020404030301010803" pitchFamily="18" charset="0"/>
              </a:rPr>
              <a:t>Animal Extremes </a:t>
            </a:r>
          </a:p>
          <a:p>
            <a:r>
              <a:rPr lang="sl-SI" altLang="sl-SI" sz="2400">
                <a:latin typeface="Garamond" panose="02020404030301010803" pitchFamily="18" charset="0"/>
              </a:rPr>
              <a:t>Extraordinary Animals </a:t>
            </a:r>
          </a:p>
          <a:p>
            <a:r>
              <a:rPr lang="sl-SI" altLang="sl-SI" sz="2400">
                <a:latin typeface="Garamond" panose="02020404030301010803" pitchFamily="18" charset="0"/>
              </a:rPr>
              <a:t>Plant World </a:t>
            </a:r>
          </a:p>
          <a:p>
            <a:r>
              <a:rPr lang="sl-SI" altLang="sl-SI" sz="2400" b="1" u="sng">
                <a:latin typeface="Garamond" panose="02020404030301010803" pitchFamily="18" charset="0"/>
              </a:rPr>
              <a:t>Fantastic Pets</a:t>
            </a:r>
            <a:r>
              <a:rPr lang="sl-SI" altLang="sl-SI" sz="2400">
                <a:latin typeface="Garamond" panose="02020404030301010803" pitchFamily="18" charset="0"/>
              </a:rPr>
              <a:t> =&gt;</a:t>
            </a:r>
          </a:p>
          <a:p>
            <a:pPr>
              <a:buFontTx/>
              <a:buNone/>
            </a:pPr>
            <a:r>
              <a:rPr lang="sl-SI" altLang="sl-SI" sz="2800" b="1" u="sng">
                <a:latin typeface="Garamond" panose="02020404030301010803" pitchFamily="18" charset="0"/>
              </a:rPr>
              <a:t>Longest Ears on a Rabbit</a:t>
            </a:r>
          </a:p>
          <a:p>
            <a:pPr>
              <a:buFontTx/>
              <a:buNone/>
            </a:pPr>
            <a:endParaRPr lang="sl-SI" altLang="sl-SI" sz="2800" b="1" u="sng">
              <a:latin typeface="Garamond" panose="02020404030301010803" pitchFamily="18" charset="0"/>
            </a:endParaRP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3795BD65-97B1-43FE-B67D-331526FEADC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1397000"/>
          </a:xfrm>
        </p:spPr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l-SI" altLang="sl-SI" sz="2400">
                <a:latin typeface="Garamond" panose="02020404030301010803" pitchFamily="18" charset="0"/>
              </a:rPr>
              <a:t>Longest ears on a Rabbit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sl-SI" altLang="sl-SI" sz="2000">
                <a:latin typeface="Garamond" panose="02020404030301010803" pitchFamily="18" charset="0"/>
              </a:rPr>
              <a:t>Nipper's Geronimo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sl-SI" altLang="sl-SI" sz="2000">
                <a:latin typeface="Garamond" panose="02020404030301010803" pitchFamily="18" charset="0"/>
              </a:rPr>
              <a:t>79 cm</a:t>
            </a:r>
          </a:p>
        </p:txBody>
      </p:sp>
      <p:pic>
        <p:nvPicPr>
          <p:cNvPr id="16390" name="Picture 6">
            <a:extLst>
              <a:ext uri="{FF2B5EF4-FFF2-40B4-BE49-F238E27FC236}">
                <a16:creationId xmlns:a16="http://schemas.microsoft.com/office/drawing/2014/main" id="{5A7BE382-465A-4466-B68D-0973E85B1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141663"/>
            <a:ext cx="3382963" cy="2524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1" name="Line 7">
            <a:extLst>
              <a:ext uri="{FF2B5EF4-FFF2-40B4-BE49-F238E27FC236}">
                <a16:creationId xmlns:a16="http://schemas.microsoft.com/office/drawing/2014/main" id="{54D805F9-8565-44A5-81D9-AAF1A48533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476250"/>
            <a:ext cx="0" cy="6192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6392" name="Line 8">
            <a:extLst>
              <a:ext uri="{FF2B5EF4-FFF2-40B4-BE49-F238E27FC236}">
                <a16:creationId xmlns:a16="http://schemas.microsoft.com/office/drawing/2014/main" id="{288C9F54-79B5-4E92-A609-67BA84163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6021388"/>
            <a:ext cx="5724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6393" name="Line 9">
            <a:extLst>
              <a:ext uri="{FF2B5EF4-FFF2-40B4-BE49-F238E27FC236}">
                <a16:creationId xmlns:a16="http://schemas.microsoft.com/office/drawing/2014/main" id="{58FEE0DB-87F9-4BA4-A642-D1E87B5FD6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5445125"/>
            <a:ext cx="392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E805124-D896-4392-A6E0-617ED9991B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sl-SI" altLang="sl-SI">
                <a:latin typeface="Garamond" panose="02020404030301010803" pitchFamily="18" charset="0"/>
              </a:rPr>
            </a:br>
            <a:r>
              <a:rPr lang="sl-SI" altLang="sl-SI">
                <a:latin typeface="Garamond" panose="02020404030301010803" pitchFamily="18" charset="0"/>
              </a:rPr>
              <a:t>Science &amp; Technology</a:t>
            </a:r>
            <a:br>
              <a:rPr lang="sl-SI" altLang="sl-SI">
                <a:latin typeface="Garamond" panose="02020404030301010803" pitchFamily="18" charset="0"/>
              </a:rPr>
            </a:br>
            <a:endParaRPr lang="sl-SI" altLang="sl-SI">
              <a:latin typeface="Garamond" panose="02020404030301010803" pitchFamily="18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8D2E868-56CA-4FCC-97C1-A5C5D0BD674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2981325"/>
          </a:xfrm>
        </p:spPr>
        <p:txBody>
          <a:bodyPr/>
          <a:lstStyle/>
          <a:p>
            <a:r>
              <a:rPr lang="sl-SI" altLang="sl-SI" sz="2400">
                <a:latin typeface="Garamond" panose="02020404030301010803" pitchFamily="18" charset="0"/>
              </a:rPr>
              <a:t>Gadgets </a:t>
            </a:r>
          </a:p>
          <a:p>
            <a:r>
              <a:rPr lang="sl-SI" altLang="sl-SI" sz="2400">
                <a:latin typeface="Garamond" panose="02020404030301010803" pitchFamily="18" charset="0"/>
              </a:rPr>
              <a:t>Internet </a:t>
            </a:r>
          </a:p>
          <a:p>
            <a:r>
              <a:rPr lang="sl-SI" altLang="sl-SI" sz="2400">
                <a:latin typeface="Garamond" panose="02020404030301010803" pitchFamily="18" charset="0"/>
              </a:rPr>
              <a:t>Buildings </a:t>
            </a:r>
          </a:p>
          <a:p>
            <a:r>
              <a:rPr lang="sl-SI" altLang="sl-SI" sz="2400">
                <a:latin typeface="Garamond" panose="02020404030301010803" pitchFamily="18" charset="0"/>
              </a:rPr>
              <a:t>Structures </a:t>
            </a:r>
          </a:p>
          <a:p>
            <a:r>
              <a:rPr lang="sl-SI" altLang="sl-SI" sz="2400" b="1" u="sng">
                <a:latin typeface="Garamond" panose="02020404030301010803" pitchFamily="18" charset="0"/>
              </a:rPr>
              <a:t>Amazing Science</a:t>
            </a:r>
            <a:r>
              <a:rPr lang="sl-SI" altLang="sl-SI" sz="2400" b="1">
                <a:latin typeface="Garamond" panose="02020404030301010803" pitchFamily="18" charset="0"/>
              </a:rPr>
              <a:t> =&gt;</a:t>
            </a:r>
          </a:p>
          <a:p>
            <a:pPr>
              <a:buFontTx/>
              <a:buNone/>
            </a:pPr>
            <a:r>
              <a:rPr lang="sl-SI" altLang="sl-SI" sz="2800" b="1">
                <a:latin typeface="Garamond" panose="02020404030301010803" pitchFamily="18" charset="0"/>
              </a:rPr>
              <a:t>  </a:t>
            </a:r>
            <a:r>
              <a:rPr lang="sl-SI" altLang="sl-SI" sz="2800" b="1" u="sng">
                <a:latin typeface="Garamond" panose="02020404030301010803" pitchFamily="18" charset="0"/>
              </a:rPr>
              <a:t>Largest Dental Caps</a:t>
            </a:r>
            <a:endParaRPr lang="sl-SI" altLang="sl-SI" sz="2800" b="1" u="sng"/>
          </a:p>
          <a:p>
            <a:endParaRPr lang="sl-SI" altLang="sl-SI" sz="2800" u="sng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CB3976BA-C46F-46FB-A6A5-C7CF5E43754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1323975"/>
          </a:xfrm>
        </p:spPr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l-SI" altLang="sl-SI" sz="2400">
                <a:latin typeface="Garamond" panose="02020404030301010803" pitchFamily="18" charset="0"/>
              </a:rPr>
              <a:t>Largest Dental Caps</a:t>
            </a:r>
            <a:r>
              <a:rPr lang="sl-SI" altLang="sl-SI" sz="2800"/>
              <a:t>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sl-SI" altLang="sl-SI" sz="2000">
                <a:latin typeface="Garamond" panose="02020404030301010803" pitchFamily="18" charset="0"/>
              </a:rPr>
              <a:t>Spike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sl-SI" altLang="sl-SI" sz="2000">
                <a:latin typeface="Garamond" panose="02020404030301010803" pitchFamily="18" charset="0"/>
              </a:rPr>
              <a:t>50 cm</a:t>
            </a:r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E7BCEAFC-0B96-4161-AC09-AA1081C14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789363"/>
            <a:ext cx="3503613" cy="2628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>
            <a:extLst>
              <a:ext uri="{FF2B5EF4-FFF2-40B4-BE49-F238E27FC236}">
                <a16:creationId xmlns:a16="http://schemas.microsoft.com/office/drawing/2014/main" id="{86FE70EE-C751-4D5F-B2AA-3FA0DC845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7224">
            <a:off x="6732588" y="2276475"/>
            <a:ext cx="1714500" cy="2286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4" name="Line 8">
            <a:extLst>
              <a:ext uri="{FF2B5EF4-FFF2-40B4-BE49-F238E27FC236}">
                <a16:creationId xmlns:a16="http://schemas.microsoft.com/office/drawing/2014/main" id="{B8D92B5F-5E10-4296-B03D-2A6F00D33B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9388" y="3933825"/>
            <a:ext cx="0" cy="273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C48B653E-CC6C-427A-AB39-F80FF08F3F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6669088"/>
            <a:ext cx="806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4597F5BD-32A9-4E71-A645-306DB730F6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5445125"/>
            <a:ext cx="1800225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ACF24A6B-164F-4FAC-A60E-D0ABC8E0F7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5805488"/>
            <a:ext cx="13684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25A02605-114C-4713-9FE0-609219CCC3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6165850"/>
            <a:ext cx="7921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9469" name="Line 13">
            <a:extLst>
              <a:ext uri="{FF2B5EF4-FFF2-40B4-BE49-F238E27FC236}">
                <a16:creationId xmlns:a16="http://schemas.microsoft.com/office/drawing/2014/main" id="{BB2FBE19-7E2D-4D44-9A31-E2E16C8EB5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9388" y="5661025"/>
            <a:ext cx="2889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CDEC9766-6A57-4649-AA80-EC66238EBA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9388" y="5876925"/>
            <a:ext cx="576262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3CBB265F-6AD0-405B-B5D7-B05F18DB2F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9388" y="6092825"/>
            <a:ext cx="9366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FD3BFC6C-AEDA-430F-93B5-F2E9453AA8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9388" y="6237288"/>
            <a:ext cx="12239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9473" name="Line 17">
            <a:extLst>
              <a:ext uri="{FF2B5EF4-FFF2-40B4-BE49-F238E27FC236}">
                <a16:creationId xmlns:a16="http://schemas.microsoft.com/office/drawing/2014/main" id="{6EBDA332-0763-4F21-B208-9F10DEC9F4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9388" y="6453188"/>
            <a:ext cx="15128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F70AF33-522C-4569-A730-CC5663F095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sl-SI" altLang="sl-SI">
                <a:latin typeface="Garamond" panose="02020404030301010803" pitchFamily="18" charset="0"/>
              </a:rPr>
            </a:br>
            <a:r>
              <a:rPr lang="sl-SI" altLang="sl-SI">
                <a:latin typeface="Garamond" panose="02020404030301010803" pitchFamily="18" charset="0"/>
              </a:rPr>
              <a:t>Arts &amp; Media</a:t>
            </a:r>
            <a:br>
              <a:rPr lang="sl-SI" altLang="sl-SI">
                <a:latin typeface="Garamond" panose="02020404030301010803" pitchFamily="18" charset="0"/>
              </a:rPr>
            </a:br>
            <a:endParaRPr lang="sl-SI" altLang="sl-SI">
              <a:latin typeface="Garamond" panose="02020404030301010803" pitchFamily="18" charset="0"/>
            </a:endParaRP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C72E29FD-7239-4D5A-86E7-868BDCDAA97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400">
                <a:latin typeface="Garamond" panose="02020404030301010803" pitchFamily="18" charset="0"/>
              </a:rPr>
              <a:t>Music Feats &amp; Facts </a:t>
            </a:r>
          </a:p>
          <a:p>
            <a:r>
              <a:rPr lang="sl-SI" altLang="sl-SI" sz="2400">
                <a:latin typeface="Garamond" panose="02020404030301010803" pitchFamily="18" charset="0"/>
              </a:rPr>
              <a:t>TV Shows </a:t>
            </a:r>
          </a:p>
          <a:p>
            <a:r>
              <a:rPr lang="sl-SI" altLang="sl-SI" sz="2400">
                <a:latin typeface="Garamond" panose="02020404030301010803" pitchFamily="18" charset="0"/>
              </a:rPr>
              <a:t>Stunts &amp; Special Effects </a:t>
            </a:r>
          </a:p>
          <a:p>
            <a:r>
              <a:rPr lang="sl-SI" altLang="sl-SI" sz="2400">
                <a:latin typeface="Garamond" panose="02020404030301010803" pitchFamily="18" charset="0"/>
              </a:rPr>
              <a:t>Cartoons &amp; Animation </a:t>
            </a:r>
          </a:p>
          <a:p>
            <a:r>
              <a:rPr lang="sl-SI" altLang="sl-SI" sz="2400">
                <a:latin typeface="Garamond" panose="02020404030301010803" pitchFamily="18" charset="0"/>
              </a:rPr>
              <a:t>Art &amp; Sculpture </a:t>
            </a:r>
          </a:p>
          <a:p>
            <a:r>
              <a:rPr lang="sl-SI" altLang="sl-SI" sz="2400">
                <a:latin typeface="Garamond" panose="02020404030301010803" pitchFamily="18" charset="0"/>
              </a:rPr>
              <a:t>Toys </a:t>
            </a:r>
          </a:p>
          <a:p>
            <a:r>
              <a:rPr lang="sl-SI" altLang="sl-SI" sz="2400" b="1" u="sng">
                <a:latin typeface="Garamond" panose="02020404030301010803" pitchFamily="18" charset="0"/>
              </a:rPr>
              <a:t>Books &amp; Magazines</a:t>
            </a:r>
            <a:r>
              <a:rPr lang="sl-SI" altLang="sl-SI" sz="2400">
                <a:latin typeface="Garamond" panose="02020404030301010803" pitchFamily="18" charset="0"/>
              </a:rPr>
              <a:t> =&gt;</a:t>
            </a:r>
            <a:r>
              <a:rPr lang="sl-SI" altLang="sl-SI" sz="2800" b="1" u="sng">
                <a:latin typeface="Garamond" panose="02020404030301010803" pitchFamily="18" charset="0"/>
              </a:rPr>
              <a:t> </a:t>
            </a:r>
            <a:r>
              <a:rPr lang="sl-SI" altLang="sl-SI" sz="2800" b="1">
                <a:latin typeface="Garamond" panose="02020404030301010803" pitchFamily="18" charset="0"/>
              </a:rPr>
              <a:t>    </a:t>
            </a:r>
            <a:r>
              <a:rPr lang="sl-SI" altLang="sl-SI" sz="2800" b="1" u="sng">
                <a:latin typeface="Garamond" panose="02020404030301010803" pitchFamily="18" charset="0"/>
              </a:rPr>
              <a:t>Smallest Koran</a:t>
            </a:r>
          </a:p>
          <a:p>
            <a:endParaRPr lang="sl-SI" altLang="sl-SI" sz="2800" b="1" u="sng">
              <a:latin typeface="Garamond" panose="02020404030301010803" pitchFamily="18" charset="0"/>
            </a:endParaRP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3B699301-44B2-467E-A0EE-79B6449EEC8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1397000"/>
          </a:xfrm>
        </p:spPr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l-SI" altLang="sl-SI" sz="2800">
                <a:latin typeface="Garamond" panose="02020404030301010803" pitchFamily="18" charset="0"/>
              </a:rPr>
              <a:t>Smallest Koran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sl-SI" altLang="sl-SI" sz="2000">
                <a:latin typeface="Garamond" panose="02020404030301010803" pitchFamily="18" charset="0"/>
              </a:rPr>
              <a:t>Muhammad Karim Beebani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sl-SI" altLang="sl-SI" sz="2000">
                <a:latin typeface="Garamond" panose="02020404030301010803" pitchFamily="18" charset="0"/>
              </a:rPr>
              <a:t>1.7 x 1.28 x 0.72 cm </a:t>
            </a:r>
          </a:p>
        </p:txBody>
      </p:sp>
      <p:pic>
        <p:nvPicPr>
          <p:cNvPr id="21512" name="Picture 8">
            <a:extLst>
              <a:ext uri="{FF2B5EF4-FFF2-40B4-BE49-F238E27FC236}">
                <a16:creationId xmlns:a16="http://schemas.microsoft.com/office/drawing/2014/main" id="{F23E2093-BEE0-40CE-A389-A7787FC99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2719">
            <a:off x="4500563" y="3933825"/>
            <a:ext cx="3313112" cy="24860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2FBB3457-59D5-4C1B-A6F4-7D764D2F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4409">
            <a:off x="6300788" y="3141663"/>
            <a:ext cx="2436812" cy="17224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3" name="Line 9">
            <a:extLst>
              <a:ext uri="{FF2B5EF4-FFF2-40B4-BE49-F238E27FC236}">
                <a16:creationId xmlns:a16="http://schemas.microsoft.com/office/drawing/2014/main" id="{FD7B81F0-5658-466F-93A6-978F46D189C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96975"/>
            <a:ext cx="8316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1514" name="Line 10">
            <a:extLst>
              <a:ext uri="{FF2B5EF4-FFF2-40B4-BE49-F238E27FC236}">
                <a16:creationId xmlns:a16="http://schemas.microsoft.com/office/drawing/2014/main" id="{100A3AF3-FA19-42AB-8B9F-A3E27D361F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1052513"/>
            <a:ext cx="4321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1515" name="Line 11">
            <a:extLst>
              <a:ext uri="{FF2B5EF4-FFF2-40B4-BE49-F238E27FC236}">
                <a16:creationId xmlns:a16="http://schemas.microsoft.com/office/drawing/2014/main" id="{B1CB722D-5FF5-418D-95A9-B700E0C649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692150"/>
            <a:ext cx="3671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1516" name="Line 12">
            <a:extLst>
              <a:ext uri="{FF2B5EF4-FFF2-40B4-BE49-F238E27FC236}">
                <a16:creationId xmlns:a16="http://schemas.microsoft.com/office/drawing/2014/main" id="{7215C6F7-7989-4F3E-A977-43537F8A9E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476250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1517" name="Line 13">
            <a:extLst>
              <a:ext uri="{FF2B5EF4-FFF2-40B4-BE49-F238E27FC236}">
                <a16:creationId xmlns:a16="http://schemas.microsoft.com/office/drawing/2014/main" id="{2BCB2D69-8E3C-422C-9C57-D3D9905E4F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404813"/>
            <a:ext cx="0" cy="6264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On-screen Show (4:3)</PresentationFormat>
  <Paragraphs>121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Wingdings</vt:lpstr>
      <vt:lpstr>Privzeti načrt</vt:lpstr>
      <vt:lpstr>GUINNESS WORD RECORDS</vt:lpstr>
      <vt:lpstr> History</vt:lpstr>
      <vt:lpstr>Book of Guinness world records</vt:lpstr>
      <vt:lpstr> Ethical issues and safety concerns </vt:lpstr>
      <vt:lpstr>Human body</vt:lpstr>
      <vt:lpstr> Amazing Feats </vt:lpstr>
      <vt:lpstr> Natural World </vt:lpstr>
      <vt:lpstr> Science &amp; Technology </vt:lpstr>
      <vt:lpstr> Arts &amp; Media </vt:lpstr>
      <vt:lpstr> Modern Society </vt:lpstr>
      <vt:lpstr> Travel &amp; Transport </vt:lpstr>
      <vt:lpstr> Sports &amp; Games </vt:lpstr>
      <vt:lpstr>THE BEST world guinness records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2019-05-30T09:20:28Z</dcterms:created>
  <dcterms:modified xsi:type="dcterms:W3CDTF">2019-05-30T09:20:29Z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