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sldIdLst>
    <p:sldId id="257" r:id="rId2"/>
    <p:sldId id="264" r:id="rId3"/>
    <p:sldId id="269" r:id="rId4"/>
    <p:sldId id="270" r:id="rId5"/>
    <p:sldId id="268" r:id="rId6"/>
    <p:sldId id="256" r:id="rId7"/>
    <p:sldId id="258" r:id="rId8"/>
    <p:sldId id="260" r:id="rId9"/>
    <p:sldId id="261" r:id="rId10"/>
    <p:sldId id="262" r:id="rId11"/>
    <p:sldId id="266" r:id="rId12"/>
    <p:sldId id="265" r:id="rId13"/>
  </p:sldIdLst>
  <p:sldSz cx="12192000" cy="6858000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0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AE058F9-9FFF-41C3-AE99-2418581E4E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13E57C-9D72-47C7-9D83-2C41BD4B131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230A132-6171-460B-8366-668D88B75046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AEBD409-5DC0-4E72-8C81-59FA5D4585F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198C893-6D84-4073-80EB-8812654C91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sl-SI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8EC044-E99C-41D0-B1B8-F08FF812416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8DE2D-4CB8-4386-9F21-E1B83FD1BA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8D34E84-4C26-4330-B6E6-EB98402B976A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C246ABED-AEF3-4464-87CF-F103BF2BE4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C369175-6C77-4107-9A16-A1D6D91D227D}" type="slidenum">
              <a:rPr lang="en-GB" altLang="sl-SI"/>
              <a:pPr/>
              <a:t>6</a:t>
            </a:fld>
            <a:endParaRPr lang="en-GB" altLang="sl-SI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9B3BD819-4721-42D3-BF79-25CF5CE3AF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252341D-5632-41E6-A83F-041F90E2AE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BE91E-C39E-47DF-B893-DD02183D9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1C258-7FAE-4473-921C-BB62C1536D02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B164F-2BC4-4FCD-BB6C-6DD3BDE75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BA6AC-A283-42B9-BEF2-E51849027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3F740-9EB7-46A3-A07D-5B2391A966A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66773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27637-AE92-43E7-B39A-5CDF5DE5D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99779-6269-430E-B99B-DF81A4DE590D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778E7-AE2B-420C-8B6C-88435D393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A23BB-13DB-4BD5-A658-1D9CCEB9D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98CF6-59ED-4ECB-92D7-F28C0346098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29014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F5C20-2787-4287-8EFF-949168C73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3E6CE-FE6B-4ED2-8AE6-93C36EAE2922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DA6E5B-62D7-4C79-A3D3-6930E772D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15D3B4-86E2-45AF-A07F-03C5A24C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14464-27EC-4F29-B9A1-55DE3D7CDC4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68967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0"/>
            <a:ext cx="10668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1219200" y="2362200"/>
            <a:ext cx="5232400" cy="3733800"/>
          </a:xfrm>
        </p:spPr>
        <p:txBody>
          <a:bodyPr rtlCol="0">
            <a:normAutofit/>
          </a:bodyPr>
          <a:lstStyle/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54800" y="2362200"/>
            <a:ext cx="52324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DC7B4F-0ACC-451C-A6E2-D3C0860C3E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277600" y="6477000"/>
            <a:ext cx="914400" cy="244475"/>
          </a:xfrm>
        </p:spPr>
        <p:txBody>
          <a:bodyPr/>
          <a:lstStyle>
            <a:lvl1pPr>
              <a:defRPr/>
            </a:lvl1pPr>
          </a:lstStyle>
          <a:p>
            <a:fld id="{535FDA93-3EE1-4072-B8F1-889106B3F630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764702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C99DE-1204-4BCA-83BD-4999C022E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75BE9-67F2-4BF6-90CE-59D1ECF6B1E2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2D520-F8AD-47A0-8196-AD1DAEB4D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B4A7F-77D3-467A-B071-C0985B776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CC5D0D-5AAA-477C-922C-2B326541B38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22818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1533E0-5DBA-4BF9-BEF9-DC44EC4AB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40801-D67E-4850-A2A9-742F39056FC8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9124A-CEB7-4600-AA0D-9DAF4AE4E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ED437-A7D4-449E-B251-AF60B10A3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8FAAB-367A-4CAB-BDB7-082D724E316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8422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BA0FBD0-4537-4674-BD2D-2AC3A7109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F7109-2F93-4159-8761-1364BAFF8721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ACB5EFE-8A49-42C1-9F57-56A3C7B65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9AFBB82-CDD5-48EB-A0C2-5D787EFE6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7E867-14C9-474B-9907-7F36A26145C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27383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A71409E-C579-4326-B888-6595A4AA7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C899F-5A73-4819-AC81-8124F47B5483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6A47B27-1D86-4553-8D8A-5B050E4B5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F94E05-E078-4196-917B-0FC3A5286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F06BA-418C-4474-9F3F-AF4D0768DC2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01574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4AA3475-72EE-4CA5-AD9F-2FE410FAF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DC64A-DD77-4FFF-87BD-2AE5D44F3B15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062AA35-347F-4330-91D6-64AE6645B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77585FA-580E-4E6F-8012-841D747A3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86481-8272-44EB-93C7-50920B209F2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4087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5026EE-12D4-4D10-8D37-4C73FED30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463E8-DCEF-4D67-967D-C1CE38E80B56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EA98B1C-5E51-4EE6-BBEB-2E2A78863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716770F-80F4-4BB9-B154-778EFD1D7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6B481-C8E8-47AD-888D-F7D23CA4CE4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47571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1568035-F518-40A9-9372-6D114E404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763C6-93E3-4C72-AE56-37421FEF72BF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0E105EA-6C0F-4FF4-9376-8E993119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C7371E0-DFA1-4839-BE43-6B16F2D7A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D98C9-627B-4564-B335-A56145E6301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64051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2FD2A93-EC90-4235-9E36-12F4A9E26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EA79-7107-4E79-81A5-A288543F80A7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94F321-29D1-41B2-B392-312D512CA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511F86-8511-4809-84B2-7A1B0F18A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F65DE-9767-42E6-9861-00486AA87B1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44106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BF8FB09-D04F-477B-8A9A-809B91FC862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  <a:endParaRPr lang="sl-SI" altLang="sl-SI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471E732-CB52-43B6-AE6E-5784202D554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  <a:endParaRPr lang="sl-SI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981E3-5BD8-462E-BE34-8993A629F5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FCADF0-7376-4F01-B2A4-A9E08E5E7973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39F76-6EE8-4BA4-AEB1-C2A32491D3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0E41C7-9428-40D4-B1AE-614106027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A5DB248-ABE1-4B9D-AEB1-7DEE790095A8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jpeg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jpeg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34FF30E7-1D24-4E44-83A3-7ED7C02C9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5400" y="2871788"/>
            <a:ext cx="10668000" cy="1143000"/>
          </a:xfrm>
        </p:spPr>
        <p:txBody>
          <a:bodyPr/>
          <a:lstStyle/>
          <a:p>
            <a:r>
              <a:rPr lang="sl-SI" altLang="sl-SI">
                <a:solidFill>
                  <a:srgbClr val="FF0000"/>
                </a:solidFill>
              </a:rPr>
              <a:t>HOMOSEXUALITY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F4A41B-D80E-4E17-8897-35FA5E7F0C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7DE1E9A-5824-4EFA-A78D-80A2C1E36F61}" type="slidenum">
              <a:rPr lang="en-GB" altLang="sl-SI">
                <a:solidFill>
                  <a:srgbClr val="898989"/>
                </a:solidFill>
              </a:rPr>
              <a:pPr/>
              <a:t>10</a:t>
            </a:fld>
            <a:endParaRPr lang="en-GB" altLang="sl-SI">
              <a:solidFill>
                <a:srgbClr val="898989"/>
              </a:solidFill>
            </a:endParaRPr>
          </a:p>
        </p:txBody>
      </p:sp>
      <p:graphicFrame>
        <p:nvGraphicFramePr>
          <p:cNvPr id="12291" name="Object 3">
            <a:extLst>
              <a:ext uri="{FF2B5EF4-FFF2-40B4-BE49-F238E27FC236}">
                <a16:creationId xmlns:a16="http://schemas.microsoft.com/office/drawing/2014/main" id="{DB350A4E-A477-4D50-959F-0F6D7D84CDFE}"/>
              </a:ext>
            </a:extLst>
          </p:cNvPr>
          <p:cNvGraphicFramePr>
            <a:graphicFrameLocks noGrp="1" noChangeAspect="1"/>
          </p:cNvGraphicFramePr>
          <p:nvPr>
            <p:ph type="chart" sz="half" idx="1"/>
          </p:nvPr>
        </p:nvGraphicFramePr>
        <p:xfrm>
          <a:off x="3276600" y="2133600"/>
          <a:ext cx="6477000" cy="428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Chart" r:id="rId3" imgW="5781759" imgH="3962501" progId="MSGraph.Chart.8">
                  <p:embed followColorScheme="full"/>
                </p:oleObj>
              </mc:Choice>
              <mc:Fallback>
                <p:oleObj name="Chart" r:id="rId3" imgW="5781759" imgH="3962501" progId="MSGraph.Chart.8">
                  <p:embed followColorScheme="full"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133600"/>
                        <a:ext cx="6477000" cy="428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3" name="Rectangle 5">
            <a:extLst>
              <a:ext uri="{FF2B5EF4-FFF2-40B4-BE49-F238E27FC236}">
                <a16:creationId xmlns:a16="http://schemas.microsoft.com/office/drawing/2014/main" id="{819C060F-C8E8-4449-A9BC-59A08A8FF9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62200" y="914400"/>
            <a:ext cx="8001000" cy="8382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000">
                <a:cs typeface="Times New Roman" panose="02020603050405020304" pitchFamily="18" charset="0"/>
              </a:rPr>
              <a:t>To what extend do you agree or disagree that homosexual couples should have the right to get married?</a:t>
            </a:r>
            <a:br>
              <a:rPr lang="en-GB" sz="2000">
                <a:cs typeface="Times New Roman" panose="02020603050405020304" pitchFamily="18" charset="0"/>
              </a:rPr>
            </a:br>
            <a:endParaRPr lang="en-GB" sz="200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ezH1r.jpg">
            <a:extLst>
              <a:ext uri="{FF2B5EF4-FFF2-40B4-BE49-F238E27FC236}">
                <a16:creationId xmlns:a16="http://schemas.microsoft.com/office/drawing/2014/main" id="{38FA898A-8C3E-4AFE-A2BB-014EC223B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350" y="3246438"/>
            <a:ext cx="2247900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4" descr="sym_gay.gif">
            <a:extLst>
              <a:ext uri="{FF2B5EF4-FFF2-40B4-BE49-F238E27FC236}">
                <a16:creationId xmlns:a16="http://schemas.microsoft.com/office/drawing/2014/main" id="{D8689747-58D6-4088-82B8-98045A2007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0775" y="914400"/>
            <a:ext cx="3197225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5" descr="trans-symbol.jpg">
            <a:extLst>
              <a:ext uri="{FF2B5EF4-FFF2-40B4-BE49-F238E27FC236}">
                <a16:creationId xmlns:a16="http://schemas.microsoft.com/office/drawing/2014/main" id="{2856E197-7120-44DE-BC95-426CEF6F31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9475" y="3267075"/>
            <a:ext cx="2408238" cy="271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0CF350F6-5774-407E-97A0-971268D26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Sources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D951960D-04DF-4420-8F21-7F48D2D8C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http://catholicseminar-homosexuality.wikispaces.com/Powerpoint+Presentation</a:t>
            </a:r>
          </a:p>
          <a:p>
            <a:r>
              <a:rPr lang="sl-SI" altLang="sl-SI"/>
              <a:t>http://en.wikipedia.org/wiki/Homosexuality</a:t>
            </a:r>
          </a:p>
          <a:p>
            <a:r>
              <a:rPr lang="sl-SI" altLang="sl-SI"/>
              <a:t>Homosexuals_english.ppt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9E65940A-CDA5-4581-8610-1454BE776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8" y="260350"/>
            <a:ext cx="10515600" cy="1325563"/>
          </a:xfrm>
        </p:spPr>
        <p:txBody>
          <a:bodyPr/>
          <a:lstStyle/>
          <a:p>
            <a:r>
              <a:rPr lang="sl-SI" altLang="sl-SI"/>
              <a:t>Homosexuality in general</a:t>
            </a:r>
          </a:p>
        </p:txBody>
      </p:sp>
      <p:sp>
        <p:nvSpPr>
          <p:cNvPr id="4099" name="Content Placeholder 5">
            <a:extLst>
              <a:ext uri="{FF2B5EF4-FFF2-40B4-BE49-F238E27FC236}">
                <a16:creationId xmlns:a16="http://schemas.microsoft.com/office/drawing/2014/main" id="{CA4DEB0E-C1CD-4031-B5C5-4D827B06B3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1585913"/>
            <a:ext cx="10844212" cy="4591050"/>
          </a:xfrm>
        </p:spPr>
        <p:txBody>
          <a:bodyPr/>
          <a:lstStyle/>
          <a:p>
            <a:r>
              <a:rPr lang="sl-SI" altLang="sl-SI"/>
              <a:t>What is homosexuality?</a:t>
            </a:r>
          </a:p>
          <a:p>
            <a:r>
              <a:rPr lang="sl-SI" altLang="sl-SI"/>
              <a:t>3 ways of sexual orientation</a:t>
            </a:r>
          </a:p>
          <a:p>
            <a:r>
              <a:rPr lang="sl-SI" altLang="sl-SI"/>
              <a:t>S</a:t>
            </a:r>
            <a:r>
              <a:rPr lang="en-US" altLang="sl-SI"/>
              <a:t>cientist</a:t>
            </a:r>
            <a:r>
              <a:rPr lang="sl-SI" altLang="sl-SI"/>
              <a:t>s without proof</a:t>
            </a:r>
          </a:p>
          <a:p>
            <a:r>
              <a:rPr lang="en-US" altLang="sl-SI"/>
              <a:t>Biologically</a:t>
            </a:r>
            <a:r>
              <a:rPr lang="sl-SI" altLang="sl-SI"/>
              <a:t> based theories</a:t>
            </a:r>
          </a:p>
          <a:p>
            <a:r>
              <a:rPr lang="sl-SI" altLang="sl-SI"/>
              <a:t>Unnatural – reasearch show diffrently</a:t>
            </a:r>
          </a:p>
          <a:p>
            <a:r>
              <a:rPr lang="sl-SI" altLang="sl-SI"/>
              <a:t>Common terms – gay –lesbian </a:t>
            </a:r>
          </a:p>
          <a:p>
            <a:r>
              <a:rPr lang="sl-SI" altLang="sl-SI"/>
              <a:t>Global movement since end of </a:t>
            </a:r>
            <a:r>
              <a:rPr lang="en-US" altLang="sl-SI"/>
              <a:t>19th centr</a:t>
            </a:r>
            <a:r>
              <a:rPr lang="sl-SI" altLang="sl-SI"/>
              <a:t>y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2D602BB5-85C2-4CE5-B94D-8EB92FC95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8" y="260350"/>
            <a:ext cx="10515600" cy="1325563"/>
          </a:xfrm>
        </p:spPr>
        <p:txBody>
          <a:bodyPr/>
          <a:lstStyle/>
          <a:p>
            <a:r>
              <a:rPr lang="sl-SI" altLang="sl-SI"/>
              <a:t>History</a:t>
            </a:r>
          </a:p>
        </p:txBody>
      </p:sp>
      <p:sp>
        <p:nvSpPr>
          <p:cNvPr id="5123" name="Content Placeholder 5">
            <a:extLst>
              <a:ext uri="{FF2B5EF4-FFF2-40B4-BE49-F238E27FC236}">
                <a16:creationId xmlns:a16="http://schemas.microsoft.com/office/drawing/2014/main" id="{007E3AD7-A6AD-4395-8336-1705EDFAD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1585913"/>
            <a:ext cx="10844212" cy="4591050"/>
          </a:xfrm>
        </p:spPr>
        <p:txBody>
          <a:bodyPr/>
          <a:lstStyle/>
          <a:p>
            <a:r>
              <a:rPr lang="en-US" altLang="sl-SI"/>
              <a:t>1869</a:t>
            </a:r>
            <a:r>
              <a:rPr lang="sl-SI" altLang="sl-SI"/>
              <a:t> </a:t>
            </a:r>
            <a:r>
              <a:rPr lang="en-US" altLang="sl-SI"/>
              <a:t>German pamphlet</a:t>
            </a:r>
            <a:r>
              <a:rPr lang="sl-SI" altLang="sl-SI"/>
              <a:t>- first print</a:t>
            </a:r>
            <a:r>
              <a:rPr lang="en-US" altLang="sl-SI"/>
              <a:t> </a:t>
            </a:r>
            <a:r>
              <a:rPr lang="sl-SI" altLang="sl-SI"/>
              <a:t>by </a:t>
            </a:r>
            <a:r>
              <a:rPr lang="en-US" altLang="sl-SI"/>
              <a:t>Karl-Maria Kertbeny</a:t>
            </a:r>
            <a:endParaRPr lang="sl-SI" altLang="sl-SI"/>
          </a:p>
          <a:p>
            <a:r>
              <a:rPr lang="en-US" altLang="sl-SI"/>
              <a:t>1886</a:t>
            </a:r>
            <a:r>
              <a:rPr lang="sl-SI" altLang="sl-SI"/>
              <a:t> </a:t>
            </a:r>
            <a:r>
              <a:rPr lang="en-US" altLang="sl-SI"/>
              <a:t>Krafft-Ebing</a:t>
            </a:r>
            <a:r>
              <a:rPr lang="sl-SI" altLang="sl-SI"/>
              <a:t> wrote </a:t>
            </a:r>
            <a:r>
              <a:rPr lang="en-US" altLang="sl-SI"/>
              <a:t>Psychopathia Sexualis</a:t>
            </a:r>
            <a:endParaRPr lang="sl-SI" altLang="sl-SI"/>
          </a:p>
          <a:p>
            <a:r>
              <a:rPr lang="sl-SI" altLang="sl-SI"/>
              <a:t>C</a:t>
            </a:r>
            <a:r>
              <a:rPr lang="en-US" altLang="sl-SI"/>
              <a:t>ultures influenced by Abrahamic religions</a:t>
            </a:r>
            <a:endParaRPr lang="sl-SI" altLang="sl-SI"/>
          </a:p>
          <a:p>
            <a:r>
              <a:rPr lang="en-US" altLang="sl-SI"/>
              <a:t>historical figures, including Socrates, Lord Byron, Edward II and Hadrian</a:t>
            </a:r>
            <a:endParaRPr lang="sl-SI" altLang="sl-S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2F032C86-048D-401F-ABA2-D1894F87C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8" y="260350"/>
            <a:ext cx="10515600" cy="1325563"/>
          </a:xfrm>
        </p:spPr>
        <p:txBody>
          <a:bodyPr/>
          <a:lstStyle/>
          <a:p>
            <a:r>
              <a:rPr lang="sl-SI" altLang="sl-SI"/>
              <a:t>Etymology</a:t>
            </a:r>
          </a:p>
        </p:txBody>
      </p:sp>
      <p:sp>
        <p:nvSpPr>
          <p:cNvPr id="6147" name="Content Placeholder 5">
            <a:extLst>
              <a:ext uri="{FF2B5EF4-FFF2-40B4-BE49-F238E27FC236}">
                <a16:creationId xmlns:a16="http://schemas.microsoft.com/office/drawing/2014/main" id="{DFE584D3-8910-49AD-812F-C7DF57DCC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1585913"/>
            <a:ext cx="10844212" cy="4591050"/>
          </a:xfrm>
        </p:spPr>
        <p:txBody>
          <a:bodyPr/>
          <a:lstStyle/>
          <a:p>
            <a:r>
              <a:rPr lang="sl-SI" altLang="sl-SI"/>
              <a:t>Suggestions to use homosexual as a noun</a:t>
            </a:r>
          </a:p>
          <a:p>
            <a:r>
              <a:rPr lang="sl-SI" altLang="sl-SI"/>
              <a:t>„</a:t>
            </a:r>
            <a:r>
              <a:rPr lang="en-US" altLang="sl-SI"/>
              <a:t>Lesbian</a:t>
            </a:r>
            <a:r>
              <a:rPr lang="sl-SI" altLang="sl-SI"/>
              <a:t>“ </a:t>
            </a:r>
            <a:r>
              <a:rPr lang="en-US" altLang="sl-SI"/>
              <a:t>Greek island Lesbos</a:t>
            </a:r>
            <a:r>
              <a:rPr lang="sl-SI" altLang="sl-SI"/>
              <a:t> - </a:t>
            </a:r>
            <a:r>
              <a:rPr lang="en-US" altLang="sl-SI"/>
              <a:t>poet Sappho</a:t>
            </a:r>
            <a:endParaRPr lang="sl-SI" altLang="sl-SI"/>
          </a:p>
          <a:p>
            <a:r>
              <a:rPr lang="sl-SI" altLang="sl-SI"/>
              <a:t>Early writters refered </a:t>
            </a:r>
            <a:r>
              <a:rPr lang="en-US" altLang="sl-SI"/>
              <a:t>homosexual</a:t>
            </a:r>
            <a:r>
              <a:rPr lang="sl-SI" altLang="sl-SI"/>
              <a:t> for single-sex(</a:t>
            </a:r>
            <a:r>
              <a:rPr lang="en-US" altLang="sl-SI"/>
              <a:t>all-girls school</a:t>
            </a:r>
            <a:r>
              <a:rPr lang="sl-SI" altLang="sl-SI"/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818C3C2D-D852-419D-A818-889DBD1C2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8" y="260350"/>
            <a:ext cx="10515600" cy="1325563"/>
          </a:xfrm>
        </p:spPr>
        <p:txBody>
          <a:bodyPr/>
          <a:lstStyle/>
          <a:p>
            <a:r>
              <a:rPr lang="sl-SI" altLang="sl-SI"/>
              <a:t>Legality</a:t>
            </a:r>
          </a:p>
        </p:txBody>
      </p:sp>
      <p:pic>
        <p:nvPicPr>
          <p:cNvPr id="7171" name="Content Placeholder 3">
            <a:extLst>
              <a:ext uri="{FF2B5EF4-FFF2-40B4-BE49-F238E27FC236}">
                <a16:creationId xmlns:a16="http://schemas.microsoft.com/office/drawing/2014/main" id="{75B40A11-E8C1-4580-80D6-8A37C42DB3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68375" y="1690688"/>
            <a:ext cx="5046663" cy="2247900"/>
          </a:xfr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545C229-EF08-48F2-8F3C-FDC66F99C1E3}"/>
              </a:ext>
            </a:extLst>
          </p:cNvPr>
          <p:cNvSpPr/>
          <p:nvPr/>
        </p:nvSpPr>
        <p:spPr>
          <a:xfrm>
            <a:off x="5861538" y="1690688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u="sng" dirty="0">
                <a:solidFill>
                  <a:schemeClr val="bg2">
                    <a:lumMod val="90000"/>
                  </a:schemeClr>
                </a:solidFill>
                <a:highlight>
                  <a:srgbClr val="002255"/>
                </a:highlight>
                <a:latin typeface="Times New Roman" panose="02020603050405020304" pitchFamily="18" charset="0"/>
                <a:cs typeface="+mn-cs"/>
              </a:rPr>
              <a:t>Same-sex marriage</a:t>
            </a:r>
            <a:r>
              <a:rPr lang="sl-SI" u="sng" dirty="0">
                <a:solidFill>
                  <a:schemeClr val="bg2">
                    <a:lumMod val="90000"/>
                  </a:schemeClr>
                </a:solidFill>
                <a:highlight>
                  <a:srgbClr val="002255"/>
                </a:highlight>
                <a:latin typeface="Times New Roman" panose="02020603050405020304" pitchFamily="18" charset="0"/>
                <a:cs typeface="+mn-cs"/>
              </a:rPr>
              <a:t> allowed</a:t>
            </a:r>
            <a:endParaRPr lang="en-US" u="sng" dirty="0">
              <a:solidFill>
                <a:schemeClr val="bg2">
                  <a:lumMod val="90000"/>
                </a:schemeClr>
              </a:solidFill>
              <a:highlight>
                <a:srgbClr val="002255"/>
              </a:highlight>
              <a:latin typeface="Times New Roman" panose="02020603050405020304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u="sng" dirty="0">
                <a:solidFill>
                  <a:prstClr val="black"/>
                </a:solidFill>
                <a:highlight>
                  <a:srgbClr val="0066FF"/>
                </a:highlight>
                <a:latin typeface="Times New Roman" panose="02020603050405020304" pitchFamily="18" charset="0"/>
                <a:cs typeface="+mn-cs"/>
              </a:rPr>
              <a:t>Other type of partnership </a:t>
            </a:r>
            <a:endParaRPr lang="sl-SI" u="sng" dirty="0">
              <a:solidFill>
                <a:prstClr val="black"/>
              </a:solidFill>
              <a:highlight>
                <a:srgbClr val="0066FF"/>
              </a:highlight>
              <a:latin typeface="Times New Roman" panose="02020603050405020304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u="sng" dirty="0">
                <a:solidFill>
                  <a:prstClr val="black"/>
                </a:solidFill>
                <a:highlight>
                  <a:srgbClr val="00FFDE"/>
                </a:highlight>
                <a:latin typeface="Times New Roman" panose="02020603050405020304" pitchFamily="18" charset="0"/>
                <a:cs typeface="+mn-cs"/>
              </a:rPr>
              <a:t>Marriages from other jurisdictions recognized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u="sng" dirty="0">
                <a:solidFill>
                  <a:prstClr val="black"/>
                </a:solidFill>
                <a:highlight>
                  <a:srgbClr val="99CCFF"/>
                </a:highlight>
                <a:latin typeface="Times New Roman" panose="02020603050405020304" pitchFamily="18" charset="0"/>
                <a:cs typeface="+mn-cs"/>
              </a:rPr>
              <a:t>Limited federal recognition of marriage in states without same-sex marriage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u="sng" dirty="0">
                <a:solidFill>
                  <a:prstClr val="black"/>
                </a:solidFill>
                <a:highlight>
                  <a:srgbClr val="CCCCCC"/>
                </a:highlight>
                <a:latin typeface="Times New Roman" panose="02020603050405020304" pitchFamily="18" charset="0"/>
                <a:cs typeface="+mn-cs"/>
              </a:rPr>
              <a:t>Same-sex unions not recognize</a:t>
            </a:r>
            <a:r>
              <a:rPr lang="sl-SI" u="sng" dirty="0">
                <a:solidFill>
                  <a:prstClr val="black"/>
                </a:solidFill>
                <a:highlight>
                  <a:srgbClr val="CCCCCC"/>
                </a:highlight>
                <a:latin typeface="Times New Roman" panose="02020603050405020304" pitchFamily="18" charset="0"/>
                <a:cs typeface="+mn-cs"/>
              </a:rPr>
              <a:t>d </a:t>
            </a:r>
            <a:r>
              <a:rPr lang="en-US" b="1" u="sng" dirty="0">
                <a:solidFill>
                  <a:prstClr val="black"/>
                </a:solidFill>
                <a:highlight>
                  <a:srgbClr val="CCCCCC"/>
                </a:highlight>
                <a:latin typeface="Times New Roman" panose="02020603050405020304" pitchFamily="18" charset="0"/>
                <a:cs typeface="+mn-cs"/>
              </a:rPr>
              <a:t>Homosexuality</a:t>
            </a:r>
            <a:r>
              <a:rPr lang="sl-SI" b="1" u="sng" dirty="0">
                <a:solidFill>
                  <a:prstClr val="black"/>
                </a:solidFill>
                <a:highlight>
                  <a:srgbClr val="CCCCCC"/>
                </a:highlight>
                <a:latin typeface="Times New Roman" panose="02020603050405020304" pitchFamily="18" charset="0"/>
                <a:cs typeface="+mn-cs"/>
              </a:rPr>
              <a:t> </a:t>
            </a:r>
            <a:r>
              <a:rPr lang="en-US" b="1" u="sng" dirty="0">
                <a:solidFill>
                  <a:prstClr val="black"/>
                </a:solidFill>
                <a:highlight>
                  <a:srgbClr val="CCCCCC"/>
                </a:highlight>
                <a:latin typeface="Times New Roman" panose="02020603050405020304" pitchFamily="18" charset="0"/>
                <a:cs typeface="+mn-cs"/>
              </a:rPr>
              <a:t>restricted</a:t>
            </a:r>
            <a:r>
              <a:rPr lang="en-US" u="sng" dirty="0">
                <a:solidFill>
                  <a:prstClr val="black"/>
                </a:solidFill>
                <a:highlight>
                  <a:srgbClr val="CCCCCC"/>
                </a:highlight>
                <a:latin typeface="Times New Roman" panose="02020603050405020304" pitchFamily="18" charset="0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u="sng" dirty="0">
                <a:solidFill>
                  <a:prstClr val="black"/>
                </a:solidFill>
                <a:highlight>
                  <a:srgbClr val="DECD87"/>
                </a:highlight>
                <a:latin typeface="Times New Roman" panose="02020603050405020304" pitchFamily="18" charset="0"/>
                <a:cs typeface="+mn-cs"/>
              </a:rPr>
              <a:t>Restrictions on freedom of expression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u="sng" dirty="0">
                <a:solidFill>
                  <a:prstClr val="black"/>
                </a:solidFill>
                <a:highlight>
                  <a:srgbClr val="F9DC36"/>
                </a:highlight>
                <a:latin typeface="Times New Roman" panose="02020603050405020304" pitchFamily="18" charset="0"/>
                <a:cs typeface="+mn-cs"/>
              </a:rPr>
              <a:t>Unenforced penalty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u="sng" dirty="0">
                <a:solidFill>
                  <a:prstClr val="black"/>
                </a:solidFill>
                <a:highlight>
                  <a:srgbClr val="EC8028"/>
                </a:highlight>
                <a:latin typeface="Times New Roman" panose="02020603050405020304" pitchFamily="18" charset="0"/>
                <a:cs typeface="+mn-cs"/>
              </a:rPr>
              <a:t>Imprisonment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u="sng" dirty="0">
                <a:solidFill>
                  <a:prstClr val="black"/>
                </a:solidFill>
                <a:highlight>
                  <a:srgbClr val="E73E21"/>
                </a:highlight>
                <a:latin typeface="Times New Roman" panose="02020603050405020304" pitchFamily="18" charset="0"/>
                <a:cs typeface="+mn-cs"/>
              </a:rPr>
              <a:t>Up to life in prison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u="sng" dirty="0">
                <a:solidFill>
                  <a:prstClr val="black"/>
                </a:solidFill>
                <a:highlight>
                  <a:srgbClr val="8C210F"/>
                </a:highlight>
                <a:latin typeface="Times New Roman" panose="02020603050405020304" pitchFamily="18" charset="0"/>
                <a:cs typeface="+mn-cs"/>
              </a:rPr>
              <a:t>Death </a:t>
            </a:r>
            <a:r>
              <a:rPr lang="en-US" u="sng" dirty="0" err="1">
                <a:solidFill>
                  <a:prstClr val="black"/>
                </a:solidFill>
                <a:highlight>
                  <a:srgbClr val="8C210F"/>
                </a:highlight>
                <a:latin typeface="Times New Roman" panose="02020603050405020304" pitchFamily="18" charset="0"/>
                <a:cs typeface="+mn-cs"/>
              </a:rPr>
              <a:t>penalt</a:t>
            </a:r>
            <a:r>
              <a:rPr lang="sl-SI" u="sng" dirty="0">
                <a:solidFill>
                  <a:prstClr val="black"/>
                </a:solidFill>
                <a:highlight>
                  <a:srgbClr val="8C210F"/>
                </a:highlight>
                <a:latin typeface="Times New Roman" panose="02020603050405020304" pitchFamily="18" charset="0"/>
                <a:cs typeface="+mn-cs"/>
              </a:rPr>
              <a:t>y</a:t>
            </a:r>
            <a:endParaRPr lang="en-US" sz="1600" u="sng" dirty="0">
              <a:solidFill>
                <a:prstClr val="black"/>
              </a:solidFill>
              <a:highlight>
                <a:srgbClr val="8C210F"/>
              </a:highlight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33CB1D9A-36C4-4692-9C98-B8CE7D1AA6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ECE0C95-7DC7-4485-8FED-1840B2DBDE7D}" type="slidenum">
              <a:rPr lang="en-GB" altLang="sl-SI">
                <a:solidFill>
                  <a:srgbClr val="898989"/>
                </a:solidFill>
              </a:rPr>
              <a:pPr/>
              <a:t>6</a:t>
            </a:fld>
            <a:endParaRPr lang="en-GB" altLang="sl-SI">
              <a:solidFill>
                <a:srgbClr val="898989"/>
              </a:solidFill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0E4B82B0-9A04-418F-8F29-5DF675EB53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762000"/>
            <a:ext cx="8153400" cy="838200"/>
          </a:xfrm>
        </p:spPr>
        <p:txBody>
          <a:bodyPr/>
          <a:lstStyle/>
          <a:p>
            <a:pPr algn="ctr"/>
            <a:r>
              <a:rPr lang="en-US" altLang="sl-SI" sz="2200">
                <a:cs typeface="Times New Roman" panose="02020603050405020304" pitchFamily="18" charset="0"/>
              </a:rPr>
              <a:t>opinion</a:t>
            </a:r>
            <a:r>
              <a:rPr lang="sl-SI" altLang="sl-SI" sz="2200">
                <a:cs typeface="Times New Roman" panose="02020603050405020304" pitchFamily="18" charset="0"/>
              </a:rPr>
              <a:t>s</a:t>
            </a:r>
            <a:r>
              <a:rPr lang="en-US" altLang="sl-SI" sz="2200">
                <a:cs typeface="Times New Roman" panose="02020603050405020304" pitchFamily="18" charset="0"/>
              </a:rPr>
              <a:t> on the sexual relationships between people of the same gender? They are ... </a:t>
            </a:r>
            <a:endParaRPr lang="en-GB" altLang="sl-SI" sz="2200">
              <a:cs typeface="Times New Roman" panose="02020603050405020304" pitchFamily="18" charset="0"/>
            </a:endParaRPr>
          </a:p>
        </p:txBody>
      </p:sp>
      <p:graphicFrame>
        <p:nvGraphicFramePr>
          <p:cNvPr id="8196" name="Object 3">
            <a:extLst>
              <a:ext uri="{FF2B5EF4-FFF2-40B4-BE49-F238E27FC236}">
                <a16:creationId xmlns:a16="http://schemas.microsoft.com/office/drawing/2014/main" id="{7B86D51E-1C56-46E5-AC36-6AD27BCA0572}"/>
              </a:ext>
            </a:extLst>
          </p:cNvPr>
          <p:cNvGraphicFramePr>
            <a:graphicFrameLocks noGrp="1" noChangeAspect="1"/>
          </p:cNvGraphicFramePr>
          <p:nvPr>
            <p:ph type="chart" sz="half" idx="1"/>
          </p:nvPr>
        </p:nvGraphicFramePr>
        <p:xfrm>
          <a:off x="2971800" y="762000"/>
          <a:ext cx="7232650" cy="749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Chart" r:id="rId4" imgW="3971841" imgH="4114884" progId="MSGraph.Chart.8">
                  <p:embed followColorScheme="full"/>
                </p:oleObj>
              </mc:Choice>
              <mc:Fallback>
                <p:oleObj name="Chart" r:id="rId4" imgW="3971841" imgH="4114884" progId="MSGraph.Chart.8">
                  <p:embed followColorScheme="full"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762000"/>
                        <a:ext cx="7232650" cy="749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7" name="Picture 6" descr="new_cylogo1">
            <a:extLst>
              <a:ext uri="{FF2B5EF4-FFF2-40B4-BE49-F238E27FC236}">
                <a16:creationId xmlns:a16="http://schemas.microsoft.com/office/drawing/2014/main" id="{47C47F8A-D475-447B-967E-400937E7A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6376988"/>
            <a:ext cx="9144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70EB24C1-8F63-492E-B499-8D2196F01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fld id="{EAE002EE-1092-4B03-957F-C5E7C0E7D61F}" type="slidenum">
              <a:rPr lang="en-GB" altLang="sl-SI">
                <a:solidFill>
                  <a:srgbClr val="898989"/>
                </a:solidFill>
              </a:rPr>
              <a:pPr algn="l"/>
              <a:t>7</a:t>
            </a:fld>
            <a:endParaRPr lang="en-GB" altLang="sl-SI">
              <a:solidFill>
                <a:srgbClr val="898989"/>
              </a:solidFill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D05AFA08-2CB0-43D5-932A-175C9320E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685800"/>
            <a:ext cx="8001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l-GR" altLang="sl-SI" sz="2200" b="1">
                <a:solidFill>
                  <a:schemeClr val="tx2"/>
                </a:solidFill>
                <a:latin typeface="Arial" panose="020B0604020202020204" pitchFamily="34" charset="0"/>
              </a:rPr>
              <a:t>   </a:t>
            </a:r>
            <a:r>
              <a:rPr lang="en-US" altLang="sl-SI" sz="22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Supposedly you’ve learned that your son is a homosexual, how would you react?</a:t>
            </a:r>
            <a:r>
              <a:rPr lang="en-US" altLang="sl-SI" sz="2200" b="1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endParaRPr lang="en-GB" altLang="sl-SI" sz="2200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9220" name="Object 3">
            <a:extLst>
              <a:ext uri="{FF2B5EF4-FFF2-40B4-BE49-F238E27FC236}">
                <a16:creationId xmlns:a16="http://schemas.microsoft.com/office/drawing/2014/main" id="{CF803BC8-2A7B-4D9A-8615-36D01D635A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2286000"/>
          <a:ext cx="7662863" cy="393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Chart" r:id="rId3" imgW="4210016" imgH="2162273" progId="MSGraph.Chart.8">
                  <p:embed followColorScheme="full"/>
                </p:oleObj>
              </mc:Choice>
              <mc:Fallback>
                <p:oleObj name="Chart" r:id="rId3" imgW="4210016" imgH="2162273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286000"/>
                        <a:ext cx="7662863" cy="393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1" name="Picture 4" descr="new_cylogo1">
            <a:extLst>
              <a:ext uri="{FF2B5EF4-FFF2-40B4-BE49-F238E27FC236}">
                <a16:creationId xmlns:a16="http://schemas.microsoft.com/office/drawing/2014/main" id="{88251D21-5FA5-41A0-BB83-C46EF04619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6376988"/>
            <a:ext cx="9144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5A4122E6-F3AE-4F30-A010-A7F684182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fld id="{177D2823-280C-48EA-89B5-0408EE3D7D1F}" type="slidenum">
              <a:rPr lang="en-GB" altLang="sl-SI">
                <a:solidFill>
                  <a:srgbClr val="898989"/>
                </a:solidFill>
              </a:rPr>
              <a:pPr algn="l"/>
              <a:t>8</a:t>
            </a:fld>
            <a:endParaRPr lang="en-GB" altLang="sl-SI">
              <a:solidFill>
                <a:srgbClr val="898989"/>
              </a:solidFill>
            </a:endParaRPr>
          </a:p>
        </p:txBody>
      </p:sp>
      <p:graphicFrame>
        <p:nvGraphicFramePr>
          <p:cNvPr id="10243" name="Object 2">
            <a:extLst>
              <a:ext uri="{FF2B5EF4-FFF2-40B4-BE49-F238E27FC236}">
                <a16:creationId xmlns:a16="http://schemas.microsoft.com/office/drawing/2014/main" id="{51114E0C-F5B9-4E85-8B65-2D179095A9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5200" y="2514600"/>
          <a:ext cx="5614988" cy="379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Chart" r:id="rId3" imgW="5695984" imgH="3857670" progId="MSGraph.Chart.8">
                  <p:embed followColorScheme="full"/>
                </p:oleObj>
              </mc:Choice>
              <mc:Fallback>
                <p:oleObj name="Chart" r:id="rId3" imgW="5695984" imgH="3857670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514600"/>
                        <a:ext cx="5614988" cy="3795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Rectangle 3">
            <a:extLst>
              <a:ext uri="{FF2B5EF4-FFF2-40B4-BE49-F238E27FC236}">
                <a16:creationId xmlns:a16="http://schemas.microsoft.com/office/drawing/2014/main" id="{55D150A2-3DBD-4DAF-B45B-BC4F67DED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762000"/>
            <a:ext cx="7696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sl-SI" sz="22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Would you have a problem if your child was </a:t>
            </a:r>
            <a:br>
              <a:rPr lang="en-US" altLang="sl-SI" sz="22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altLang="sl-SI" sz="22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acquainted with a homosexual person?</a:t>
            </a:r>
            <a:r>
              <a:rPr lang="en-US" altLang="sl-SI" sz="2200" b="1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endParaRPr lang="en-GB" altLang="sl-SI" sz="2200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10245" name="Picture 5" descr="new_cylogo1">
            <a:extLst>
              <a:ext uri="{FF2B5EF4-FFF2-40B4-BE49-F238E27FC236}">
                <a16:creationId xmlns:a16="http://schemas.microsoft.com/office/drawing/2014/main" id="{5B371AF9-4694-43AD-BA30-B655C2BA6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6376988"/>
            <a:ext cx="9144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B7CAC283-B7E7-482B-AE20-837962B86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fld id="{C64EC915-B631-4583-8E20-2C88E1C20171}" type="slidenum">
              <a:rPr lang="en-GB" altLang="sl-SI">
                <a:solidFill>
                  <a:srgbClr val="898989"/>
                </a:solidFill>
              </a:rPr>
              <a:pPr algn="l"/>
              <a:t>9</a:t>
            </a:fld>
            <a:endParaRPr lang="en-GB" altLang="sl-SI">
              <a:solidFill>
                <a:srgbClr val="898989"/>
              </a:solidFill>
            </a:endParaRPr>
          </a:p>
        </p:txBody>
      </p:sp>
      <p:graphicFrame>
        <p:nvGraphicFramePr>
          <p:cNvPr id="11267" name="Object 2">
            <a:extLst>
              <a:ext uri="{FF2B5EF4-FFF2-40B4-BE49-F238E27FC236}">
                <a16:creationId xmlns:a16="http://schemas.microsoft.com/office/drawing/2014/main" id="{2D10EAA8-8513-487E-BFB8-647C64ACEE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0" y="2209800"/>
          <a:ext cx="6477000" cy="428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Chart" r:id="rId3" imgW="5781759" imgH="3962501" progId="MSGraph.Chart.8">
                  <p:embed followColorScheme="full"/>
                </p:oleObj>
              </mc:Choice>
              <mc:Fallback>
                <p:oleObj name="Chart" r:id="rId3" imgW="5781759" imgH="3962501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209800"/>
                        <a:ext cx="6477000" cy="428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Rectangle 3">
            <a:extLst>
              <a:ext uri="{FF2B5EF4-FFF2-40B4-BE49-F238E27FC236}">
                <a16:creationId xmlns:a16="http://schemas.microsoft.com/office/drawing/2014/main" id="{60B3E9F5-65F3-4B10-9CC5-AF83CC85F9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838200"/>
            <a:ext cx="8001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sl-SI" sz="22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To what extend do you agree or disagree that homosexual couples should be legally able to adopt children?</a:t>
            </a:r>
            <a:endParaRPr lang="en-GB" altLang="sl-SI" sz="2200" b="1">
              <a:solidFill>
                <a:schemeClr val="tx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</Words>
  <Application>Microsoft Office PowerPoint</Application>
  <PresentationFormat>Widescreen</PresentationFormat>
  <Paragraphs>44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Chart</vt:lpstr>
      <vt:lpstr>HOMOSEXUALITY</vt:lpstr>
      <vt:lpstr>Homosexuality in general</vt:lpstr>
      <vt:lpstr>History</vt:lpstr>
      <vt:lpstr>Etymology</vt:lpstr>
      <vt:lpstr>Legality</vt:lpstr>
      <vt:lpstr>opinions on the sexual relationships between people of the same gender? They are ... </vt:lpstr>
      <vt:lpstr>PowerPoint Presentation</vt:lpstr>
      <vt:lpstr>PowerPoint Presentation</vt:lpstr>
      <vt:lpstr>PowerPoint Presentation</vt:lpstr>
      <vt:lpstr>To what extend do you agree or disagree that homosexual couples should have the right to get married? </vt:lpstr>
      <vt:lpstr>PowerPoint Presentation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2019-05-30T09:20:46Z</dcterms:created>
  <dcterms:modified xsi:type="dcterms:W3CDTF">2019-05-30T09:20:46Z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