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GB"/>
    </a:defPPr>
    <a:lvl1pPr algn="l" defTabSz="449263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panose="020B0604020202020204" pitchFamily="34" charset="0"/>
      <a:defRPr kern="1200">
        <a:solidFill>
          <a:schemeClr val="bg1"/>
        </a:solidFill>
        <a:latin typeface="Arial" panose="020B0604020202020204" pitchFamily="34" charset="0"/>
        <a:ea typeface="+mn-ea"/>
        <a:cs typeface="Lucida Sans Unicode" panose="020B0602030504020204" pitchFamily="34" charset="0"/>
      </a:defRPr>
    </a:lvl1pPr>
    <a:lvl2pPr marL="457200" algn="l" defTabSz="449263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panose="020B0604020202020204" pitchFamily="34" charset="0"/>
      <a:defRPr kern="1200">
        <a:solidFill>
          <a:schemeClr val="bg1"/>
        </a:solidFill>
        <a:latin typeface="Arial" panose="020B0604020202020204" pitchFamily="34" charset="0"/>
        <a:ea typeface="+mn-ea"/>
        <a:cs typeface="Lucida Sans Unicode" panose="020B0602030504020204" pitchFamily="34" charset="0"/>
      </a:defRPr>
    </a:lvl2pPr>
    <a:lvl3pPr marL="914400" algn="l" defTabSz="449263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panose="020B0604020202020204" pitchFamily="34" charset="0"/>
      <a:defRPr kern="1200">
        <a:solidFill>
          <a:schemeClr val="bg1"/>
        </a:solidFill>
        <a:latin typeface="Arial" panose="020B0604020202020204" pitchFamily="34" charset="0"/>
        <a:ea typeface="+mn-ea"/>
        <a:cs typeface="Lucida Sans Unicode" panose="020B0602030504020204" pitchFamily="34" charset="0"/>
      </a:defRPr>
    </a:lvl3pPr>
    <a:lvl4pPr marL="1371600" algn="l" defTabSz="449263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panose="020B0604020202020204" pitchFamily="34" charset="0"/>
      <a:defRPr kern="1200">
        <a:solidFill>
          <a:schemeClr val="bg1"/>
        </a:solidFill>
        <a:latin typeface="Arial" panose="020B0604020202020204" pitchFamily="34" charset="0"/>
        <a:ea typeface="+mn-ea"/>
        <a:cs typeface="Lucida Sans Unicode" panose="020B0602030504020204" pitchFamily="34" charset="0"/>
      </a:defRPr>
    </a:lvl4pPr>
    <a:lvl5pPr marL="1828800" algn="l" defTabSz="449263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panose="020B0604020202020204" pitchFamily="34" charset="0"/>
      <a:defRPr kern="1200">
        <a:solidFill>
          <a:schemeClr val="bg1"/>
        </a:solidFill>
        <a:latin typeface="Arial" panose="020B0604020202020204" pitchFamily="34" charset="0"/>
        <a:ea typeface="+mn-ea"/>
        <a:cs typeface="Lucida Sans Unicode" panose="020B0602030504020204" pitchFamily="34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Lucida Sans Unicode" panose="020B0602030504020204" pitchFamily="34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Lucida Sans Unicode" panose="020B0602030504020204" pitchFamily="34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Lucida Sans Unicode" panose="020B0602030504020204" pitchFamily="34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Lucida Sans Unicode" panose="020B0602030504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07" d="100"/>
          <a:sy n="107" d="100"/>
        </p:scale>
        <p:origin x="126" y="22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>
            <a:extLst>
              <a:ext uri="{FF2B5EF4-FFF2-40B4-BE49-F238E27FC236}">
                <a16:creationId xmlns:a16="http://schemas.microsoft.com/office/drawing/2014/main" id="{A3D37C77-1711-4226-8CF3-B9729677E058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1220127F-D0C8-484C-8862-6C6ECA2359CB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>
            <a:extLst>
              <a:ext uri="{FF2B5EF4-FFF2-40B4-BE49-F238E27FC236}">
                <a16:creationId xmlns:a16="http://schemas.microsoft.com/office/drawing/2014/main" id="{3A1F10AC-D1DD-4773-A036-548A894D1DD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63C8ED2C-90D0-47C4-91CB-2068AEFB4D1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>
            <a:extLst>
              <a:ext uri="{FF2B5EF4-FFF2-40B4-BE49-F238E27FC236}">
                <a16:creationId xmlns:a16="http://schemas.microsoft.com/office/drawing/2014/main" id="{1F909205-3406-483F-A0AB-F21724FFC16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BDCE7273-0B50-48BE-88F7-C9357249958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>
            <a:extLst>
              <a:ext uri="{FF2B5EF4-FFF2-40B4-BE49-F238E27FC236}">
                <a16:creationId xmlns:a16="http://schemas.microsoft.com/office/drawing/2014/main" id="{4450E7B7-AF2C-48AD-9BF2-EF22AF53095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91A73EDC-50F2-4769-AA4E-9D667E5A0FB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>
            <a:extLst>
              <a:ext uri="{FF2B5EF4-FFF2-40B4-BE49-F238E27FC236}">
                <a16:creationId xmlns:a16="http://schemas.microsoft.com/office/drawing/2014/main" id="{0C4E3A51-920D-4E45-8292-4769A85801B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A5ACA4AD-2542-43DC-9D32-09DB2F61C91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>
            <a:extLst>
              <a:ext uri="{FF2B5EF4-FFF2-40B4-BE49-F238E27FC236}">
                <a16:creationId xmlns:a16="http://schemas.microsoft.com/office/drawing/2014/main" id="{AC7F6B1D-F5B7-4F27-8542-171DEC794BA4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DDBFC8AE-567B-45CC-A9F2-0B3CC31007A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>
            <a:extLst>
              <a:ext uri="{FF2B5EF4-FFF2-40B4-BE49-F238E27FC236}">
                <a16:creationId xmlns:a16="http://schemas.microsoft.com/office/drawing/2014/main" id="{C4B534D9-BE72-44AA-B9B0-72130444ADD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E092713A-8B2E-4A98-8289-3A7A064C2B5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>
            <a:extLst>
              <a:ext uri="{FF2B5EF4-FFF2-40B4-BE49-F238E27FC236}">
                <a16:creationId xmlns:a16="http://schemas.microsoft.com/office/drawing/2014/main" id="{ADB66694-E183-4DBD-8AAA-2625799C7D0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40568177-98F0-4B15-9DDC-AE78F081F87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>
            <a:extLst>
              <a:ext uri="{FF2B5EF4-FFF2-40B4-BE49-F238E27FC236}">
                <a16:creationId xmlns:a16="http://schemas.microsoft.com/office/drawing/2014/main" id="{6BC80BCF-9867-48D9-83C0-6CD06CF79176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7193CC4A-08F8-42AC-90E5-782DF60BDAF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>
            <a:extLst>
              <a:ext uri="{FF2B5EF4-FFF2-40B4-BE49-F238E27FC236}">
                <a16:creationId xmlns:a16="http://schemas.microsoft.com/office/drawing/2014/main" id="{9AE7B985-8224-45BF-9FA0-EC285CE3B1BC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58A663A1-2231-4A09-94A7-877D7E89251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>
            <a:extLst>
              <a:ext uri="{FF2B5EF4-FFF2-40B4-BE49-F238E27FC236}">
                <a16:creationId xmlns:a16="http://schemas.microsoft.com/office/drawing/2014/main" id="{D9D333B7-CF45-4110-B7B3-E9C62FCF031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609689BC-2247-48B9-BBCB-2E2199E72B6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>
            <a:extLst>
              <a:ext uri="{FF2B5EF4-FFF2-40B4-BE49-F238E27FC236}">
                <a16:creationId xmlns:a16="http://schemas.microsoft.com/office/drawing/2014/main" id="{D0F903F5-FF16-4E4A-AA03-327EE3D3098B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470E3C99-A1C3-44AA-951D-C05D2FDBE32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>
            <a:extLst>
              <a:ext uri="{FF2B5EF4-FFF2-40B4-BE49-F238E27FC236}">
                <a16:creationId xmlns:a16="http://schemas.microsoft.com/office/drawing/2014/main" id="{020ADE17-0857-4109-BB61-08BF6DB28A4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9DBF4CCF-3B22-44F9-8B81-FA31D9565E5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D6181-EF38-49A4-B8DD-8932D0480A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D3CDA5-0B09-4AB1-8917-71CF522EB9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4339F-7F4E-4484-B4CA-6E767243FF0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0C2320-8B2B-4FB7-967E-A1A57F52168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71D73-B7B6-4A49-876D-9613878634F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614D5FE-D730-4B78-B3D0-E191A43AFD0C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3391245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23E61-DDCE-4641-AA95-5A4FE01C4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50531A-E417-4A12-9069-EC250CCED0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53BB9E-EF4E-4BDB-84EC-5CA88776CC2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C895CB-3E77-462A-BD44-DE9DB7DBC77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E3E048-7F81-4583-9582-CC41F608139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EFF3802-F7E0-4059-9368-0E216515AAD8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180953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969C8C-90A7-4BC8-B5D4-9D98B8FB50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C02BFB-7E36-484B-9EAB-25F596F7B0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593638-FC35-4861-8C47-40D7AA9824A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1CB51C-D65D-471F-B77C-2999B711FF0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313B9-A9DD-4873-9097-CE2C37ADCE2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83CC674-637B-43C4-9449-70ED69467658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5755219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DD053-9E56-4CFE-9974-6C5D803B5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C79A21-48CD-4DBC-94D2-E66772BC2BDC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40BDA9-7389-4316-AB8B-3C9D8BCEB01E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94013" cy="474663"/>
          </a:xfrm>
        </p:spPr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92E94B-C72F-4AE5-B791-406621695290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fld id="{F3C2F5A3-C6A7-4EEB-8929-E27E4B75C73A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25017150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90D41-A98C-4E5B-9878-8AE349FA2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E7E686-E2F8-4436-BFCB-0582A644136C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09B142-19D7-4B0A-A443-4ECF4EB79FF3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6613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B1A3493-BD30-46ED-8ED0-BBB2C4299B06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6613" y="3938588"/>
            <a:ext cx="4038600" cy="2185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5B37392-E3CF-4AD3-A306-122D4C52C655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1571184-D231-49F7-8DE6-5CBCD6F5BF75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94013" cy="474663"/>
          </a:xfrm>
        </p:spPr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D05EE5D-1726-48EC-8F08-DCE72C10118D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fld id="{561964B1-0485-4A4A-9617-A4EB85DCD31F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1386509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A5EB9-B04C-4319-896B-68220CF21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0A0F72-757E-46E7-8B77-ACD2BF636362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03D7CD-77B5-4324-9B38-DFE105B7F8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DEDF37-2D47-4469-8A69-0DD66547FE0E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BE7613-13C2-48CE-846C-9A9E6C88F79D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94013" cy="474663"/>
          </a:xfrm>
        </p:spPr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5378C-34E3-45E7-B9AF-8E9B25429625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fld id="{E3D7320B-79D6-4602-891F-6640E9C024F0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1925592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66EDD-7834-4479-8D47-E4860B8E1BBF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546A5-4B99-4305-A0E5-7669D1BEAE6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7013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5993FE-2673-4CE4-AB2B-FB3A29179040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6613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F136C51-E142-4796-90A5-86A70919C1BF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7013" cy="2185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383825-8D28-457F-9623-B9CD1B3667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6613" y="3938588"/>
            <a:ext cx="4038600" cy="2185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42D8F5-E50A-4633-97A2-35443C674387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EACD1B-8B82-4D93-8388-AE6B2ACA22C7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94013" cy="474663"/>
          </a:xfrm>
        </p:spPr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188DA5-309E-44DB-A570-A91893ACD3E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fld id="{1F7C7573-3E7E-4250-85AA-932CC267A830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25262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A08DF-2253-4D50-BEFD-880E98051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117CA-4033-49E2-8E09-B09055D7FD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95331-9ECB-4343-AA1E-11ED91280BF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BE0622-CDC7-45DA-AF72-971155A0719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21A38-B07A-463B-B765-27C1BA000EF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7BA0986-507D-436D-A173-F363632F82AA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2398130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C143E-B5BE-4CC2-A3ED-EA9C6892C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73FE02-3F09-4BC1-9AE2-915AB1917F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C19D2-34C5-48DC-902D-FCB4FF716A0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8CA88A-7688-4920-9CF0-265BB8435B9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C98456-A4DF-4728-AA05-6DDB6F2E353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7FA99BF-7169-4CEA-B1E1-07567C41C5BC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718465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DC657-842A-44D2-BC88-504FE22B7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48882-2BA3-4D13-8CC1-0FAF3E0892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21732C-DE0B-476C-A5B3-E87A2708DA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6E4165-4F15-42D8-828F-9639EDED239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490555-AD05-4625-8F67-C7528046005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F84A86-64FD-4E2F-90DD-1E16C698B8D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41F3525-E807-4EEA-B858-F2D0C4F45BB8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3023273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A6FFA-8EE3-41C1-8C82-41285950C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234DB3-844F-48F9-AE32-A9432D3531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F04303-BE17-432C-B165-3DF4E3D319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029561-784D-41C6-8624-85F9063A69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824B4E-CE6B-4AF2-9F5C-DB4F9B068E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F0AE35-5C36-4B38-8511-E3337449F4D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7DCFE0-8740-4FD1-9B46-600F12F449E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279761-75E8-48B5-8D86-3483BB643F2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B4701A7-1D1D-4FE9-8E1F-8446B2FA26AD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1745908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74F26-4679-441F-A545-E3FA574A7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4D550A-B9CC-49E4-9358-DBE825CB437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02AB21-EF01-4084-9659-C5892655C9B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A323C6-3A4B-49BC-8EA3-1094D76D961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0B6B1FB-F6E9-4CAC-B358-F824004DFC78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511216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537D06-FBA3-4238-A560-3F2B35A710D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0FA17C-B71B-43BB-8BA2-7684ED1C0BB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45728C-0391-4837-A643-6A8BE0FBCAC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D178CD0-B1CC-4E55-9FDB-410FE07F725F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147005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2D56B-95D2-4A33-AF89-62089F95A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CCF9F-6831-42D8-9C91-B48419AC5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C86BA7-55E4-4B09-9F2B-F60667599E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1BE7A2-C4ED-43AD-A057-1770036D79C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0D3047-D60C-44C7-B172-6DFE97AB063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75790C-2BAD-49E7-AB05-2C1D0C86CB3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3AD6ED9-47F4-4CE5-9A76-31C8CB12BFBC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3484324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84840-B4E1-4B8C-9921-E973D0BF9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CEE423-64FF-43A3-8651-900C14FB4B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6F53F2-3B95-4F0D-9FE5-E26D87330D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2D7671-1BAC-487A-A17E-E0F932B80CB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E9D2D8-43F4-4F73-9789-5AD981B56DE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11E42F-F82F-46FE-A991-A6049B9C194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04984EE-6178-4AC0-A07F-8EE2806228EA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1607681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E0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CD76E578-AA61-4D34-8945-54918EECE8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Click to edit the title text format</a:t>
            </a:r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503F2698-0F0D-402D-AD67-1F38D9B0ED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Click to edit the outline text format</a:t>
            </a:r>
          </a:p>
          <a:p>
            <a:pPr lvl="1"/>
            <a:r>
              <a:rPr lang="en-GB" altLang="sl-SI"/>
              <a:t>Second Outline Level</a:t>
            </a:r>
          </a:p>
          <a:p>
            <a:pPr lvl="2"/>
            <a:r>
              <a:rPr lang="en-GB" altLang="sl-SI"/>
              <a:t>Third Outline Level</a:t>
            </a:r>
          </a:p>
          <a:p>
            <a:pPr lvl="3"/>
            <a:r>
              <a:rPr lang="en-GB" altLang="sl-SI"/>
              <a:t>Fourth Outline Level</a:t>
            </a:r>
          </a:p>
          <a:p>
            <a:pPr lvl="4"/>
            <a:r>
              <a:rPr lang="en-GB" altLang="sl-SI"/>
              <a:t>Fifth Outline Level</a:t>
            </a:r>
          </a:p>
          <a:p>
            <a:pPr lvl="4"/>
            <a:r>
              <a:rPr lang="en-GB" altLang="sl-SI"/>
              <a:t>Sixth Outline Level</a:t>
            </a:r>
          </a:p>
          <a:p>
            <a:pPr lvl="4"/>
            <a:r>
              <a:rPr lang="en-GB" altLang="sl-SI"/>
              <a:t>Seventh Outline Level</a:t>
            </a:r>
          </a:p>
          <a:p>
            <a:pPr lvl="4"/>
            <a:r>
              <a:rPr lang="en-GB" altLang="sl-SI"/>
              <a:t>Eighth Outline Level</a:t>
            </a:r>
          </a:p>
          <a:p>
            <a:pPr lvl="4"/>
            <a:r>
              <a:rPr lang="en-GB" altLang="sl-SI"/>
              <a:t>Ninth Outline Level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B6A7DE9-E2A4-4F6D-B252-AAAE52877C44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endParaRPr lang="en-GB" altLang="sl-SI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4B882C1-A244-4CAB-BBED-879B11E9ECD8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endParaRPr lang="en-GB" altLang="sl-SI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B004A7E-84B9-4326-B4CD-537C02935C7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fld id="{C6BA7229-8142-4603-AA4D-76DC53659A22}" type="slidenum">
              <a:rPr lang="en-GB" altLang="sl-SI"/>
              <a:pPr/>
              <a:t>‹#›</a:t>
            </a:fld>
            <a:endParaRPr lang="en-GB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>
          <a:solidFill>
            <a:srgbClr val="000000"/>
          </a:solidFill>
          <a:latin typeface="Arial" panose="020B0604020202020204" pitchFamily="34" charset="0"/>
          <a:cs typeface="Lucida Sans Unicode" panose="020B0602030504020204" pitchFamily="34" charset="0"/>
        </a:defRPr>
      </a:lvl2pPr>
      <a:lvl3pPr algn="ct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>
          <a:solidFill>
            <a:srgbClr val="000000"/>
          </a:solidFill>
          <a:latin typeface="Arial" panose="020B0604020202020204" pitchFamily="34" charset="0"/>
          <a:cs typeface="Lucida Sans Unicode" panose="020B0602030504020204" pitchFamily="34" charset="0"/>
        </a:defRPr>
      </a:lvl3pPr>
      <a:lvl4pPr algn="ct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>
          <a:solidFill>
            <a:srgbClr val="000000"/>
          </a:solidFill>
          <a:latin typeface="Arial" panose="020B0604020202020204" pitchFamily="34" charset="0"/>
          <a:cs typeface="Lucida Sans Unicode" panose="020B0602030504020204" pitchFamily="34" charset="0"/>
        </a:defRPr>
      </a:lvl4pPr>
      <a:lvl5pPr algn="ct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>
          <a:solidFill>
            <a:srgbClr val="000000"/>
          </a:solidFill>
          <a:latin typeface="Arial" panose="020B0604020202020204" pitchFamily="34" charset="0"/>
          <a:cs typeface="Lucida Sans Unicode" panose="020B0602030504020204" pitchFamily="34" charset="0"/>
        </a:defRPr>
      </a:lvl5pPr>
      <a:lvl6pPr marL="457200" algn="ct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>
          <a:solidFill>
            <a:srgbClr val="000000"/>
          </a:solidFill>
          <a:latin typeface="Arial" panose="020B0604020202020204" pitchFamily="34" charset="0"/>
          <a:cs typeface="Lucida Sans Unicode" panose="020B0602030504020204" pitchFamily="34" charset="0"/>
        </a:defRPr>
      </a:lvl6pPr>
      <a:lvl7pPr marL="914400" algn="ct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>
          <a:solidFill>
            <a:srgbClr val="000000"/>
          </a:solidFill>
          <a:latin typeface="Arial" panose="020B0604020202020204" pitchFamily="34" charset="0"/>
          <a:cs typeface="Lucida Sans Unicode" panose="020B0602030504020204" pitchFamily="34" charset="0"/>
        </a:defRPr>
      </a:lvl7pPr>
      <a:lvl8pPr marL="1371600" algn="ct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>
          <a:solidFill>
            <a:srgbClr val="000000"/>
          </a:solidFill>
          <a:latin typeface="Arial" panose="020B0604020202020204" pitchFamily="34" charset="0"/>
          <a:cs typeface="Lucida Sans Unicode" panose="020B0602030504020204" pitchFamily="34" charset="0"/>
        </a:defRPr>
      </a:lvl8pPr>
      <a:lvl9pPr marL="1828800" algn="ct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>
          <a:solidFill>
            <a:srgbClr val="000000"/>
          </a:solidFill>
          <a:latin typeface="Arial" panose="020B0604020202020204" pitchFamily="34" charset="0"/>
          <a:cs typeface="Lucida Sans Unicode" panose="020B0602030504020204" pitchFamily="34" charset="0"/>
        </a:defRPr>
      </a:lvl9pPr>
    </p:titleStyle>
    <p:bodyStyle>
      <a:lvl1pPr marL="341313" indent="-341313" algn="l" defTabSz="449263" rtl="0" fontAlgn="base">
        <a:lnSpc>
          <a:spcPct val="93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defTabSz="449263" rtl="0" fontAlgn="base">
        <a:lnSpc>
          <a:spcPct val="93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»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>
            <a:extLst>
              <a:ext uri="{FF2B5EF4-FFF2-40B4-BE49-F238E27FC236}">
                <a16:creationId xmlns:a16="http://schemas.microsoft.com/office/drawing/2014/main" id="{A61D2629-0506-4FD4-A0E6-7CEDDD23F0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1196975"/>
            <a:ext cx="7772400" cy="1470025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sl-SI"/>
              <a:t>Japanese history, language and animation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8E9668A-C7BB-4039-936F-4938956A8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365625"/>
            <a:ext cx="2984500" cy="176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5" name="Picture 3">
            <a:extLst>
              <a:ext uri="{FF2B5EF4-FFF2-40B4-BE49-F238E27FC236}">
                <a16:creationId xmlns:a16="http://schemas.microsoft.com/office/drawing/2014/main" id="{F718020F-0027-4C0A-946D-6B9B6D453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213100"/>
            <a:ext cx="2143125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>
            <a:extLst>
              <a:ext uri="{FF2B5EF4-FFF2-40B4-BE49-F238E27FC236}">
                <a16:creationId xmlns:a16="http://schemas.microsoft.com/office/drawing/2014/main" id="{2F3DD8F7-7DA4-4CCB-8A44-7CBB280F21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sl-SI"/>
              <a:t>Anime stereotypes</a:t>
            </a: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B3AE97BB-52BA-4AA1-9D41-ED144F302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557338"/>
            <a:ext cx="2476500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1" name="Picture 3">
            <a:extLst>
              <a:ext uri="{FF2B5EF4-FFF2-40B4-BE49-F238E27FC236}">
                <a16:creationId xmlns:a16="http://schemas.microsoft.com/office/drawing/2014/main" id="{D8828151-1354-4339-BB24-89E826AB1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133600"/>
            <a:ext cx="1457325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2" name="Picture 4">
            <a:extLst>
              <a:ext uri="{FF2B5EF4-FFF2-40B4-BE49-F238E27FC236}">
                <a16:creationId xmlns:a16="http://schemas.microsoft.com/office/drawing/2014/main" id="{24247339-5AE2-4723-894C-AEF6BA286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221163"/>
            <a:ext cx="3017837" cy="218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3" name="Picture 5">
            <a:extLst>
              <a:ext uri="{FF2B5EF4-FFF2-40B4-BE49-F238E27FC236}">
                <a16:creationId xmlns:a16="http://schemas.microsoft.com/office/drawing/2014/main" id="{CBF455C0-17F2-4D40-95F0-2DE5443EC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860800"/>
            <a:ext cx="169545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>
            <a:extLst>
              <a:ext uri="{FF2B5EF4-FFF2-40B4-BE49-F238E27FC236}">
                <a16:creationId xmlns:a16="http://schemas.microsoft.com/office/drawing/2014/main" id="{9A4B486F-F82A-4AC1-9B57-42307258FE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sl-SI"/>
              <a:t>Legends of animation</a:t>
            </a:r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9BB9EBB4-8211-47B4-9279-4615E6398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268413"/>
            <a:ext cx="1619250" cy="218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5" name="Picture 3">
            <a:extLst>
              <a:ext uri="{FF2B5EF4-FFF2-40B4-BE49-F238E27FC236}">
                <a16:creationId xmlns:a16="http://schemas.microsoft.com/office/drawing/2014/main" id="{07165071-1810-4D2C-AEC7-4DE4473E5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0" y="1125538"/>
            <a:ext cx="2214563" cy="331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6" name="Picture 4">
            <a:extLst>
              <a:ext uri="{FF2B5EF4-FFF2-40B4-BE49-F238E27FC236}">
                <a16:creationId xmlns:a16="http://schemas.microsoft.com/office/drawing/2014/main" id="{20EC0961-D911-4620-8B6A-308EE7E53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213100"/>
            <a:ext cx="2543175" cy="338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7" name="Picture 5">
            <a:extLst>
              <a:ext uri="{FF2B5EF4-FFF2-40B4-BE49-F238E27FC236}">
                <a16:creationId xmlns:a16="http://schemas.microsoft.com/office/drawing/2014/main" id="{B091A2E5-B365-44FA-84D7-10D185E89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924175"/>
            <a:ext cx="2568575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>
            <a:extLst>
              <a:ext uri="{FF2B5EF4-FFF2-40B4-BE49-F238E27FC236}">
                <a16:creationId xmlns:a16="http://schemas.microsoft.com/office/drawing/2014/main" id="{FCA7EB1A-F78A-48C8-8B29-B99B2B2598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sl-SI"/>
              <a:t>Where to study japanese?</a:t>
            </a:r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4D51318A-55D9-45FC-ABA7-9F86F8DCE8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ln/>
        </p:spPr>
        <p:txBody>
          <a:bodyPr/>
          <a:lstStyle/>
          <a:p>
            <a:pPr>
              <a:lnSpc>
                <a:spcPct val="100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sl-SI" sz="2800"/>
              <a:t>Short courses</a:t>
            </a:r>
          </a:p>
          <a:p>
            <a:pPr>
              <a:lnSpc>
                <a:spcPct val="100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sl-SI" sz="2800"/>
              <a:t>Faculty of Arts</a:t>
            </a:r>
          </a:p>
          <a:p>
            <a:pPr>
              <a:lnSpc>
                <a:spcPct val="100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sl-SI" sz="2800"/>
              <a:t>Go to Japan! ^-^</a:t>
            </a:r>
          </a:p>
        </p:txBody>
      </p:sp>
      <p:pic>
        <p:nvPicPr>
          <p:cNvPr id="14339" name="Picture 3">
            <a:extLst>
              <a:ext uri="{FF2B5EF4-FFF2-40B4-BE49-F238E27FC236}">
                <a16:creationId xmlns:a16="http://schemas.microsoft.com/office/drawing/2014/main" id="{B8FF5F71-894E-4EBB-9ED3-2942E8E43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292600"/>
            <a:ext cx="2857500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40" name="Text Box 4">
            <a:extLst>
              <a:ext uri="{FF2B5EF4-FFF2-40B4-BE49-F238E27FC236}">
                <a16:creationId xmlns:a16="http://schemas.microsoft.com/office/drawing/2014/main" id="{C5A728E5-17E1-4901-A426-8B7A3F586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5734050"/>
            <a:ext cx="3313112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1250"/>
              </a:spcBef>
            </a:pPr>
            <a:r>
              <a:rPr lang="en-GB" altLang="sl-SI" sz="2000"/>
              <a:t>Domo arigato gozaimasu!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id="{6227FDED-7E68-4ED3-9D1C-200FDB0E3C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sl-SI"/>
              <a:t>HISTORY</a:t>
            </a:r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8F639F68-A9F1-4BA9-8B19-F9B4E74750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2205038"/>
            <a:ext cx="8229600" cy="2246312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sl-SI"/>
              <a:t>First settlements in 12000 BC</a:t>
            </a:r>
          </a:p>
          <a:p>
            <a:pPr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sl-SI"/>
              <a:t>Great influence from China 1000 BC – 1000 AD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sl-SI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>
            <a:extLst>
              <a:ext uri="{FF2B5EF4-FFF2-40B4-BE49-F238E27FC236}">
                <a16:creationId xmlns:a16="http://schemas.microsoft.com/office/drawing/2014/main" id="{5E90C4BC-2876-4BD7-B278-BAE27A3B26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sl-SI"/>
              <a:t>HISTORY II</a:t>
            </a:r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C43C7E02-75F2-484C-AA8F-4CBC1F9BF7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ln/>
        </p:spPr>
        <p:txBody>
          <a:bodyPr/>
          <a:lstStyle/>
          <a:p>
            <a:pPr>
              <a:lnSpc>
                <a:spcPct val="100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sl-SI" sz="2800"/>
              <a:t>Feudal Japan with Shogun and Daimyo, isolationism for 7 centuries</a:t>
            </a:r>
          </a:p>
        </p:txBody>
      </p:sp>
      <p:pic>
        <p:nvPicPr>
          <p:cNvPr id="5123" name="Picture 3">
            <a:extLst>
              <a:ext uri="{FF2B5EF4-FFF2-40B4-BE49-F238E27FC236}">
                <a16:creationId xmlns:a16="http://schemas.microsoft.com/office/drawing/2014/main" id="{44374D8A-BB73-4753-A934-595EE603A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333375"/>
            <a:ext cx="2303463" cy="338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FC460171-1CB1-40C5-9F8F-B4A7EC97D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644900"/>
            <a:ext cx="1647825" cy="218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5" name="Text Box 5">
            <a:extLst>
              <a:ext uri="{FF2B5EF4-FFF2-40B4-BE49-F238E27FC236}">
                <a16:creationId xmlns:a16="http://schemas.microsoft.com/office/drawing/2014/main" id="{8E35DC65-66EE-4D50-AC02-99EF4B3BC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100" y="4437063"/>
            <a:ext cx="360045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1500"/>
              </a:spcBef>
            </a:pPr>
            <a:r>
              <a:rPr lang="en-GB" altLang="sl-SI" sz="2400" b="1"/>
              <a:t>In 1853 they opened to the world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>
            <a:extLst>
              <a:ext uri="{FF2B5EF4-FFF2-40B4-BE49-F238E27FC236}">
                <a16:creationId xmlns:a16="http://schemas.microsoft.com/office/drawing/2014/main" id="{C7E607A4-CB40-4BB0-8A56-8D4C9DA5DB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sl-SI"/>
              <a:t>HISTORY III</a:t>
            </a:r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654A2B78-DABA-4FC2-A2B3-B1F3F2FC71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91513" cy="2189163"/>
          </a:xfrm>
          <a:ln/>
        </p:spPr>
        <p:txBody>
          <a:bodyPr/>
          <a:lstStyle/>
          <a:p>
            <a:pPr>
              <a:lnSpc>
                <a:spcPct val="100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sl-SI" sz="2800"/>
              <a:t>The 1st and the 2nd World War-in the 1st they were at the winning side, at the second they lost, the occupation after the war</a:t>
            </a:r>
          </a:p>
          <a:p>
            <a:pPr>
              <a:lnSpc>
                <a:spcPct val="100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sl-SI" sz="2800"/>
              <a:t>Extremely quick developement</a:t>
            </a:r>
          </a:p>
        </p:txBody>
      </p:sp>
      <p:pic>
        <p:nvPicPr>
          <p:cNvPr id="6147" name="Picture 3">
            <a:extLst>
              <a:ext uri="{FF2B5EF4-FFF2-40B4-BE49-F238E27FC236}">
                <a16:creationId xmlns:a16="http://schemas.microsoft.com/office/drawing/2014/main" id="{C1319634-D778-472B-875D-D0021EBB9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437063"/>
            <a:ext cx="285750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FD93B72C-E40B-42B0-A6D0-545DDC9B2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789363"/>
            <a:ext cx="1657350" cy="1287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>
            <a:extLst>
              <a:ext uri="{FF2B5EF4-FFF2-40B4-BE49-F238E27FC236}">
                <a16:creationId xmlns:a16="http://schemas.microsoft.com/office/drawing/2014/main" id="{01DCBA9A-1EC9-4787-B95F-1B085D80B8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sl-SI"/>
              <a:t>4 writings:</a:t>
            </a:r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54D47D47-D491-4EBF-A7C4-4A24D00984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ln/>
        </p:spPr>
        <p:txBody>
          <a:bodyPr/>
          <a:lstStyle/>
          <a:p>
            <a:pPr>
              <a:lnSpc>
                <a:spcPct val="100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sl-SI" sz="2800"/>
              <a:t>Rōmaji (ローマ字) </a:t>
            </a:r>
          </a:p>
          <a:p>
            <a:pPr>
              <a:lnSpc>
                <a:spcPct val="100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sl-SI" sz="2800"/>
              <a:t>Katakana (片仮名) </a:t>
            </a:r>
          </a:p>
          <a:p>
            <a:pPr>
              <a:lnSpc>
                <a:spcPct val="100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sl-SI" sz="2800"/>
              <a:t>Hiragana (平仮名) </a:t>
            </a:r>
          </a:p>
          <a:p>
            <a:pPr>
              <a:lnSpc>
                <a:spcPct val="100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sl-SI" sz="2800"/>
              <a:t>Kanji (漢字) (Dainkawa Jiten)</a:t>
            </a:r>
            <a:r>
              <a:rPr lang="ar-SA" altLang="sl-SI" sz="2800"/>
              <a:t>‏</a:t>
            </a:r>
            <a:endParaRPr lang="en-GB" altLang="sl-SI" sz="2800"/>
          </a:p>
        </p:txBody>
      </p:sp>
      <p:pic>
        <p:nvPicPr>
          <p:cNvPr id="7171" name="Picture 3">
            <a:extLst>
              <a:ext uri="{FF2B5EF4-FFF2-40B4-BE49-F238E27FC236}">
                <a16:creationId xmlns:a16="http://schemas.microsoft.com/office/drawing/2014/main" id="{B756258E-0042-4D27-9C5A-1EBAE62DD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557338"/>
            <a:ext cx="2790825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>
            <a:extLst>
              <a:ext uri="{FF2B5EF4-FFF2-40B4-BE49-F238E27FC236}">
                <a16:creationId xmlns:a16="http://schemas.microsoft.com/office/drawing/2014/main" id="{D67AE777-1354-4C28-BE95-F3CC85FA7E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sl-SI"/>
              <a:t>Japanese animation</a:t>
            </a:r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FA1C61FA-4D41-41FB-AD46-DBC6CB8BB4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ln/>
        </p:spPr>
        <p:txBody>
          <a:bodyPr/>
          <a:lstStyle/>
          <a:p>
            <a:pPr>
              <a:lnSpc>
                <a:spcPct val="100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sl-SI" sz="2800"/>
              <a:t>First introduced in the beginning of the 20th Century</a:t>
            </a:r>
          </a:p>
          <a:p>
            <a:pPr>
              <a:lnSpc>
                <a:spcPct val="100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sl-SI" sz="2800"/>
              <a:t>Golden age: 1970s, 1980s. </a:t>
            </a:r>
          </a:p>
        </p:txBody>
      </p:sp>
      <p:pic>
        <p:nvPicPr>
          <p:cNvPr id="9219" name="Picture 3">
            <a:extLst>
              <a:ext uri="{FF2B5EF4-FFF2-40B4-BE49-F238E27FC236}">
                <a16:creationId xmlns:a16="http://schemas.microsoft.com/office/drawing/2014/main" id="{22C11015-FD58-4E31-9B06-3213BA981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0" y="1920875"/>
            <a:ext cx="2857500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5CB95114-FEA1-4E14-85E8-E0BDA1C8C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538" y="3938588"/>
            <a:ext cx="3208337" cy="218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1" name="Picture 5">
            <a:extLst>
              <a:ext uri="{FF2B5EF4-FFF2-40B4-BE49-F238E27FC236}">
                <a16:creationId xmlns:a16="http://schemas.microsoft.com/office/drawing/2014/main" id="{F6DABF6C-BD37-4EB9-9BE1-B2FCA4D02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933825"/>
            <a:ext cx="2170113" cy="257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>
            <a:extLst>
              <a:ext uri="{FF2B5EF4-FFF2-40B4-BE49-F238E27FC236}">
                <a16:creationId xmlns:a16="http://schemas.microsoft.com/office/drawing/2014/main" id="{DDEDC8FA-201A-4A0C-A5CF-F2E05FAADB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sl-SI"/>
              <a:t>Genres</a:t>
            </a:r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71F50B09-6DAF-4648-88F5-00C899E8EA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ln/>
        </p:spPr>
        <p:txBody>
          <a:bodyPr/>
          <a:lstStyle/>
          <a:p>
            <a:pPr>
              <a:lnSpc>
                <a:spcPct val="100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sl-SI" sz="2800"/>
              <a:t>Bishōjo</a:t>
            </a:r>
          </a:p>
          <a:p>
            <a:pPr>
              <a:lnSpc>
                <a:spcPct val="100000"/>
              </a:lnSpc>
              <a:spcBef>
                <a:spcPts val="700"/>
              </a:spcBef>
              <a:buFont typeface="Arial" panose="020B0604020202020204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sl-SI" sz="2800"/>
          </a:p>
          <a:p>
            <a:pPr>
              <a:lnSpc>
                <a:spcPct val="100000"/>
              </a:lnSpc>
              <a:spcBef>
                <a:spcPts val="700"/>
              </a:spcBef>
              <a:buFont typeface="Arial" panose="020B0604020202020204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sl-SI" sz="2800"/>
          </a:p>
          <a:p>
            <a:pPr>
              <a:lnSpc>
                <a:spcPct val="100000"/>
              </a:lnSpc>
              <a:spcBef>
                <a:spcPts val="700"/>
              </a:spcBef>
              <a:buFont typeface="Arial" panose="020B0604020202020204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sl-SI" sz="2800"/>
          </a:p>
          <a:p>
            <a:pPr>
              <a:lnSpc>
                <a:spcPct val="100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sl-SI" sz="2800"/>
              <a:t>Bishonen</a:t>
            </a:r>
          </a:p>
        </p:txBody>
      </p:sp>
      <p:pic>
        <p:nvPicPr>
          <p:cNvPr id="10243" name="Picture 3">
            <a:extLst>
              <a:ext uri="{FF2B5EF4-FFF2-40B4-BE49-F238E27FC236}">
                <a16:creationId xmlns:a16="http://schemas.microsoft.com/office/drawing/2014/main" id="{1EDDB82C-3F3C-45EB-9EAA-C769CA1F2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773238"/>
            <a:ext cx="171450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id="{47B3A0F4-6A4F-43A7-AD88-EEE4D3835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284538"/>
            <a:ext cx="1744662" cy="324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5" name="Text Box 5">
            <a:extLst>
              <a:ext uri="{FF2B5EF4-FFF2-40B4-BE49-F238E27FC236}">
                <a16:creationId xmlns:a16="http://schemas.microsoft.com/office/drawing/2014/main" id="{1BE60428-7B80-4454-A433-DD4E85D420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1773238"/>
            <a:ext cx="34559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0246" name="Text Box 6">
            <a:extLst>
              <a:ext uri="{FF2B5EF4-FFF2-40B4-BE49-F238E27FC236}">
                <a16:creationId xmlns:a16="http://schemas.microsoft.com/office/drawing/2014/main" id="{0F12A420-87BF-4DE1-ABA7-2D64231750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1700213"/>
            <a:ext cx="3529013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1500"/>
              </a:spcBef>
            </a:pPr>
            <a:r>
              <a:rPr lang="en-GB" altLang="sl-SI" sz="2400"/>
              <a:t>Ecchi</a:t>
            </a:r>
          </a:p>
        </p:txBody>
      </p:sp>
      <p:pic>
        <p:nvPicPr>
          <p:cNvPr id="10247" name="Picture 7">
            <a:extLst>
              <a:ext uri="{FF2B5EF4-FFF2-40B4-BE49-F238E27FC236}">
                <a16:creationId xmlns:a16="http://schemas.microsoft.com/office/drawing/2014/main" id="{D1E2784D-209E-4166-A29B-623E72381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773238"/>
            <a:ext cx="2813050" cy="191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8" name="Text Box 8">
            <a:extLst>
              <a:ext uri="{FF2B5EF4-FFF2-40B4-BE49-F238E27FC236}">
                <a16:creationId xmlns:a16="http://schemas.microsoft.com/office/drawing/2014/main" id="{17EE292F-A71A-492C-9DA8-A2B9B8B855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3933825"/>
            <a:ext cx="273685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1500"/>
              </a:spcBef>
            </a:pPr>
            <a:r>
              <a:rPr lang="en-GB" altLang="sl-SI" sz="2400"/>
              <a:t>Kodomo</a:t>
            </a:r>
          </a:p>
        </p:txBody>
      </p:sp>
      <p:pic>
        <p:nvPicPr>
          <p:cNvPr id="10249" name="Picture 9">
            <a:extLst>
              <a:ext uri="{FF2B5EF4-FFF2-40B4-BE49-F238E27FC236}">
                <a16:creationId xmlns:a16="http://schemas.microsoft.com/office/drawing/2014/main" id="{9C0C2C2C-7D1C-402D-B924-603CDD853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860800"/>
            <a:ext cx="238125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>
            <a:extLst>
              <a:ext uri="{FF2B5EF4-FFF2-40B4-BE49-F238E27FC236}">
                <a16:creationId xmlns:a16="http://schemas.microsoft.com/office/drawing/2014/main" id="{C51BB9EB-B5C5-43CD-9D74-FDB6D65AEB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sl-SI"/>
              <a:t>Genres II</a:t>
            </a:r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872B80B9-6BA1-4D2F-89BC-6B49D54B5A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ln/>
        </p:spPr>
        <p:txBody>
          <a:bodyPr/>
          <a:lstStyle/>
          <a:p>
            <a:pPr>
              <a:lnSpc>
                <a:spcPct val="100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sl-SI" sz="2800"/>
              <a:t>Mecha</a:t>
            </a:r>
          </a:p>
          <a:p>
            <a:pPr>
              <a:lnSpc>
                <a:spcPct val="100000"/>
              </a:lnSpc>
              <a:spcBef>
                <a:spcPts val="700"/>
              </a:spcBef>
              <a:buFont typeface="Arial" panose="020B0604020202020204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sl-SI" sz="2800"/>
          </a:p>
          <a:p>
            <a:pPr>
              <a:lnSpc>
                <a:spcPct val="100000"/>
              </a:lnSpc>
              <a:spcBef>
                <a:spcPts val="700"/>
              </a:spcBef>
              <a:buFont typeface="Arial" panose="020B0604020202020204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sl-SI" sz="2800"/>
          </a:p>
          <a:p>
            <a:pPr>
              <a:lnSpc>
                <a:spcPct val="100000"/>
              </a:lnSpc>
              <a:spcBef>
                <a:spcPts val="700"/>
              </a:spcBef>
              <a:buFont typeface="Arial" panose="020B0604020202020204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sl-SI" sz="2800"/>
          </a:p>
          <a:p>
            <a:pPr>
              <a:lnSpc>
                <a:spcPct val="100000"/>
              </a:lnSpc>
              <a:spcBef>
                <a:spcPts val="700"/>
              </a:spcBef>
              <a:buFont typeface="Arial" panose="020B0604020202020204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sl-SI" sz="2800"/>
          </a:p>
          <a:p>
            <a:pPr>
              <a:lnSpc>
                <a:spcPct val="100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sl-SI" sz="2800"/>
              <a:t>Sentai</a:t>
            </a:r>
          </a:p>
        </p:txBody>
      </p:sp>
      <p:pic>
        <p:nvPicPr>
          <p:cNvPr id="11267" name="Picture 3">
            <a:extLst>
              <a:ext uri="{FF2B5EF4-FFF2-40B4-BE49-F238E27FC236}">
                <a16:creationId xmlns:a16="http://schemas.microsoft.com/office/drawing/2014/main" id="{0DC6844F-C1F6-4CF8-BEB8-302FF875B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700213"/>
            <a:ext cx="1822450" cy="218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8" name="Picture 4">
            <a:extLst>
              <a:ext uri="{FF2B5EF4-FFF2-40B4-BE49-F238E27FC236}">
                <a16:creationId xmlns:a16="http://schemas.microsoft.com/office/drawing/2014/main" id="{6CB04CDE-6194-4D64-BC19-486EEE9EF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724400"/>
            <a:ext cx="2857500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9" name="Text Box 5">
            <a:extLst>
              <a:ext uri="{FF2B5EF4-FFF2-40B4-BE49-F238E27FC236}">
                <a16:creationId xmlns:a16="http://schemas.microsoft.com/office/drawing/2014/main" id="{27D1564B-5914-4463-91D2-1842A72FA0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1052513"/>
            <a:ext cx="172878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1500"/>
              </a:spcBef>
            </a:pPr>
            <a:r>
              <a:rPr lang="en-GB" altLang="sl-SI" sz="2400"/>
              <a:t>Shōnen-ai</a:t>
            </a:r>
          </a:p>
        </p:txBody>
      </p:sp>
      <p:pic>
        <p:nvPicPr>
          <p:cNvPr id="11270" name="Picture 6">
            <a:extLst>
              <a:ext uri="{FF2B5EF4-FFF2-40B4-BE49-F238E27FC236}">
                <a16:creationId xmlns:a16="http://schemas.microsoft.com/office/drawing/2014/main" id="{65CC0C30-5A8C-480C-8A72-6226AD81A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484313"/>
            <a:ext cx="2541587" cy="251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71" name="Picture 7">
            <a:extLst>
              <a:ext uri="{FF2B5EF4-FFF2-40B4-BE49-F238E27FC236}">
                <a16:creationId xmlns:a16="http://schemas.microsoft.com/office/drawing/2014/main" id="{15D9D9B6-6C13-4D67-B722-CE7978453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149725"/>
            <a:ext cx="2586037" cy="193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72" name="Text Box 8">
            <a:extLst>
              <a:ext uri="{FF2B5EF4-FFF2-40B4-BE49-F238E27FC236}">
                <a16:creationId xmlns:a16="http://schemas.microsoft.com/office/drawing/2014/main" id="{04A4B42A-E26D-4A42-8317-83B48E7B2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4868863"/>
            <a:ext cx="1655762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1500"/>
              </a:spcBef>
            </a:pPr>
            <a:r>
              <a:rPr lang="en-GB" altLang="sl-SI" sz="2400"/>
              <a:t>Shōjo-ai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panose="020B0604020202020204" pitchFamily="34" charset="0"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Lucida Sans Unicode" panose="020B0602030504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panose="020B0604020202020204" pitchFamily="34" charset="0"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Lucida Sans Unicode" panose="020B0602030504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</Words>
  <Application>Microsoft Office PowerPoint</Application>
  <PresentationFormat>On-screen Show (4:3)</PresentationFormat>
  <Paragraphs>42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Times New Roman</vt:lpstr>
      <vt:lpstr>Office Theme</vt:lpstr>
      <vt:lpstr>Japanese history, language and animation</vt:lpstr>
      <vt:lpstr>HISTORY</vt:lpstr>
      <vt:lpstr>HISTORY II</vt:lpstr>
      <vt:lpstr>HISTORY III</vt:lpstr>
      <vt:lpstr>4 writings:</vt:lpstr>
      <vt:lpstr>PowerPoint Presentation</vt:lpstr>
      <vt:lpstr>Japanese animation</vt:lpstr>
      <vt:lpstr>Genres</vt:lpstr>
      <vt:lpstr>Genres II</vt:lpstr>
      <vt:lpstr>Anime stereotypes</vt:lpstr>
      <vt:lpstr>Legends of animation</vt:lpstr>
      <vt:lpstr>Where to study japanese?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2019-05-30T09:21:00Z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