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1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66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108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F7A8A424-EFF1-4233-8252-357053D48716}"/>
              </a:ext>
            </a:extLst>
          </p:cNvPr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6147" name="Freeform 3">
              <a:extLst>
                <a:ext uri="{FF2B5EF4-FFF2-40B4-BE49-F238E27FC236}">
                  <a16:creationId xmlns:a16="http://schemas.microsoft.com/office/drawing/2014/main" id="{120C4861-5D25-478B-98C4-7B6549F4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48" name="Arc 4">
              <a:extLst>
                <a:ext uri="{FF2B5EF4-FFF2-40B4-BE49-F238E27FC236}">
                  <a16:creationId xmlns:a16="http://schemas.microsoft.com/office/drawing/2014/main" id="{5F6D7901-C8B5-4D89-997F-019946D1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149" name="Rectangle 5">
            <a:extLst>
              <a:ext uri="{FF2B5EF4-FFF2-40B4-BE49-F238E27FC236}">
                <a16:creationId xmlns:a16="http://schemas.microsoft.com/office/drawing/2014/main" id="{79ADFB42-6D07-4C48-8B7C-2049460B1A5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sl-SI" altLang="sl-SI" noProof="0"/>
              <a:t>Click to edit Master title style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D24C46A-3388-4992-A929-246DB90D84D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Click to edit Master subtitle style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287E1CD0-2CA0-4E42-A79F-B8B8AE069D7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9DE8F892-902F-42B4-A41D-0C7417E600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C91E892B-3307-4FBF-B1FB-926283887F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F4B667-C045-4451-A1E3-641FA50D639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3802-8A47-4E06-935C-FDE2054D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1654D-FEC3-4EDF-BA24-BD205159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F25CB-6E4B-48B7-9A57-181B797B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C56C6-EC31-469B-B884-D2A1E0B2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CD735-44DD-410E-82FC-417AE1C6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B9F6B-FC6B-475D-A90F-451EE7CF76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154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8FFED-1512-4C0B-99A4-A85D7830F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A3A65-2315-483A-9B97-EAE71B7E6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8EFB5-3672-498E-AA3D-FD99D08BE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5C1A2-964D-49A9-B91D-33770F430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EEC21-0146-42D4-A0D8-64691DFE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B59F-9F06-481E-8056-E9FADCEB7E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7924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6C0C-392F-4D22-A8E9-BF135A0AC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15B14-2F42-4B31-8A57-EA3735A21CB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19736B92-EFB4-4FEC-95EF-59340F32367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4A482-EC75-4491-A2AC-7C9354F4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865DF-873E-4E22-922D-EFA971E1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0878F-0ADE-490E-8B1B-566B2FB1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6BDF21-DE65-44EC-8989-BB23213DD8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4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A5E3-65CC-4A58-A97D-72BDE3F4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943C-56CB-4DD5-A8F6-D3CEF8EA4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8BA0-FF1B-4295-ADAD-210C9FA8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D7FEF-F9C2-401E-8D85-D3055533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84A2A-CBA5-440D-BF12-4C1F0B88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6E90B-6A40-4171-8F48-2980E11708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62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792B-FE65-4840-92D4-03907CB8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A142A-642B-460C-B7B6-1C7C75A9C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247EA-9FE1-4AEA-949B-F324EE8B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59424-F5FF-4188-97E2-61B3A529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B1D98-9872-4FE7-9933-D1D5CA1F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D638C-B893-4C9B-BEFD-1C92799C518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807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3626-2D6E-47E8-8687-2D64A1856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EE926-6AFA-4E82-B356-9130C135C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5A937-43EC-4C48-9414-F9C632756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83FF9-AB74-405C-A1FD-D03FB501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CA3E9-3F04-4B36-910E-4070251E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1792F-9F66-41B7-BFC6-B3348238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B2704-BE33-415E-8759-6ADEC02A8A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0084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890B-94B8-40CD-BFFD-3300C0CD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6622B-2175-46BC-9D91-3BF0D9A28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EC33B-E46E-4C50-A5F8-255313C9F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3ECA5-FAB2-4AD1-8CBF-BE619C270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AE982-2AAB-4398-8961-4F6F195B5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8C11B-D7E5-465C-B41B-08E8E16D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A29B0E-736C-4817-B1F8-D79A3C4C1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4FB92-4849-4CD5-86F1-91384A16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12957-3DEA-47F6-B7E1-B6CD50C68E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201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D0F4-88BB-4DDD-A137-874ABA1B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BB9CE-83A5-4179-A6FD-45AC18C2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1E959-F80C-43C6-A242-11CD706B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03F0F-83FC-46BC-A1DF-F91F7557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4433F-8ECD-4E1D-9A3A-1439F704E6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696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C8404-E0C9-4AA8-A4BA-884BD36E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2448F-E64D-4BFA-BE0D-3019A9C7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FD1D0-EA21-46FE-AB9B-F93E58F8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1CEC8-D7B6-4FD7-8565-C837E0FAF5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896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6F94-A512-42BB-964E-4F87FCB1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6EF9-80B3-4CB2-ABB4-2B59428C1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2CB5F-90F0-4C32-8294-B9F812DC2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6FD54-6A44-4399-B318-B5EEF5BC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BD9AB-E98C-45A1-9F26-DE645577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433D1-80D1-4ABB-9D1D-A0A2FA4D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FD99F-EBAE-40F5-BFAB-C4C076545B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640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2036C-BED6-4335-AD17-9E9057E7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A60762-3A18-4371-8EB4-2E5C2D8E0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CEB39-040A-4E9B-96DA-F43E32C4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C72B9-26C2-492C-9379-B509BF04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55984-920D-4E61-B102-176C7183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CB509-7416-4956-8835-28AA9557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C834A-A938-456D-8234-BE0710A84F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755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84E51F51-1532-4503-8413-2672A26DEDC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51C98449-7C9F-4A41-91EB-BED90C383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4" name="Arc 4">
              <a:extLst>
                <a:ext uri="{FF2B5EF4-FFF2-40B4-BE49-F238E27FC236}">
                  <a16:creationId xmlns:a16="http://schemas.microsoft.com/office/drawing/2014/main" id="{92BBAE31-F71A-4AD1-8A8B-527054727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5125" name="Rectangle 5">
            <a:extLst>
              <a:ext uri="{FF2B5EF4-FFF2-40B4-BE49-F238E27FC236}">
                <a16:creationId xmlns:a16="http://schemas.microsoft.com/office/drawing/2014/main" id="{1243F0B9-2610-4C4C-9062-2AEB530D6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EFC7E10-6989-461A-8A5C-18C1741796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B3A22B6-BA7A-4E03-9323-6DAF7216B0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CA8DDF51-70B0-49D9-AAF0-0BD97CAD5E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83B62B-D27D-44F2-99A3-5BCF016871F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0F05C87E-CCD0-4636-9BF2-1ADBCCBF5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gigfoot.net/photos/Ecliped%20Moon%20and%20Stars.bm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upload.wikimedia.org/wikipedia/commons/5/52/Flag_of_Ljubljana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http://upload.wikimedia.org/wikipedia/en/5/54/Ljubljana_triplebridge.jpg" TargetMode="External"/><Relationship Id="rId5" Type="http://schemas.openxmlformats.org/officeDocument/2006/relationships/image" Target="../media/image2.jpeg"/><Relationship Id="rId4" Type="http://schemas.openxmlformats.org/officeDocument/2006/relationships/image" Target="http://upload.wikimedia.org/wikipedia/commons/5/52/Flag_of_Ljubljana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kanatabasketball.ca/images/Novice042005_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744850A-A047-4329-9FDA-C65FC7DE9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/>
              <a:t>LIFE IN SLOVENIA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A294DA-5E16-41D6-9F02-D44D20367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7772400" cy="2590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l-SI" altLang="sl-SI" sz="2800" b="1" dirty="0">
                <a:latin typeface="Arial" panose="020B0604020202020204" pitchFamily="34" charset="0"/>
              </a:rPr>
              <a:t>CAPITAL CITY - LJUBLJANA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l-SI" altLang="sl-SI" sz="2800" b="1" dirty="0">
                <a:latin typeface="Arial" panose="020B0604020202020204" pitchFamily="34" charset="0"/>
              </a:rPr>
              <a:t>POPULATION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l-SI" altLang="sl-SI" sz="2800" b="1" dirty="0">
                <a:latin typeface="Arial" panose="020B0604020202020204" pitchFamily="34" charset="0"/>
              </a:rPr>
              <a:t>SCHOOL </a:t>
            </a:r>
            <a:r>
              <a:rPr lang="sl-SI" altLang="sl-SI" sz="2800" b="1" dirty="0" err="1">
                <a:latin typeface="Arial" panose="020B0604020202020204" pitchFamily="34" charset="0"/>
              </a:rPr>
              <a:t>and</a:t>
            </a:r>
            <a:r>
              <a:rPr lang="sl-SI" altLang="sl-SI" sz="2800" b="1" dirty="0">
                <a:latin typeface="Arial" panose="020B0604020202020204" pitchFamily="34" charset="0"/>
              </a:rPr>
              <a:t> WORK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sl-SI" altLang="sl-SI" sz="2800" b="1" dirty="0">
                <a:latin typeface="Arial" panose="020B0604020202020204" pitchFamily="34" charset="0"/>
              </a:rPr>
              <a:t>CHILDREN FREE TIME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sl-SI" altLang="sl-SI" sz="2800" b="1" dirty="0">
              <a:solidFill>
                <a:srgbClr val="FF6600"/>
              </a:solidFill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 dirty="0"/>
              <a:t> 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 dirty="0"/>
              <a:t>                                  </a:t>
            </a:r>
            <a:endParaRPr lang="sl-SI" altLang="sl-SI" sz="24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9828CFFF-D72E-45AF-ABF4-D3C61BB1F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Arial Unicode MS" pitchFamily="34" charset="-128"/>
              </a:rPr>
              <a:t>MY TYPICAL DAY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7AA3223D-EF86-40A1-A82E-FB930FE459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My morning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In school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Afternoon (music school, using computer,…)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Evening (dinner, going to bed,…)</a:t>
            </a:r>
          </a:p>
          <a:p>
            <a:endParaRPr lang="sl-SI" altLang="sl-SI" sz="2800"/>
          </a:p>
        </p:txBody>
      </p:sp>
      <p:pic>
        <p:nvPicPr>
          <p:cNvPr id="25608" name="Picture 8" descr="C:\Program Files\Common Files\Microsoft Shared\Clipart\cagcat50\bs00559_.wmf">
            <a:extLst>
              <a:ext uri="{FF2B5EF4-FFF2-40B4-BE49-F238E27FC236}">
                <a16:creationId xmlns:a16="http://schemas.microsoft.com/office/drawing/2014/main" id="{8177C3B0-AD71-49C2-8F8E-21DE977BAB39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57513"/>
            <a:ext cx="3810000" cy="21605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>
            <a:extLst>
              <a:ext uri="{FF2B5EF4-FFF2-40B4-BE49-F238E27FC236}">
                <a16:creationId xmlns:a16="http://schemas.microsoft.com/office/drawing/2014/main" id="{094B1E29-D439-4B4A-81C3-75E72D210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IN THE MORNING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39B4FD7E-0E72-41EA-9F95-ACA102096A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usually wake up at 7.30 am. 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brush my teeth.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dress up.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never eat breakfast.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often walk to school.</a:t>
            </a:r>
          </a:p>
          <a:p>
            <a:pPr>
              <a:buClr>
                <a:schemeClr val="tx1"/>
              </a:buClr>
            </a:pPr>
            <a:endParaRPr lang="sl-SI" altLang="sl-SI" sz="2800"/>
          </a:p>
        </p:txBody>
      </p:sp>
      <p:pic>
        <p:nvPicPr>
          <p:cNvPr id="27659" name="Picture 11" descr="http://www.childrenshospital.org/chnews/pre_op/nobreakfast.gif">
            <a:extLst>
              <a:ext uri="{FF2B5EF4-FFF2-40B4-BE49-F238E27FC236}">
                <a16:creationId xmlns:a16="http://schemas.microsoft.com/office/drawing/2014/main" id="{1050BDA4-5095-4F3E-ABF3-157742CD734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86000"/>
            <a:ext cx="4114800" cy="3448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7BB8F8E-6D29-4B04-96C5-03B30E907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                       </a:t>
            </a:r>
            <a:r>
              <a:rPr lang="sl-SI" altLang="sl-SI" b="1"/>
              <a:t>AT SCHOOL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1D60F07-94D8-4F1F-BB9D-6515FCFC52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sl-SI" altLang="sl-SI" sz="2800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2858FA5-BFC7-4C29-9ABC-F92F7F8A8B5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always start at 8.30 am. and I finish at half past two.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like P.E., English, Science, and brakes.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hate Maths.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have lunch in school canteen every day.</a:t>
            </a:r>
          </a:p>
          <a:p>
            <a:pPr>
              <a:lnSpc>
                <a:spcPct val="90000"/>
              </a:lnSpc>
            </a:pPr>
            <a:endParaRPr lang="sl-SI" altLang="sl-SI" sz="2800">
              <a:latin typeface="Arial" panose="020B0604020202020204" pitchFamily="34" charset="0"/>
            </a:endParaRPr>
          </a:p>
        </p:txBody>
      </p:sp>
      <p:pic>
        <p:nvPicPr>
          <p:cNvPr id="31747" name="Picture 3" descr="http://www.najdi.si/redirect/multimedia.jsp?redirect=http%3A%2F%2Fwww.ukp-drustvo.si%2Fsekcije%2Fdedis%2FPOSVOJENI%2520SPOMENIKI%2FSLIKE%2FOS_Boris_Kidric.jpg&amp;resulturl=http%3A%2F%2Fwww.ukp-drustvo.si%2Fsekcije%2Fdedis%2FPOSVOJENI%2520SPOMENIKI%2FSLIKE%2FOS_Boris_Kidric.jpg&amp;refurl=http%3A%2F%2Fwww.ukp-drustvo.si%2Fsekcije%2Fdedis%2FPOSVOJENI%2520SPOMENIKI%2FOS_BKIDRICA_MARIBOR.htm&amp;q=oÅ¡+boris+kidriÄ&amp;contenttype=image%2Fjpeg">
            <a:extLst>
              <a:ext uri="{FF2B5EF4-FFF2-40B4-BE49-F238E27FC236}">
                <a16:creationId xmlns:a16="http://schemas.microsoft.com/office/drawing/2014/main" id="{437D8517-77B0-4966-9888-F5B25D83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9782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F2A214D-5C2F-4C70-B7FF-92AD5C0B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AFTERNOON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BB31982-A36A-4DBD-9953-0E177D7CE7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go to music school two times a week.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have Religious Studies every Tuesday.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do my homework.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use the computer.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sometimes practice the piano.</a:t>
            </a:r>
          </a:p>
          <a:p>
            <a:pPr>
              <a:lnSpc>
                <a:spcPct val="90000"/>
              </a:lnSpc>
            </a:pPr>
            <a:endParaRPr lang="sl-SI" altLang="sl-SI" sz="2800">
              <a:latin typeface="Arial" panose="020B0604020202020204" pitchFamily="34" charset="0"/>
            </a:endParaRPr>
          </a:p>
        </p:txBody>
      </p:sp>
      <p:pic>
        <p:nvPicPr>
          <p:cNvPr id="33797" name="Picture 5" descr="C:\Program Files\Common Files\Microsoft Shared\Clipart\cagcat50\en00354_.wmf">
            <a:extLst>
              <a:ext uri="{FF2B5EF4-FFF2-40B4-BE49-F238E27FC236}">
                <a16:creationId xmlns:a16="http://schemas.microsoft.com/office/drawing/2014/main" id="{4FCB374B-A444-4EA0-836D-A19366DE86F0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46350"/>
            <a:ext cx="3810000" cy="29829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21034A6-7C97-4013-A299-A5F6E233B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IN THE EVENING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2DC5777-EA69-4B29-8983-A6D5CB3A4D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1242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watch TV and read books.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have a shower.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brush my teeth.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I usually go to sleep at nine o’clock.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sl-SI" altLang="sl-SI" sz="2800">
              <a:latin typeface="Arial" panose="020B0604020202020204" pitchFamily="34" charset="0"/>
            </a:endParaRP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D0F63A2B-C9D0-4D14-BF58-02B322AB9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538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pic>
        <p:nvPicPr>
          <p:cNvPr id="34824" name="Picture 8" descr="http://www.gigfoot.net/photos/Ecliped%20Moon%20and%20Stars.bmp">
            <a:extLst>
              <a:ext uri="{FF2B5EF4-FFF2-40B4-BE49-F238E27FC236}">
                <a16:creationId xmlns:a16="http://schemas.microsoft.com/office/drawing/2014/main" id="{7CA17AAD-3A4C-48A4-B909-3195B671F60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133600"/>
            <a:ext cx="5105400" cy="3633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CBD5510-4E7D-492B-ADBB-ED4903BFF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QUESTIONNAIRE</a:t>
            </a:r>
          </a:p>
        </p:txBody>
      </p:sp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1466E4FF-13A8-46C9-9EE4-6D3A5C988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2133600"/>
          <a:ext cx="66294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Grafikon" r:id="rId3" imgW="5801021" imgH="3657948" progId="Excel.Chart.8">
                  <p:embed/>
                </p:oleObj>
              </mc:Choice>
              <mc:Fallback>
                <p:oleObj name="Grafikon" r:id="rId3" imgW="5801021" imgH="365794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133600"/>
                        <a:ext cx="66294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>
            <a:extLst>
              <a:ext uri="{FF2B5EF4-FFF2-40B4-BE49-F238E27FC236}">
                <a16:creationId xmlns:a16="http://schemas.microsoft.com/office/drawing/2014/main" id="{C8C6CEE8-1301-4D44-9F70-A735C920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00200"/>
            <a:ext cx="8153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24 students in class 7.a.            How do they come to school?</a:t>
            </a:r>
            <a:r>
              <a:rPr lang="sl-SI" altLang="sl-SI" sz="900">
                <a:latin typeface="Times New Roman" panose="02020603050405020304" pitchFamily="18" charset="0"/>
              </a:rPr>
              <a:t> </a:t>
            </a:r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http://bulgar.no-ip.info/downloads/snimki/wall/Lake%20Bled,%20Slovenia.jpg">
            <a:extLst>
              <a:ext uri="{FF2B5EF4-FFF2-40B4-BE49-F238E27FC236}">
                <a16:creationId xmlns:a16="http://schemas.microsoft.com/office/drawing/2014/main" id="{8CF8B275-AC23-4F4B-A7FC-EA8A64825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488412D7-5BFA-4E7F-A1C8-41DC12AB0D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248400"/>
            <a:ext cx="6934200" cy="609600"/>
          </a:xfrm>
        </p:spPr>
        <p:txBody>
          <a:bodyPr/>
          <a:lstStyle/>
          <a:p>
            <a:r>
              <a:rPr lang="sl-SI" altLang="sl-SI" sz="2400"/>
              <a:t>Thank you for your patience!!!</a:t>
            </a:r>
          </a:p>
        </p:txBody>
      </p:sp>
      <p:sp>
        <p:nvSpPr>
          <p:cNvPr id="23560" name="AutoShape 8">
            <a:extLst>
              <a:ext uri="{FF2B5EF4-FFF2-40B4-BE49-F238E27FC236}">
                <a16:creationId xmlns:a16="http://schemas.microsoft.com/office/drawing/2014/main" id="{A174E304-A312-41D9-B356-4BB752FA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600200"/>
            <a:ext cx="76200" cy="457200"/>
          </a:xfrm>
          <a:prstGeom prst="downArrow">
            <a:avLst>
              <a:gd name="adj1" fmla="val 50000"/>
              <a:gd name="adj2" fmla="val 1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61" name="Rectangle 9">
            <a:extLst>
              <a:ext uri="{FF2B5EF4-FFF2-40B4-BE49-F238E27FC236}">
                <a16:creationId xmlns:a16="http://schemas.microsoft.com/office/drawing/2014/main" id="{A27EC811-69EA-4362-8EEE-5F33C44D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219200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000" b="1">
                <a:solidFill>
                  <a:schemeClr val="hlink"/>
                </a:solidFill>
                <a:cs typeface="Times New Roman" panose="02020603050405020304" pitchFamily="18" charset="0"/>
              </a:rPr>
              <a:t>BLED CASTLE</a:t>
            </a:r>
            <a:endParaRPr lang="sl-SI" altLang="sl-SI" sz="200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eaLnBrk="0" hangingPunct="0"/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5AE747E-972A-4E61-917B-5E71FD21E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CAPITAL CITY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BFEA856-2175-466A-AEA5-F1657799C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3581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2800">
                <a:latin typeface="Arial Rounded MT Bold" panose="020F0704030504030204" pitchFamily="34" charset="0"/>
              </a:rPr>
              <a:t>Capital city is Ljubljana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 Rounded MT Bold" panose="020F0704030504030204" pitchFamily="34" charset="0"/>
              </a:rPr>
              <a:t>There are 270.000 people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 Rounded MT Bold" panose="020F0704030504030204" pitchFamily="34" charset="0"/>
              </a:rPr>
              <a:t>River Ljubljanica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 Rounded MT Bold" panose="020F0704030504030204" pitchFamily="34" charset="0"/>
              </a:rPr>
              <a:t>Goverment, parliament, Office of president Janez Drnovšek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 Rounded MT Bold" panose="020F0704030504030204" pitchFamily="34" charset="0"/>
              </a:rPr>
              <a:t>Mayor is Zoran Janković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 Rounded MT Bold" panose="020F0704030504030204" pitchFamily="34" charset="0"/>
              </a:rPr>
              <a:t>Many tourist atractions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37EB38B-76A4-45F1-B46A-F233D8FE9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sl-SI" altLang="sl-SI" b="1">
                <a:latin typeface="Arial Rounded MT Bold" panose="020F0704030504030204" pitchFamily="34" charset="0"/>
              </a:rPr>
              <a:t>LJUBLJANA</a:t>
            </a:r>
          </a:p>
        </p:txBody>
      </p:sp>
      <p:sp>
        <p:nvSpPr>
          <p:cNvPr id="19460" name="Rectangle 4">
            <a:hlinkClick r:id="rId2"/>
            <a:extLst>
              <a:ext uri="{FF2B5EF4-FFF2-40B4-BE49-F238E27FC236}">
                <a16:creationId xmlns:a16="http://schemas.microsoft.com/office/drawing/2014/main" id="{BE7A700A-A423-4486-956E-2778EB68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pic>
        <p:nvPicPr>
          <p:cNvPr id="19459" name="Picture 3" descr="Slika:Flag of Ljubljana.gif">
            <a:hlinkClick r:id="rId2"/>
            <a:extLst>
              <a:ext uri="{FF2B5EF4-FFF2-40B4-BE49-F238E27FC236}">
                <a16:creationId xmlns:a16="http://schemas.microsoft.com/office/drawing/2014/main" id="{CD986F39-8936-4271-BF47-C82E3CB3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5433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2960BBD3-EAFF-40C6-9855-694CFB6D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184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DEA78848-90F9-4D74-9EB5-5FEA87242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184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pic>
        <p:nvPicPr>
          <p:cNvPr id="19463" name="Picture 7" descr="http://upload.wikimedia.org/wikipedia/en/5/54/Ljubljana_triplebridge.jpg">
            <a:extLst>
              <a:ext uri="{FF2B5EF4-FFF2-40B4-BE49-F238E27FC236}">
                <a16:creationId xmlns:a16="http://schemas.microsoft.com/office/drawing/2014/main" id="{0E794ED2-5C69-4600-98D2-2C1A9511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2291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www.ljubljana-tourism.si/file/169477/Splosno-kdaj3.jpg">
            <a:extLst>
              <a:ext uri="{FF2B5EF4-FFF2-40B4-BE49-F238E27FC236}">
                <a16:creationId xmlns:a16="http://schemas.microsoft.com/office/drawing/2014/main" id="{F4AF0DF0-997E-457A-A9D4-4C914F3B5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3455988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CE64643-E1C2-48C7-962A-E51ABF8E2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sl-SI" altLang="sl-SI" b="1">
                <a:latin typeface="Arial Rounded MT Bold" panose="020F0704030504030204" pitchFamily="34" charset="0"/>
              </a:rPr>
              <a:t>POPULATION</a:t>
            </a:r>
          </a:p>
        </p:txBody>
      </p:sp>
      <p:sp>
        <p:nvSpPr>
          <p:cNvPr id="9353" name="Rectangle 137">
            <a:extLst>
              <a:ext uri="{FF2B5EF4-FFF2-40B4-BE49-F238E27FC236}">
                <a16:creationId xmlns:a16="http://schemas.microsoft.com/office/drawing/2014/main" id="{2718D2B4-A855-4976-9123-F4295CAE2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b="1">
                <a:solidFill>
                  <a:srgbClr val="FF6600"/>
                </a:solidFill>
                <a:latin typeface="Arial Unicode MS" pitchFamily="34" charset="-128"/>
              </a:rPr>
              <a:t>There are 2 milion people in Slovenia</a:t>
            </a:r>
          </a:p>
        </p:txBody>
      </p:sp>
      <p:graphicFrame>
        <p:nvGraphicFramePr>
          <p:cNvPr id="9352" name="Object 136">
            <a:extLst>
              <a:ext uri="{FF2B5EF4-FFF2-40B4-BE49-F238E27FC236}">
                <a16:creationId xmlns:a16="http://schemas.microsoft.com/office/drawing/2014/main" id="{15D2AFDA-B92E-48D6-B8B4-1F41C707EB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338" y="1981200"/>
          <a:ext cx="7758112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Grafikon" r:id="rId3" imgW="5791505" imgH="3619805" progId="Excel.Chart.8">
                  <p:embed/>
                </p:oleObj>
              </mc:Choice>
              <mc:Fallback>
                <p:oleObj name="Grafikon" r:id="rId3" imgW="5791505" imgH="3619805" progId="Excel.Chart.8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981200"/>
                        <a:ext cx="7758112" cy="484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A8B4A5E-2EBB-45CB-BA04-1D3534FE7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Arial Rounded MT Bold" panose="020F0704030504030204" pitchFamily="34" charset="0"/>
              </a:rPr>
              <a:t>SCHOOL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647EFA-DC20-46D2-AD7A-C4561A7B9E0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400">
                <a:latin typeface="Arial" panose="020B0604020202020204" pitchFamily="34" charset="0"/>
              </a:rPr>
              <a:t>Children start with primary school at the age of 6 and they finish when they are 14 or 15 years old.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400">
                <a:latin typeface="Arial" panose="020B0604020202020204" pitchFamily="34" charset="0"/>
              </a:rPr>
              <a:t>Lessons start at around 8 o’clock and they finish after 2 pm.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sl-SI" altLang="sl-SI" sz="2400">
                <a:latin typeface="Arial" panose="020B0604020202020204" pitchFamily="34" charset="0"/>
              </a:rPr>
              <a:t>After primary school students got to secundary school and then to highschool. </a:t>
            </a:r>
          </a:p>
          <a:p>
            <a:pPr>
              <a:lnSpc>
                <a:spcPct val="90000"/>
              </a:lnSpc>
            </a:pPr>
            <a:endParaRPr lang="sl-SI" altLang="sl-SI" sz="2400">
              <a:latin typeface="Arial" panose="020B0604020202020204" pitchFamily="34" charset="0"/>
            </a:endParaRPr>
          </a:p>
        </p:txBody>
      </p:sp>
      <p:pic>
        <p:nvPicPr>
          <p:cNvPr id="1031" name="Picture 7" descr="C:\Program Files\Common Files\Microsoft Shared\Clipart\cagcat50\bs00554_.wmf">
            <a:extLst>
              <a:ext uri="{FF2B5EF4-FFF2-40B4-BE49-F238E27FC236}">
                <a16:creationId xmlns:a16="http://schemas.microsoft.com/office/drawing/2014/main" id="{419AAB8B-1230-4E49-A19D-42F3F9CF76D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76488"/>
            <a:ext cx="3810000" cy="33242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2224822-9447-4DA0-86FF-67A5496D1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rial Rounded MT Bold" panose="020F0704030504030204" pitchFamily="34" charset="0"/>
              </a:rPr>
              <a:t>WORK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F85A43AC-F4DD-42B8-BB3C-562DE0C8B8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Main </a:t>
            </a:r>
            <a:r>
              <a:rPr lang="sl-SI" altLang="sl-SI" sz="2800">
                <a:latin typeface="Arial" panose="020B0604020202020204" pitchFamily="34" charset="0"/>
                <a:cs typeface="Times New Roman" panose="02020603050405020304" pitchFamily="18" charset="0"/>
              </a:rPr>
              <a:t>industries are ferrous metallurgy and aluminum products, electric power equipment, wood products, machine tools, textiles, chemicals and pharmaceutical.</a:t>
            </a:r>
            <a:r>
              <a:rPr lang="sl-SI" altLang="sl-SI" sz="2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7DE20418-1CAA-4D41-9EF1-E86E3D3956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People usually go to work around 7 o’clock and they finish at around 4 o’clock</a:t>
            </a:r>
          </a:p>
        </p:txBody>
      </p:sp>
      <p:pic>
        <p:nvPicPr>
          <p:cNvPr id="11272" name="Picture 8" descr="C:\Program Files\Common Files\Microsoft Shared\Clipart\cagcat50\pe02002_.wmf">
            <a:extLst>
              <a:ext uri="{FF2B5EF4-FFF2-40B4-BE49-F238E27FC236}">
                <a16:creationId xmlns:a16="http://schemas.microsoft.com/office/drawing/2014/main" id="{43D0EC3B-A953-45FD-8965-2FC9A36AF9C2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810000"/>
            <a:ext cx="2516188" cy="25193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91EE56F-0D80-4A66-BB20-536B44FA1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latin typeface="Arial Rounded MT Bold" panose="020F0704030504030204" pitchFamily="34" charset="0"/>
              </a:rPr>
              <a:t>WORK</a:t>
            </a:r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7947C6E0-9EE7-4348-A784-A3286DE141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752600"/>
          <a:ext cx="7680325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Grafikon" r:id="rId3" imgW="7324954" imgH="3600907" progId="Excel.Chart.8">
                  <p:embed/>
                </p:oleObj>
              </mc:Choice>
              <mc:Fallback>
                <p:oleObj name="Grafikon" r:id="rId3" imgW="7324954" imgH="3600907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7680325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BEAE11C-6A38-46C9-85C7-E19D9011A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CHILDREN’S FREE </a:t>
            </a:r>
            <a:r>
              <a:rPr lang="sl-SI" altLang="sl-SI" b="1">
                <a:latin typeface="Arial Rounded MT Bold" panose="020F0704030504030204" pitchFamily="34" charset="0"/>
              </a:rPr>
              <a:t>TIME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2E8FBF2-7B51-4250-9121-042E29BA94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Sports: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Football, basketball, volleyball, hockey, tennis, balley, athletics, bowling, cycling, rollerblading, skiing,…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6FBA04A5-C4DF-4D31-A5D1-8CE8D0CE7A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Other: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Using the internet, playing computer games, go to cinema, play hide and seek,…</a:t>
            </a:r>
          </a:p>
          <a:p>
            <a:pPr>
              <a:buClr>
                <a:schemeClr val="tx1"/>
              </a:buClr>
            </a:pPr>
            <a:r>
              <a:rPr lang="sl-SI" altLang="sl-SI" sz="2800">
                <a:latin typeface="Arial" panose="020B0604020202020204" pitchFamily="34" charset="0"/>
              </a:rPr>
              <a:t>Music school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B170F40E-142D-426A-BAC0-394E35B8D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pic>
        <p:nvPicPr>
          <p:cNvPr id="22530" name="Picture 2" descr="http://www.kanatabasketball.ca/images/Novice042005_2.JPG">
            <a:extLst>
              <a:ext uri="{FF2B5EF4-FFF2-40B4-BE49-F238E27FC236}">
                <a16:creationId xmlns:a16="http://schemas.microsoft.com/office/drawing/2014/main" id="{70E2E780-C852-4F64-9536-513D601E9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03860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http://www.telegraph.co.uk/news/graphics/2007/01/08/nfootie08b.jpg">
            <a:extLst>
              <a:ext uri="{FF2B5EF4-FFF2-40B4-BE49-F238E27FC236}">
                <a16:creationId xmlns:a16="http://schemas.microsoft.com/office/drawing/2014/main" id="{6AF166F4-542E-481D-B64A-E4B3A474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562350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http://spotlight.siu.edu/12072005/images/bowling.jpg">
            <a:extLst>
              <a:ext uri="{FF2B5EF4-FFF2-40B4-BE49-F238E27FC236}">
                <a16:creationId xmlns:a16="http://schemas.microsoft.com/office/drawing/2014/main" id="{B02B89F3-7979-4F18-ADA4-FE648699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622675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http://www.skileb.com/ACEimages/lessons/children-ski-safety.jpg">
            <a:extLst>
              <a:ext uri="{FF2B5EF4-FFF2-40B4-BE49-F238E27FC236}">
                <a16:creationId xmlns:a16="http://schemas.microsoft.com/office/drawing/2014/main" id="{B8FEA9BB-714B-4CAC-A3E5-B0064F612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1242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0</TotalTime>
  <Words>379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Arial Unicode MS</vt:lpstr>
      <vt:lpstr>Times New Roman</vt:lpstr>
      <vt:lpstr>Wingdings</vt:lpstr>
      <vt:lpstr>Soaring</vt:lpstr>
      <vt:lpstr>Grafikon</vt:lpstr>
      <vt:lpstr>LIFE IN SLOVENIA</vt:lpstr>
      <vt:lpstr>CAPITAL CITY</vt:lpstr>
      <vt:lpstr>LJUBLJANA</vt:lpstr>
      <vt:lpstr>POPULATION</vt:lpstr>
      <vt:lpstr>SCHOOL</vt:lpstr>
      <vt:lpstr>WORK</vt:lpstr>
      <vt:lpstr>WORK</vt:lpstr>
      <vt:lpstr>CHILDREN’S FREE TIME</vt:lpstr>
      <vt:lpstr>PowerPoint Presentation</vt:lpstr>
      <vt:lpstr>MY TYPICAL DAY</vt:lpstr>
      <vt:lpstr>IN THE MORNING</vt:lpstr>
      <vt:lpstr>                           AT SCHOOL</vt:lpstr>
      <vt:lpstr>AFTERNOON</vt:lpstr>
      <vt:lpstr>IN THE EVENING</vt:lpstr>
      <vt:lpstr>QUESTIONNAIRE</vt:lpstr>
      <vt:lpstr>Thank you for your patience!!!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2019-05-30T09:21:06Z</dcterms:created>
  <dcterms:modified xsi:type="dcterms:W3CDTF">2019-05-30T09:21:06Z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