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9" autoAdjust="0"/>
    <p:restoredTop sz="94660"/>
  </p:normalViewPr>
  <p:slideViewPr>
    <p:cSldViewPr>
      <p:cViewPr varScale="1">
        <p:scale>
          <a:sx n="106" d="100"/>
          <a:sy n="106" d="100"/>
        </p:scale>
        <p:origin x="2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1311-F578-4894-855E-D73A0AF3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CC0-B0F5-48EB-90E4-A480CB52540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30EB3-58E4-49CC-A924-F5E1B2DE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1F844-94E6-4A84-A925-4E164165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FBCD-8018-43AD-9010-BFED8DCAA9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427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83510-7E13-412F-B49B-278B5405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745E-6C19-4F56-9622-0CE06E579B1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748D-0B91-4EC4-A838-C90920B4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C64BC-B3E9-4F96-8552-1783754D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44D04-9A80-4ABB-8A26-7DCA1B0D79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18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ECF1D-5265-48D9-AA03-FAFEE376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D82E-C379-4459-88CE-8B5BF76BBC0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04E8D-7083-41E3-9DE0-F88864D7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695C9-C4F5-4447-816E-D0657765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6D32B-7CE8-4C1E-9271-EE0B1308A8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126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6684C-19D3-438B-8C3F-85083270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DA70-5981-4659-B714-37815181130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6CC3-582D-4FD0-90DF-9730190C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F105A-4035-4532-B6C6-F9EF979F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3F356-334C-4339-A0CB-5D82C993EC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37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DF8F-0FA1-4845-8A35-21C93E3E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3F25-2F38-4CC9-81B9-848E826F9BA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1A8BD-BFDB-40FC-8015-8B87ACAD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0B7C2-A5D7-4F1B-97F2-748E0AB8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F6F69-2B80-4DBC-9243-58F48DCC6B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29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AE42FD-35EC-4AD8-BB20-895B9297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4CA7-BDEB-4696-8D2C-30FC589B854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0C3558-003C-4735-B493-403FA662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C1750-7828-4C99-93E3-6F68E2DE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23CFB-C42B-4D28-991A-1BDFEBBC7B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734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005E4F-CD21-4B09-A35C-5AED947A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3AB8-AD1C-4C17-88E6-46C9B3C30E8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1BE8CC-D31E-4DA6-83F7-2B731F4A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6EE79E-C177-4043-AEA9-B95D9099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77FCF-CA2E-49BD-8965-95CE97E3AD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187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9706A7-6BD8-4308-BA59-0A569552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D8C8-780C-4935-8552-5B5FE9A6BBA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697473-CA68-41E1-892C-E1608DC5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300C2-0370-4728-8184-9EC7FA0C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7823-43D9-4A37-92CA-C9406A6CB1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18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2A466B-2E35-4FBC-8D47-F88B1474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D733-AFD9-4426-BB56-8D9AB379B7B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0730E4-DDE3-49C3-8666-5D9F8206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312EBD-AA6A-4FC5-A889-1BA32FB3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54A4-3B77-47D3-9F00-E4EF86AAC6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320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6B9DB3-DE78-46DA-8D58-589CAFCE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39BA-25DE-448B-94BD-0C3D3F78067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8117A4-2435-400F-921A-2942B68F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6495DD-2EFB-4D0E-9D6A-6F1A22C5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32E13-5E00-4232-92AA-26184AAA93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706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244C2B-8981-4BD7-AC9B-5735AD53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B54E-621C-4C74-998B-B7447D6DE17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B93692-5F14-4F5F-B64E-294A2CDC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60E262-F25C-4838-847B-50A8D41F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D51FB-F341-42C9-B28A-372FE98A0A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134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5C7893-114C-42B8-A9FA-0A681C388F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0B26EE-108E-4865-9563-6E7B8DE7E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F515-B3D1-4392-A3DB-2EFAC144A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5CDF0-36A0-4F98-9F51-D7EBC3EA2AC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88E6-910A-4EE0-922A-6279F3F19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9378-D6C6-44F5-A211-BAB16DA76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6DE675-D420-46A4-BD6D-1D94A164C6A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F1EDBC-FDE2-486A-A708-30156A0866ED}"/>
              </a:ext>
            </a:extLst>
          </p:cNvPr>
          <p:cNvSpPr txBox="1"/>
          <p:nvPr/>
        </p:nvSpPr>
        <p:spPr>
          <a:xfrm>
            <a:off x="683568" y="3501008"/>
            <a:ext cx="4320480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WHAT</a:t>
            </a:r>
            <a:endParaRPr lang="sl-SI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CONSEQUENCES</a:t>
            </a:r>
            <a:endParaRPr lang="sl-SI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EFFECTS</a:t>
            </a:r>
            <a:endParaRPr lang="sl-SI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DF8597A-6BDC-4235-9D69-E9D7DEC09D61}"/>
              </a:ext>
            </a:extLst>
          </p:cNvPr>
          <p:cNvSpPr/>
          <p:nvPr/>
        </p:nvSpPr>
        <p:spPr>
          <a:xfrm>
            <a:off x="4211638" y="2708275"/>
            <a:ext cx="576262" cy="86518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771BC-DFCD-48B9-909B-307AD6C24601}"/>
              </a:ext>
            </a:extLst>
          </p:cNvPr>
          <p:cNvSpPr txBox="1"/>
          <p:nvPr/>
        </p:nvSpPr>
        <p:spPr>
          <a:xfrm>
            <a:off x="2555776" y="3861048"/>
            <a:ext cx="48245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Photo pollution/ Luminous pollution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52B9-4A26-4C53-A652-34329DCB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0642F-CF80-4B93-9CAD-4C6782BF9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/>
              <a:t>adjusting l</a:t>
            </a:r>
            <a:r>
              <a:rPr lang="sl-SI" altLang="sl-SI"/>
              <a:t>ight’s intensity</a:t>
            </a:r>
          </a:p>
          <a:p>
            <a:r>
              <a:rPr lang="en-GB" altLang="sl-SI"/>
              <a:t>turning lights off </a:t>
            </a:r>
            <a:endParaRPr lang="sl-SI" altLang="sl-SI"/>
          </a:p>
          <a:p>
            <a:r>
              <a:rPr lang="en-GB" altLang="sl-SI"/>
              <a:t>improving lighting </a:t>
            </a:r>
            <a:r>
              <a:rPr lang="sl-SI" altLang="sl-SI"/>
              <a:t>fixtures</a:t>
            </a:r>
          </a:p>
          <a:p>
            <a:r>
              <a:rPr lang="en-GB" altLang="sl-SI"/>
              <a:t>adjusting the type </a:t>
            </a:r>
            <a:endParaRPr lang="sl-SI" altLang="sl-SI"/>
          </a:p>
          <a:p>
            <a:r>
              <a:rPr lang="en-GB" altLang="sl-SI"/>
              <a:t>evaluating the necessity of lights</a:t>
            </a:r>
            <a:endParaRPr lang="sl-SI" altLang="sl-SI"/>
          </a:p>
        </p:txBody>
      </p:sp>
      <p:pic>
        <p:nvPicPr>
          <p:cNvPr id="5122" name="Picture 2" descr="C:\Users\Sara\Desktop\Turn-Off-Sign-S-7276.gif">
            <a:extLst>
              <a:ext uri="{FF2B5EF4-FFF2-40B4-BE49-F238E27FC236}">
                <a16:creationId xmlns:a16="http://schemas.microsoft.com/office/drawing/2014/main" id="{FA9281BF-C25F-4263-882C-3D9E4E96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25130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ara\Desktop\stock-vector-a-collection-of-various-type-of-light-bulbs-28770139.jpg">
            <a:extLst>
              <a:ext uri="{FF2B5EF4-FFF2-40B4-BE49-F238E27FC236}">
                <a16:creationId xmlns:a16="http://schemas.microsoft.com/office/drawing/2014/main" id="{BE9CEC0C-5897-4BAE-A54D-91A1C2C4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81513"/>
            <a:ext cx="22748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Sara\Desktop\220px-Flat-lens_cobra_luminaire.jpg">
            <a:extLst>
              <a:ext uri="{FF2B5EF4-FFF2-40B4-BE49-F238E27FC236}">
                <a16:creationId xmlns:a16="http://schemas.microsoft.com/office/drawing/2014/main" id="{BA97B894-0F49-41B9-9C4F-7CC0FB38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868863"/>
            <a:ext cx="20113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Sara\Desktop\220px-Drop-lens_cobra_luminaire.jpg">
            <a:extLst>
              <a:ext uri="{FF2B5EF4-FFF2-40B4-BE49-F238E27FC236}">
                <a16:creationId xmlns:a16="http://schemas.microsoft.com/office/drawing/2014/main" id="{D5659DFE-DB6A-4C38-8330-15B0A5A2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868863"/>
            <a:ext cx="20113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61B1B2-50E6-45D8-90F4-33432E33517F}"/>
              </a:ext>
            </a:extLst>
          </p:cNvPr>
          <p:cNvCxnSpPr/>
          <p:nvPr/>
        </p:nvCxnSpPr>
        <p:spPr>
          <a:xfrm>
            <a:off x="5076825" y="4652963"/>
            <a:ext cx="2519363" cy="19446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A463AD-97C4-41C1-B20B-246847AFC62D}"/>
              </a:ext>
            </a:extLst>
          </p:cNvPr>
          <p:cNvCxnSpPr/>
          <p:nvPr/>
        </p:nvCxnSpPr>
        <p:spPr>
          <a:xfrm flipV="1">
            <a:off x="5219700" y="4724400"/>
            <a:ext cx="2305050" cy="180022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C:\Users\Sara\Desktop\tumblr_lt9ubvuIdC1qflrxyo1_500.jpg">
            <a:extLst>
              <a:ext uri="{FF2B5EF4-FFF2-40B4-BE49-F238E27FC236}">
                <a16:creationId xmlns:a16="http://schemas.microsoft.com/office/drawing/2014/main" id="{6422E128-6A90-4AE8-9C68-49A2D458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25606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ra\Desktop\DSC07879.JPG">
            <a:extLst>
              <a:ext uri="{FF2B5EF4-FFF2-40B4-BE49-F238E27FC236}">
                <a16:creationId xmlns:a16="http://schemas.microsoft.com/office/drawing/2014/main" id="{517B3D75-9EB6-4412-BED0-FFA27E09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084763"/>
            <a:ext cx="17637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69B79-DAC9-456E-9EA4-2E88F69346FF}"/>
              </a:ext>
            </a:extLst>
          </p:cNvPr>
          <p:cNvCxnSpPr/>
          <p:nvPr/>
        </p:nvCxnSpPr>
        <p:spPr>
          <a:xfrm>
            <a:off x="7164388" y="4913313"/>
            <a:ext cx="2520950" cy="19446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314DE0-0523-4AB6-859E-F927E838BD24}"/>
              </a:ext>
            </a:extLst>
          </p:cNvPr>
          <p:cNvCxnSpPr/>
          <p:nvPr/>
        </p:nvCxnSpPr>
        <p:spPr>
          <a:xfrm flipV="1">
            <a:off x="7092950" y="4797425"/>
            <a:ext cx="2303463" cy="180022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EA0C-9599-41E7-AB6A-99B80C3F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</a:t>
            </a:r>
            <a:r>
              <a: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rganisations</a:t>
            </a:r>
            <a:r>
              <a:rPr lang="sl-SI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and </a:t>
            </a:r>
            <a:r>
              <a: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campaigns</a:t>
            </a:r>
            <a:endParaRPr lang="sl-SI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8CC4-70DF-43A0-991F-B23AC350A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/>
              <a:t>the IDA </a:t>
            </a:r>
            <a:endParaRPr lang="sl-SI" altLang="sl-SI"/>
          </a:p>
          <a:p>
            <a:r>
              <a:rPr lang="en-GB" altLang="sl-SI"/>
              <a:t>Globe at Night </a:t>
            </a:r>
            <a:r>
              <a:rPr lang="sl-SI" altLang="sl-SI"/>
              <a:t>(global)</a:t>
            </a:r>
          </a:p>
          <a:p>
            <a:r>
              <a:rPr lang="en-GB" altLang="sl-SI"/>
              <a:t>‘’Nebo ponoči’’</a:t>
            </a:r>
            <a:r>
              <a:rPr lang="sl-SI" altLang="sl-SI"/>
              <a:t> in Slovenia</a:t>
            </a:r>
          </a:p>
          <a:p>
            <a:r>
              <a:rPr lang="en-GB" altLang="sl-SI"/>
              <a:t>Earth Hour </a:t>
            </a:r>
          </a:p>
        </p:txBody>
      </p:sp>
      <p:pic>
        <p:nvPicPr>
          <p:cNvPr id="6146" name="Picture 2" descr="C:\Users\Sara\Desktop\int-dark-sky-association-member-may2001-1.jpg">
            <a:extLst>
              <a:ext uri="{FF2B5EF4-FFF2-40B4-BE49-F238E27FC236}">
                <a16:creationId xmlns:a16="http://schemas.microsoft.com/office/drawing/2014/main" id="{7EDB059C-04D3-4118-A3E0-C99F4B71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203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Sara\Desktop\GAN-07-poster.jpg">
            <a:extLst>
              <a:ext uri="{FF2B5EF4-FFF2-40B4-BE49-F238E27FC236}">
                <a16:creationId xmlns:a16="http://schemas.microsoft.com/office/drawing/2014/main" id="{5F12FFD3-CF1F-4054-9184-2682F06F7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46704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Sara\Desktop\caiso_earth_hour.jpg">
            <a:extLst>
              <a:ext uri="{FF2B5EF4-FFF2-40B4-BE49-F238E27FC236}">
                <a16:creationId xmlns:a16="http://schemas.microsoft.com/office/drawing/2014/main" id="{6C703409-CDCC-4298-87C0-284425661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28209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91E3-93A9-49E7-A936-7FEB162F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149080"/>
            <a:ext cx="5364088" cy="165618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 really dangerous just </a:t>
            </a:r>
            <a:r>
              <a:rPr lang="en-GB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disturbing </a:t>
            </a:r>
            <a:r>
              <a:rPr lang="sl-SI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hindering</a:t>
            </a:r>
            <a:endParaRPr lang="en-GB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75F1-8DF5-4052-A06C-36A0972D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</a:rPr>
              <a:t>SOURCES</a:t>
            </a:r>
            <a:endParaRPr lang="en-GB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6023-B012-4388-914A-94E89D457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>
                <a:ln w="50800"/>
                <a:solidFill>
                  <a:schemeClr val="bg1">
                    <a:shade val="50000"/>
                  </a:schemeClr>
                </a:solidFill>
              </a:rPr>
              <a:t>http://www.darksky.org/</a:t>
            </a: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</a:rPr>
              <a:t>, 01.01.2012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>
                <a:ln w="50800"/>
                <a:solidFill>
                  <a:schemeClr val="bg1">
                    <a:shade val="50000"/>
                  </a:schemeClr>
                </a:solidFill>
              </a:rPr>
              <a:t>http://en.wikipedia.org/wiki/Light_pollution</a:t>
            </a: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</a:rPr>
              <a:t>, 01.01.2012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>
                <a:ln w="50800"/>
                <a:solidFill>
                  <a:schemeClr val="bg1">
                    <a:shade val="50000"/>
                  </a:schemeClr>
                </a:solidFill>
              </a:rPr>
              <a:t>http://www.astrosociety.org/education/publications/tnl/44/lightpoll.html</a:t>
            </a: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</a:rPr>
              <a:t>, 01.01.2012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>
                <a:ln w="50800"/>
                <a:solidFill>
                  <a:schemeClr val="bg1">
                    <a:shade val="50000"/>
                  </a:schemeClr>
                </a:solidFill>
              </a:rPr>
              <a:t>http://sl.wikipedia.org/wiki/Svetlobno_onesna%C5%BEenje</a:t>
            </a: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</a:rPr>
              <a:t>, 30.12.2011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</a:rPr>
              <a:t>Pictures: Google                                      </a:t>
            </a:r>
            <a:endParaRPr lang="en-GB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5EAF-C22C-4103-9080-697739D0F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Excessive</a:t>
            </a: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artificial</a:t>
            </a: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light</a:t>
            </a: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increase</a:t>
            </a: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brightness</a:t>
            </a:r>
            <a:endParaRPr lang="sl-SI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International Dark-Sky Association (IDA)</a:t>
            </a: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adverse effect </a:t>
            </a: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sky glow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glare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light trespass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4EBA0-AC69-4197-8580-C85A761942D8}"/>
              </a:ext>
            </a:extLst>
          </p:cNvPr>
          <p:cNvSpPr txBox="1"/>
          <p:nvPr/>
        </p:nvSpPr>
        <p:spPr>
          <a:xfrm>
            <a:off x="3671392" y="4869160"/>
            <a:ext cx="547260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―"/>
              <a:defRPr/>
            </a:pPr>
            <a:r>
              <a:rPr lang="sl-SI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light clutter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―"/>
              <a:defRPr/>
            </a:pPr>
            <a:r>
              <a:rPr lang="sl-SI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Decreased visibilyty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―"/>
              <a:defRPr/>
            </a:pPr>
            <a:r>
              <a:rPr lang="sl-SI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Energy waste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A110A-57F0-4C58-9F3C-D51EA563E5E6}"/>
              </a:ext>
            </a:extLst>
          </p:cNvPr>
          <p:cNvSpPr txBox="1"/>
          <p:nvPr/>
        </p:nvSpPr>
        <p:spPr>
          <a:xfrm>
            <a:off x="323528" y="2456795"/>
            <a:ext cx="6840760" cy="40318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Indoor</a:t>
            </a:r>
            <a:r>
              <a:rPr lang="sl-SI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= </a:t>
            </a:r>
            <a:r>
              <a:rPr lang="en-GB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lighting in houses or apartments</a:t>
            </a:r>
            <a:r>
              <a:rPr lang="sl-SI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en-GB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North America, Europe,  Japan</a:t>
            </a:r>
            <a:r>
              <a:rPr lang="sl-SI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GB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Middle East</a:t>
            </a:r>
            <a:r>
              <a:rPr lang="sl-SI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GB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North Africa</a:t>
            </a:r>
            <a:r>
              <a:rPr lang="sl-SI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Outdoor</a:t>
            </a:r>
            <a:r>
              <a:rPr lang="sl-SI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(main pollutants):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more necessary </a:t>
            </a:r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GB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roadside lamps, traffic lights, vehicle lights, road sign lights, emergency vehicle lights</a:t>
            </a:r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...)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Less necessary </a:t>
            </a:r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GB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store</a:t>
            </a:r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</a:t>
            </a:r>
            <a:r>
              <a:rPr lang="en-GB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commercial sign lights</a:t>
            </a:r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</a:t>
            </a:r>
            <a:r>
              <a:rPr lang="en-GB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the lights that enlight statues and buildings.</a:t>
            </a:r>
            <a:r>
              <a:rPr lang="sl-SI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BB866D-133F-48C6-B88C-874D00A38239}"/>
              </a:ext>
            </a:extLst>
          </p:cNvPr>
          <p:cNvSpPr txBox="1"/>
          <p:nvPr/>
        </p:nvSpPr>
        <p:spPr>
          <a:xfrm>
            <a:off x="2987824" y="404664"/>
            <a:ext cx="28083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Energy waste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61CEE1-1897-4AF7-9ADA-1AF9560A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504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2400"/>
              <a:t>energy resource deficiency</a:t>
            </a:r>
            <a:r>
              <a:rPr lang="sl-SI" altLang="sl-SI" sz="2400"/>
              <a:t> </a:t>
            </a:r>
            <a:r>
              <a:rPr lang="sl-SI" altLang="sl-SI" sz="2400">
                <a:sym typeface="Wingdings" panose="05000000000000000000" pitchFamily="2" charset="2"/>
              </a:rPr>
              <a:t> wars</a:t>
            </a:r>
            <a:endParaRPr lang="en-US" altLang="sl-SI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259D5-A1B5-48C0-AF0B-BAEFDAAFC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16113"/>
            <a:ext cx="4249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2400"/>
              <a:t>energy crysis</a:t>
            </a:r>
            <a:r>
              <a:rPr lang="sl-SI" altLang="sl-SI" sz="2400"/>
              <a:t> </a:t>
            </a:r>
            <a:r>
              <a:rPr lang="sl-SI" altLang="sl-SI" sz="2400">
                <a:sym typeface="Wingdings" panose="05000000000000000000" pitchFamily="2" charset="2"/>
              </a:rPr>
              <a:t> save energy: </a:t>
            </a:r>
            <a:r>
              <a:rPr lang="en-GB" altLang="sl-SI" sz="2400"/>
              <a:t> </a:t>
            </a:r>
            <a:endParaRPr lang="en-US" altLang="sl-SI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A2A79-5893-4471-B567-BC5DD806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916113"/>
            <a:ext cx="1957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2400"/>
              <a:t>energy saving </a:t>
            </a:r>
            <a:endParaRPr lang="en-US" altLang="sl-SI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B5E958-8737-4F11-94BA-6213C18DF0FA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6169804" y="1067545"/>
            <a:ext cx="922476" cy="108012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  <a:tileRect/>
            </a:gra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5A4158F-35A0-4496-BB29-C42FE5B44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836613"/>
            <a:ext cx="1474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2400"/>
              <a:t>light bulbs</a:t>
            </a:r>
            <a:endParaRPr lang="en-US" altLang="sl-SI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96ED5-DB35-4282-9B68-6657E52F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7002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2400"/>
              <a:t>dishwashers</a:t>
            </a:r>
            <a:endParaRPr lang="en-US" altLang="sl-SI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2663F-D537-4E5D-A4B8-F3CBB537D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565400"/>
            <a:ext cx="173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2400"/>
              <a:t>refrigerators</a:t>
            </a:r>
            <a:endParaRPr lang="en-US" altLang="sl-SI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8DA5F9-B2E9-40BA-855C-DE3657DC6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565400"/>
            <a:ext cx="253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2400"/>
              <a:t>washing machines </a:t>
            </a:r>
            <a:endParaRPr lang="en-US" altLang="sl-SI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0B8FBB-DF5D-49D9-84C3-CB4450BE4CD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6169804" y="1931641"/>
            <a:ext cx="850468" cy="216024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  <a:tileRect/>
            </a:gra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FB5472-9035-4C85-8DCD-4113BC0EDD46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6169804" y="2147665"/>
            <a:ext cx="778460" cy="648072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  <a:tileRect/>
            </a:gra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D01F9C-687C-4AA7-921B-0EB0D43739F7}"/>
              </a:ext>
            </a:extLst>
          </p:cNvPr>
          <p:cNvCxnSpPr>
            <a:stCxn id="8" idx="3"/>
            <a:endCxn id="14" idx="0"/>
          </p:cNvCxnSpPr>
          <p:nvPr/>
        </p:nvCxnSpPr>
        <p:spPr>
          <a:xfrm flipH="1">
            <a:off x="5623984" y="2147665"/>
            <a:ext cx="545820" cy="417239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  <a:tileRect/>
            </a:gra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ara\Desktop\energysaving.jpg">
            <a:extLst>
              <a:ext uri="{FF2B5EF4-FFF2-40B4-BE49-F238E27FC236}">
                <a16:creationId xmlns:a16="http://schemas.microsoft.com/office/drawing/2014/main" id="{3A3FDAD5-50A6-4FCB-8899-967286E4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402272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Sara\Desktop\10.jpg">
            <a:extLst>
              <a:ext uri="{FF2B5EF4-FFF2-40B4-BE49-F238E27FC236}">
                <a16:creationId xmlns:a16="http://schemas.microsoft.com/office/drawing/2014/main" id="{5C27EBE7-0F5C-4BBD-B690-AB2BBC99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49213"/>
            <a:ext cx="5184775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ara\Desktop\100211140629-large.jpg">
            <a:extLst>
              <a:ext uri="{FF2B5EF4-FFF2-40B4-BE49-F238E27FC236}">
                <a16:creationId xmlns:a16="http://schemas.microsoft.com/office/drawing/2014/main" id="{625477A9-025C-4A06-B38E-7E918AB9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41888"/>
            <a:ext cx="2832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218E-4054-416A-8034-63A32254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sky observing </a:t>
            </a:r>
            <a: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interference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02DAC-DFB8-421D-B5F5-698EF2F155D2}"/>
              </a:ext>
            </a:extLst>
          </p:cNvPr>
          <p:cNvSpPr/>
          <p:nvPr/>
        </p:nvSpPr>
        <p:spPr>
          <a:xfrm>
            <a:off x="0" y="2996952"/>
            <a:ext cx="432048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telescope efficiency</a:t>
            </a: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 dark sky</a:t>
            </a:r>
            <a:r>
              <a:rPr lang="en-GB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963E43-5C61-4FAE-B626-5AE7D7F03FC7}"/>
              </a:ext>
            </a:extLst>
          </p:cNvPr>
          <p:cNvSpPr/>
          <p:nvPr/>
        </p:nvSpPr>
        <p:spPr>
          <a:xfrm>
            <a:off x="0" y="3717032"/>
            <a:ext cx="5076056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La Silla observatory in Chile</a:t>
            </a: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GB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6 hundred kilometres away from light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7DDAF-6E4F-4A13-9781-4DAFC6DFE6B4}"/>
              </a:ext>
            </a:extLst>
          </p:cNvPr>
          <p:cNvSpPr/>
          <p:nvPr/>
        </p:nvSpPr>
        <p:spPr>
          <a:xfrm>
            <a:off x="0" y="4869160"/>
            <a:ext cx="4176464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Hinder </a:t>
            </a:r>
            <a:r>
              <a:rPr lang="en-GB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to acquire knowledge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8F15-A286-4335-9B1F-CDD78BDA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Types of pollution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CE1F7-48D0-4F17-98E0-A5AD29F2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875"/>
            <a:ext cx="8686800" cy="5445125"/>
          </a:xfrm>
        </p:spPr>
        <p:txBody>
          <a:bodyPr/>
          <a:lstStyle/>
          <a:p>
            <a:r>
              <a:rPr lang="en-GB" altLang="sl-SI" u="sng"/>
              <a:t>Light trespass</a:t>
            </a:r>
            <a:endParaRPr lang="sl-SI" altLang="sl-SI"/>
          </a:p>
          <a:p>
            <a:r>
              <a:rPr lang="en-GB" altLang="sl-SI" u="sng"/>
              <a:t>Glare</a:t>
            </a:r>
            <a:r>
              <a:rPr lang="en-GB" altLang="sl-SI"/>
              <a:t> </a:t>
            </a:r>
            <a:r>
              <a:rPr lang="sl-SI" altLang="sl-SI"/>
              <a:t>:</a:t>
            </a:r>
          </a:p>
          <a:p>
            <a:pPr lvl="1"/>
            <a:r>
              <a:rPr lang="en-GB" altLang="sl-SI"/>
              <a:t>B</a:t>
            </a:r>
            <a:r>
              <a:rPr lang="en-GB" altLang="sl-SI" i="1"/>
              <a:t>linding glare</a:t>
            </a:r>
            <a:r>
              <a:rPr lang="sl-SI" altLang="sl-SI" i="1"/>
              <a:t> </a:t>
            </a:r>
            <a:endParaRPr lang="sl-SI" altLang="sl-SI"/>
          </a:p>
          <a:p>
            <a:pPr lvl="1"/>
            <a:r>
              <a:rPr lang="en-GB" altLang="sl-SI" i="1"/>
              <a:t>Disability glare</a:t>
            </a:r>
            <a:endParaRPr lang="sl-SI" altLang="sl-SI"/>
          </a:p>
          <a:p>
            <a:pPr lvl="1"/>
            <a:r>
              <a:rPr lang="en-GB" altLang="sl-SI" i="1"/>
              <a:t>Discomfort glare</a:t>
            </a:r>
            <a:endParaRPr lang="sl-SI" altLang="sl-SI"/>
          </a:p>
          <a:p>
            <a:r>
              <a:rPr lang="en-GB" altLang="sl-SI" u="sng"/>
              <a:t>Light clutter</a:t>
            </a:r>
            <a:endParaRPr lang="sl-SI" altLang="sl-SI" u="sng"/>
          </a:p>
          <a:p>
            <a:r>
              <a:rPr lang="en-GB" altLang="sl-SI" u="sng"/>
              <a:t>Sky glow</a:t>
            </a:r>
            <a:endParaRPr lang="sl-SI" altLang="sl-SI"/>
          </a:p>
          <a:p>
            <a:endParaRPr lang="en-GB" altLang="sl-SI"/>
          </a:p>
        </p:txBody>
      </p:sp>
      <p:pic>
        <p:nvPicPr>
          <p:cNvPr id="2050" name="Picture 2" descr="C:\Users\Sara\Desktop\lpa2.jpg">
            <a:extLst>
              <a:ext uri="{FF2B5EF4-FFF2-40B4-BE49-F238E27FC236}">
                <a16:creationId xmlns:a16="http://schemas.microsoft.com/office/drawing/2014/main" id="{ABD0253D-C468-4E7E-9D81-33B43229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627">
            <a:off x="4773613" y="2111375"/>
            <a:ext cx="425608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ara\Desktop\LtPollution300.jpg">
            <a:extLst>
              <a:ext uri="{FF2B5EF4-FFF2-40B4-BE49-F238E27FC236}">
                <a16:creationId xmlns:a16="http://schemas.microsoft.com/office/drawing/2014/main" id="{0A38F2E2-2502-44C4-9F70-CDECCF3F4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0793">
            <a:off x="2222500" y="3355975"/>
            <a:ext cx="32702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Sara\Desktop\images2.jpg">
            <a:extLst>
              <a:ext uri="{FF2B5EF4-FFF2-40B4-BE49-F238E27FC236}">
                <a16:creationId xmlns:a16="http://schemas.microsoft.com/office/drawing/2014/main" id="{8F05F7BD-6FB3-4E7E-9246-01E216FA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232">
            <a:off x="5021263" y="1601788"/>
            <a:ext cx="3665537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Sara\Desktop\car-sun-road_1747904c.jpg">
            <a:extLst>
              <a:ext uri="{FF2B5EF4-FFF2-40B4-BE49-F238E27FC236}">
                <a16:creationId xmlns:a16="http://schemas.microsoft.com/office/drawing/2014/main" id="{154EAAF5-6B57-459F-BFF3-7EFA8E11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872">
            <a:off x="4902200" y="4005263"/>
            <a:ext cx="4241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Sara\Desktop\3small.jpg">
            <a:extLst>
              <a:ext uri="{FF2B5EF4-FFF2-40B4-BE49-F238E27FC236}">
                <a16:creationId xmlns:a16="http://schemas.microsoft.com/office/drawing/2014/main" id="{D764EDA9-728F-464F-BF59-619D43E6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68413"/>
            <a:ext cx="40227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:\Users\Sara\Desktop\575036_43_full.jpg">
            <a:extLst>
              <a:ext uri="{FF2B5EF4-FFF2-40B4-BE49-F238E27FC236}">
                <a16:creationId xmlns:a16="http://schemas.microsoft.com/office/drawing/2014/main" id="{34D767AD-A70D-4EA3-951A-8BBEC275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6061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Sara\Desktop\images.jpg">
            <a:extLst>
              <a:ext uri="{FF2B5EF4-FFF2-40B4-BE49-F238E27FC236}">
                <a16:creationId xmlns:a16="http://schemas.microsoft.com/office/drawing/2014/main" id="{AA7E68A3-A5F9-4538-8C55-51EC9B00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30416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Users\Sara\Desktop\exterior-glare.jpg">
            <a:extLst>
              <a:ext uri="{FF2B5EF4-FFF2-40B4-BE49-F238E27FC236}">
                <a16:creationId xmlns:a16="http://schemas.microsoft.com/office/drawing/2014/main" id="{B7931447-17EE-4599-BF95-B181BE70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5538"/>
            <a:ext cx="4211638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C:\Users\Sara\Desktop\Light Glare.jpg">
            <a:extLst>
              <a:ext uri="{FF2B5EF4-FFF2-40B4-BE49-F238E27FC236}">
                <a16:creationId xmlns:a16="http://schemas.microsoft.com/office/drawing/2014/main" id="{FD54F161-428D-4E12-950B-8BD7DEF6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4149725"/>
            <a:ext cx="39354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C:\Users\Sara\Desktop\time-lapse-motion-blur-photography-carnival-ride-1.jpg">
            <a:extLst>
              <a:ext uri="{FF2B5EF4-FFF2-40B4-BE49-F238E27FC236}">
                <a16:creationId xmlns:a16="http://schemas.microsoft.com/office/drawing/2014/main" id="{D535B9D6-2F07-4FC8-AAB9-6AE088DD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9238">
            <a:off x="5786438" y="1504950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C:\Users\Sara\Desktop\time-lapse-motion-blur-photography-carnival-ride-2.jpg">
            <a:extLst>
              <a:ext uri="{FF2B5EF4-FFF2-40B4-BE49-F238E27FC236}">
                <a16:creationId xmlns:a16="http://schemas.microsoft.com/office/drawing/2014/main" id="{390763D7-5110-49DF-AC83-AEF601AF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2239963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C:\Users\Sara\Desktop\las-vegas-lights.jpg">
            <a:extLst>
              <a:ext uri="{FF2B5EF4-FFF2-40B4-BE49-F238E27FC236}">
                <a16:creationId xmlns:a16="http://schemas.microsoft.com/office/drawing/2014/main" id="{705BBCB8-12F5-474B-8CE2-B316FAC92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441825"/>
            <a:ext cx="362426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C:\Users\Sara\Desktop\lvstripnorth.jpg">
            <a:extLst>
              <a:ext uri="{FF2B5EF4-FFF2-40B4-BE49-F238E27FC236}">
                <a16:creationId xmlns:a16="http://schemas.microsoft.com/office/drawing/2014/main" id="{C630E0DD-4A2C-405C-B9A0-A81793BC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03">
            <a:off x="330200" y="1350963"/>
            <a:ext cx="32908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C:\Users\Sara\Desktop\350px-México_City_at_Night_2005.jpg">
            <a:extLst>
              <a:ext uri="{FF2B5EF4-FFF2-40B4-BE49-F238E27FC236}">
                <a16:creationId xmlns:a16="http://schemas.microsoft.com/office/drawing/2014/main" id="{1E700C64-578E-409F-95ED-F6828D96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289083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C:\Users\Sara\Desktop\212916043_7895484234.jpg">
            <a:extLst>
              <a:ext uri="{FF2B5EF4-FFF2-40B4-BE49-F238E27FC236}">
                <a16:creationId xmlns:a16="http://schemas.microsoft.com/office/drawing/2014/main" id="{C55154A1-A602-414B-8D33-D96F4861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81375"/>
            <a:ext cx="463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C:\Users\Sara\Desktop\ontario14aug03.jpeg">
            <a:extLst>
              <a:ext uri="{FF2B5EF4-FFF2-40B4-BE49-F238E27FC236}">
                <a16:creationId xmlns:a16="http://schemas.microsoft.com/office/drawing/2014/main" id="{D8E9B9FE-E23F-4BB1-A59C-DBB3D3A5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754438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5B19-58E3-43E6-91D4-DF4D3519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GB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uman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31BF-F981-41D0-8531-5653FBF0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F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luorescent lighting 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elevate blood pressure by 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 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points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increased stress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&amp; 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fatigue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worker errors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over-illuminating and bad planning of lighting</a:t>
            </a:r>
            <a:r>
              <a:rPr lang="sl-SI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(not light pollution)</a:t>
            </a:r>
            <a:endParaRPr lang="en-GB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B7C6-FAF8-42B5-9C27-4B5D89A2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</a:t>
            </a:r>
            <a:endParaRPr lang="en-GB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29B3-735E-41EC-8C7E-2BE75601B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Changed mood &amp; behaviour </a:t>
            </a:r>
          </a:p>
          <a:p>
            <a:r>
              <a:rPr lang="en-GB" altLang="sl-SI"/>
              <a:t>confuse animal navigation</a:t>
            </a:r>
            <a:endParaRPr lang="sl-SI" altLang="sl-SI"/>
          </a:p>
          <a:p>
            <a:r>
              <a:rPr lang="en-GB" altLang="sl-SI"/>
              <a:t>alter competitive interactions</a:t>
            </a:r>
            <a:endParaRPr lang="sl-SI" altLang="sl-SI"/>
          </a:p>
          <a:p>
            <a:r>
              <a:rPr lang="en-GB" altLang="sl-SI"/>
              <a:t>change predator-prey relations</a:t>
            </a:r>
            <a:endParaRPr lang="sl-SI" altLang="sl-SI"/>
          </a:p>
          <a:p>
            <a:r>
              <a:rPr lang="en-GB" altLang="sl-SI"/>
              <a:t>more aggressive </a:t>
            </a:r>
          </a:p>
        </p:txBody>
      </p:sp>
      <p:pic>
        <p:nvPicPr>
          <p:cNvPr id="3074" name="Picture 2" descr="C:\Users\Sara\Desktop\mouse_attacks_cat-12102.jpg">
            <a:extLst>
              <a:ext uri="{FF2B5EF4-FFF2-40B4-BE49-F238E27FC236}">
                <a16:creationId xmlns:a16="http://schemas.microsoft.com/office/drawing/2014/main" id="{3EF30CD9-32E5-4C5B-9015-279C971B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67138"/>
            <a:ext cx="284321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Sara\Desktop\Cat And Mouse.jpg">
            <a:extLst>
              <a:ext uri="{FF2B5EF4-FFF2-40B4-BE49-F238E27FC236}">
                <a16:creationId xmlns:a16="http://schemas.microsoft.com/office/drawing/2014/main" id="{3B107F0E-5866-491A-9C2C-069F474D8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765175"/>
            <a:ext cx="287337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79061D2-68E9-48CA-9DF8-AD34A71C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41838"/>
            <a:ext cx="29098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Sara\Desktop\images.jpg">
            <a:extLst>
              <a:ext uri="{FF2B5EF4-FFF2-40B4-BE49-F238E27FC236}">
                <a16:creationId xmlns:a16="http://schemas.microsoft.com/office/drawing/2014/main" id="{E94629D2-2F5B-42ED-B72A-E6381C23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481513"/>
            <a:ext cx="35702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CBD3-5599-4DDF-8531-343C9B2A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/>
                <a:solidFill>
                  <a:schemeClr val="accent3"/>
                </a:solidFill>
              </a:rPr>
              <a:t>D</a:t>
            </a:r>
            <a:r>
              <a:rPr lang="en-GB" b="1" dirty="0">
                <a:ln/>
                <a:solidFill>
                  <a:schemeClr val="accent3"/>
                </a:solidFill>
              </a:rPr>
              <a:t>isruption of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DB19-D017-44C6-ABAA-6751AD0D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r>
              <a:rPr lang="sl-SI" altLang="sl-SI">
                <a:solidFill>
                  <a:srgbClr val="92D050"/>
                </a:solidFill>
              </a:rPr>
              <a:t>It can be: </a:t>
            </a:r>
          </a:p>
          <a:p>
            <a:pPr lvl="1"/>
            <a:r>
              <a:rPr lang="en-GB" altLang="sl-SI">
                <a:solidFill>
                  <a:srgbClr val="92D050"/>
                </a:solidFill>
              </a:rPr>
              <a:t>beneficial</a:t>
            </a:r>
            <a:endParaRPr lang="sl-SI" altLang="sl-SI">
              <a:solidFill>
                <a:srgbClr val="92D050"/>
              </a:solidFill>
            </a:endParaRPr>
          </a:p>
          <a:p>
            <a:pPr lvl="1"/>
            <a:r>
              <a:rPr lang="en-GB" altLang="sl-SI">
                <a:solidFill>
                  <a:srgbClr val="92D050"/>
                </a:solidFill>
              </a:rPr>
              <a:t>neutral</a:t>
            </a:r>
            <a:endParaRPr lang="sl-SI" altLang="sl-SI">
              <a:solidFill>
                <a:srgbClr val="92D050"/>
              </a:solidFill>
            </a:endParaRPr>
          </a:p>
          <a:p>
            <a:pPr lvl="1"/>
            <a:r>
              <a:rPr lang="en-GB" altLang="sl-SI">
                <a:solidFill>
                  <a:srgbClr val="92D050"/>
                </a:solidFill>
              </a:rPr>
              <a:t>damaging</a:t>
            </a:r>
            <a:endParaRPr lang="sl-SI" altLang="sl-SI">
              <a:solidFill>
                <a:srgbClr val="92D050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4BFED78-7D6B-44A7-A1A7-A68BDF7DFEC7}"/>
              </a:ext>
            </a:extLst>
          </p:cNvPr>
          <p:cNvSpPr/>
          <p:nvPr/>
        </p:nvSpPr>
        <p:spPr>
          <a:xfrm>
            <a:off x="2915816" y="2924944"/>
            <a:ext cx="648072" cy="1634480"/>
          </a:xfrm>
          <a:prstGeom prst="rightBrace">
            <a:avLst>
              <a:gd name="adj1" fmla="val 39536"/>
              <a:gd name="adj2" fmla="val 48305"/>
            </a:avLst>
          </a:prstGeom>
          <a:ln w="12700">
            <a:gradFill flip="none" rotWithShape="1">
              <a:gsLst>
                <a:gs pos="7000">
                  <a:schemeClr val="accent3">
                    <a:lumMod val="40000"/>
                    <a:lumOff val="60000"/>
                    <a:alpha val="0"/>
                  </a:schemeClr>
                </a:gs>
                <a:gs pos="48000">
                  <a:srgbClr val="159315">
                    <a:alpha val="88000"/>
                  </a:srgbClr>
                </a:gs>
                <a:gs pos="75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E3ADB-4AC9-46D6-8137-34E389949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57563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/>
              <a:t>Spiders</a:t>
            </a:r>
            <a:endParaRPr lang="en-GB" altLang="sl-SI" sz="32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DD67EE-FD8E-4F14-9228-6962F1E9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2623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sky observing interference</vt:lpstr>
      <vt:lpstr>Types of pollution</vt:lpstr>
      <vt:lpstr>Human health</vt:lpstr>
      <vt:lpstr>Animals</vt:lpstr>
      <vt:lpstr>Disruption of ecosystems</vt:lpstr>
      <vt:lpstr>Solutions</vt:lpstr>
      <vt:lpstr>Organisations and campaigns</vt:lpstr>
      <vt:lpstr>Not really dangerous just disturbing and hindering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2019-05-30T09:21:08Z</dcterms:created>
  <dcterms:modified xsi:type="dcterms:W3CDTF">2019-05-30T09:21:09Z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