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280772-49B0-49D2-939F-EC5D9270E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06CFC-5EA1-4A1F-B93D-45C9149FE9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C19FEA-D782-48B6-AA17-A8140536599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7F3AD5-DA7F-433A-B115-C3F1E3C26E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67F6F3-FA37-4245-898D-FE3A63E9E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A77-BFEF-4E40-9AE5-6F12ED19AC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F27C-B584-440D-88C5-AD6F639CE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9A8223-C777-470D-8CDB-9D37C28F1AB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FFBAE26-850B-494B-99DE-A96154BED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8F3CD8F-4C88-43A0-AA59-4695CE14A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FBC10F6-4EC7-4F36-BC2D-0276A7115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2B6DDF-EA90-4618-82FD-99F8AE62F3BB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C2189-E2AD-4E3C-A218-9A21AC6E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2E64-CB3E-47A3-A2D9-4AE19E821C6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DD59-DE3C-4E02-AE62-39E48F5E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B558-8E42-4217-B10B-B0883CA0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1E221-C5B5-47D2-B000-9085EDBFF3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928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7002F-7DCB-40F0-B91C-8DD962DB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4DF2E-D1F8-41B9-AF65-40D8B4185EC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53ED2-8ABB-4DDC-976D-F82892E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FB8F3-2E0D-493F-BDB1-50255A62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E8D5-8AD5-4300-A28F-DD45485D3E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994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3B88F-92A0-49E2-A604-3B5DED8D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A55B-4C90-4812-918F-CF1E3B15C29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38F15-71D7-44AA-9057-291DD616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8D6FD-E7A3-44BF-8541-A34ED852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C31E1-87C5-4CA2-81B9-9719D99F23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846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A087-2BCE-49AA-920F-AC263395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E1BA-7304-4B5D-AB5B-B995B307E6F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FA8C9-C32E-45E7-8A9B-49AA685D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CEE6-ED53-444E-8792-1FA11B70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62331-502C-49C0-B5DB-008BD2AE8D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900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58AA-07FD-4F2C-BEEF-3605375F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63C3-03C7-4E45-B241-51D320E6937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3EA6A-FE24-4944-9531-F856062A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4B004-EE58-41DE-87C6-E106AC36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E7682-7242-4C78-BFD1-B0BADC5CC3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029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918182-68FB-46D9-83A9-77757F63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E30C-9677-4890-A14F-82E5EC64FA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15723-8C9E-4391-B5F0-E6ABBCA8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8B7148-D01C-4F73-9754-7EC2E21B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51C6-358D-4B93-9AC9-6B2711203F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439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91BD90-7204-42F6-9D29-67E18CC3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52AC-643E-4D61-B2DF-ACB51651C1B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5F4F22-FDB5-4B93-950B-E21C3F44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F1DC29-99A3-4A53-9FF7-3044822A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5E3B4-ACB4-4090-86D8-7D50F8264E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283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1A864C-CE60-4E0D-8ECC-780404AF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B261-7F59-4475-A02B-5B29E17CB46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12F3A5-9A57-4F3F-BA03-9E8D0A40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BFC705-FA55-4AFC-8B49-FC309326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3872A-C235-49AC-A967-8FE28FAA9A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06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563E07-87B4-4383-84F8-999173CE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D825-0828-4638-9742-740907D6D38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DAD0D7-D753-40C4-8BC1-F9CE94F3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EFBD2C-4FF2-41EA-A3EC-77937FF1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F2BC7-2797-45C9-A315-C9E57A9E60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18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41E530-1DEA-45EF-950D-70C25C19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7487-3A65-4667-91DB-3044792118E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5C836B-CD57-4203-BF9C-BC2BD0DE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63F54-227C-4759-9F83-52388107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940B-1C6E-44E3-8345-E8A2D13697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433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C4325-6209-41E3-AF5A-8335EEA7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9F5B2-4247-4A50-BCB3-A1B913807B2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B29BD5-C919-4460-A218-97488749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90CB1-CC82-41A6-929A-65CFD5D0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9652-EDFE-42CB-A769-07611D2D0A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86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8BA192-6D9D-4E5C-8EC3-8EB1299EDC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DEC62C-00CC-41E8-9C44-DC87FB9A5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1916C-4EDB-4CEF-BCE6-3BFE9A49E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69C45-BBD5-482C-9838-94C0A788A13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E665B-D169-40A9-953D-CD3386B4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81ED-EAFA-41A4-B677-DA3605A8C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1E0689C-D4B9-40B5-A901-5AECB29830C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AA82C9-31D7-4CC4-90A9-168AC49B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16088"/>
            <a:ext cx="50863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75EB9-03BA-473A-82C2-40E916557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113" y="2684463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cs typeface="Rod" pitchFamily="49" charset="-79"/>
              </a:rPr>
              <a:t>MILEVA MARIĆ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97131-1515-47C5-AB17-E9E221CB2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113" y="6386513"/>
            <a:ext cx="5576887" cy="48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accent1">
                    <a:lumMod val="75000"/>
                  </a:schemeClr>
                </a:solidFill>
                <a:cs typeface="Rod" pitchFamily="49" charset="-79"/>
              </a:rPr>
              <a:t> </a:t>
            </a:r>
          </a:p>
        </p:txBody>
      </p:sp>
      <p:pic>
        <p:nvPicPr>
          <p:cNvPr id="2053" name="Picture 3">
            <a:extLst>
              <a:ext uri="{FF2B5EF4-FFF2-40B4-BE49-F238E27FC236}">
                <a16:creationId xmlns:a16="http://schemas.microsoft.com/office/drawing/2014/main" id="{77046F19-68B9-4758-884F-91588501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2044-220F-42DD-AC93-5FCEED58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6175" y="-508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EARLY LIFE…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D769-C030-4B42-8BD8-AF91C036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988" y="2847975"/>
            <a:ext cx="3155950" cy="12668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900" dirty="0"/>
              <a:t>CONTINUED IN THE ZURICH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900" dirty="0"/>
              <a:t>POLYTECHNIC SCHOOL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BCF7148-882F-4B85-A0AC-1527B023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4AF7F9-2E1F-4A40-BA0E-2FE3E2EA4F18}"/>
              </a:ext>
            </a:extLst>
          </p:cNvPr>
          <p:cNvCxnSpPr/>
          <p:nvPr/>
        </p:nvCxnSpPr>
        <p:spPr>
          <a:xfrm>
            <a:off x="1335088" y="3644900"/>
            <a:ext cx="78089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3A13C67-2B88-4EFF-A1C5-579D4562AA66}"/>
              </a:ext>
            </a:extLst>
          </p:cNvPr>
          <p:cNvSpPr/>
          <p:nvPr/>
        </p:nvSpPr>
        <p:spPr>
          <a:xfrm>
            <a:off x="2195513" y="35734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350D82-EF30-4DE1-9922-E9974ED7ED39}"/>
              </a:ext>
            </a:extLst>
          </p:cNvPr>
          <p:cNvSpPr/>
          <p:nvPr/>
        </p:nvSpPr>
        <p:spPr>
          <a:xfrm>
            <a:off x="3484563" y="3573463"/>
            <a:ext cx="14446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CA6AC-9A7D-4678-B449-5669BF00EA7F}"/>
              </a:ext>
            </a:extLst>
          </p:cNvPr>
          <p:cNvSpPr/>
          <p:nvPr/>
        </p:nvSpPr>
        <p:spPr>
          <a:xfrm>
            <a:off x="5508625" y="35814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081" name="TextBox 18">
            <a:extLst>
              <a:ext uri="{FF2B5EF4-FFF2-40B4-BE49-F238E27FC236}">
                <a16:creationId xmlns:a16="http://schemas.microsoft.com/office/drawing/2014/main" id="{32CE356E-FF61-4332-BC2D-88A5F58B7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1981200"/>
            <a:ext cx="2259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/>
              <a:t>She was born on 19</a:t>
            </a:r>
            <a:r>
              <a:rPr lang="sl-SI" altLang="sl-SI" sz="2000" baseline="30000"/>
              <a:t>th</a:t>
            </a:r>
            <a:r>
              <a:rPr lang="sl-SI" altLang="sl-SI" sz="2000"/>
              <a:t> December in 1875 (Titel, Serbia).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04E5F4-D95B-4616-B2A0-5431F2EE7513}"/>
              </a:ext>
            </a:extLst>
          </p:cNvPr>
          <p:cNvSpPr txBox="1"/>
          <p:nvPr/>
        </p:nvSpPr>
        <p:spPr>
          <a:xfrm>
            <a:off x="3238500" y="3746500"/>
            <a:ext cx="781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1891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18B745-C9D3-48DB-8539-FE9CF1F6EA60}"/>
              </a:ext>
            </a:extLst>
          </p:cNvPr>
          <p:cNvSpPr txBox="1"/>
          <p:nvPr/>
        </p:nvSpPr>
        <p:spPr>
          <a:xfrm>
            <a:off x="1878013" y="3203575"/>
            <a:ext cx="7794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1875</a:t>
            </a: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A2F5D530-1AC1-4FCC-8BA1-9DA9EFD4C5EC}"/>
              </a:ext>
            </a:extLst>
          </p:cNvPr>
          <p:cNvSpPr/>
          <p:nvPr/>
        </p:nvSpPr>
        <p:spPr>
          <a:xfrm>
            <a:off x="1547813" y="4652963"/>
            <a:ext cx="2841625" cy="1490662"/>
          </a:xfrm>
          <a:prstGeom prst="wedgeRectCallout">
            <a:avLst>
              <a:gd name="adj1" fmla="val 22085"/>
              <a:gd name="adj2" fmla="val -86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Royal Classical High School in Zagreb (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first girl </a:t>
            </a:r>
            <a:r>
              <a:rPr lang="sl-SI" dirty="0" err="1"/>
              <a:t>who</a:t>
            </a:r>
            <a:r>
              <a:rPr lang="sl-SI" dirty="0"/>
              <a:t>  </a:t>
            </a:r>
            <a:r>
              <a:rPr lang="sl-SI" dirty="0" err="1"/>
              <a:t>could</a:t>
            </a:r>
            <a:r>
              <a:rPr lang="sl-SI" dirty="0"/>
              <a:t> </a:t>
            </a:r>
            <a:r>
              <a:rPr lang="sl-SI" dirty="0" err="1"/>
              <a:t>share</a:t>
            </a:r>
            <a:r>
              <a:rPr lang="sl-SI" dirty="0"/>
              <a:t> a classroom with boys).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2E6B98-59E8-4780-AA5E-667ED44CACFB}"/>
              </a:ext>
            </a:extLst>
          </p:cNvPr>
          <p:cNvSpPr txBox="1"/>
          <p:nvPr/>
        </p:nvSpPr>
        <p:spPr>
          <a:xfrm>
            <a:off x="5216525" y="3802063"/>
            <a:ext cx="7794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1896</a:t>
            </a:r>
          </a:p>
        </p:txBody>
      </p:sp>
      <p:sp>
        <p:nvSpPr>
          <p:cNvPr id="3086" name="TextBox 25">
            <a:extLst>
              <a:ext uri="{FF2B5EF4-FFF2-40B4-BE49-F238E27FC236}">
                <a16:creationId xmlns:a16="http://schemas.microsoft.com/office/drawing/2014/main" id="{8E7A9174-E0BD-416A-BB8D-E42AB5DFA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8" y="4170363"/>
            <a:ext cx="2490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/>
              <a:t>Went to University of Zurich.</a:t>
            </a:r>
          </a:p>
        </p:txBody>
      </p:sp>
      <p:pic>
        <p:nvPicPr>
          <p:cNvPr id="3087" name="Picture 3">
            <a:extLst>
              <a:ext uri="{FF2B5EF4-FFF2-40B4-BE49-F238E27FC236}">
                <a16:creationId xmlns:a16="http://schemas.microsoft.com/office/drawing/2014/main" id="{3F2B8B6C-C473-4150-A86A-E9B497A0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b="7710"/>
          <a:stretch>
            <a:fillRect/>
          </a:stretch>
        </p:blipFill>
        <p:spPr bwMode="auto">
          <a:xfrm>
            <a:off x="4675188" y="0"/>
            <a:ext cx="4486275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CF1C-2EEC-40AF-8797-3D074F7C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0113" y="0"/>
            <a:ext cx="8229601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Relationship with 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                                Einstein… 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DA590E22-A9D3-42AB-A80C-8C02D64C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620793-DD92-4E72-97C9-03D659BE9B8A}"/>
              </a:ext>
            </a:extLst>
          </p:cNvPr>
          <p:cNvCxnSpPr/>
          <p:nvPr/>
        </p:nvCxnSpPr>
        <p:spPr>
          <a:xfrm flipV="1">
            <a:off x="1335088" y="3662363"/>
            <a:ext cx="7843837" cy="174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6A2D638-2336-450A-8D8A-2836154FB91C}"/>
              </a:ext>
            </a:extLst>
          </p:cNvPr>
          <p:cNvSpPr/>
          <p:nvPr/>
        </p:nvSpPr>
        <p:spPr>
          <a:xfrm>
            <a:off x="1973263" y="36147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1C0922-EB75-4817-B497-2961339DAE2C}"/>
              </a:ext>
            </a:extLst>
          </p:cNvPr>
          <p:cNvSpPr/>
          <p:nvPr/>
        </p:nvSpPr>
        <p:spPr>
          <a:xfrm>
            <a:off x="3479800" y="361473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58AF93-9A05-4A16-B357-C61E38BFB24C}"/>
              </a:ext>
            </a:extLst>
          </p:cNvPr>
          <p:cNvSpPr/>
          <p:nvPr/>
        </p:nvSpPr>
        <p:spPr>
          <a:xfrm>
            <a:off x="4713288" y="3606800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13D3E6-14F6-4F9D-A469-8C502FB54BA2}"/>
              </a:ext>
            </a:extLst>
          </p:cNvPr>
          <p:cNvSpPr/>
          <p:nvPr/>
        </p:nvSpPr>
        <p:spPr>
          <a:xfrm>
            <a:off x="7956550" y="360203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27C23-3BFA-404F-8125-32A7D70EBEC7}"/>
              </a:ext>
            </a:extLst>
          </p:cNvPr>
          <p:cNvSpPr txBox="1"/>
          <p:nvPr/>
        </p:nvSpPr>
        <p:spPr>
          <a:xfrm>
            <a:off x="1733550" y="3716338"/>
            <a:ext cx="781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1897</a:t>
            </a:r>
          </a:p>
        </p:txBody>
      </p:sp>
      <p:sp>
        <p:nvSpPr>
          <p:cNvPr id="4106" name="TextBox 11">
            <a:extLst>
              <a:ext uri="{FF2B5EF4-FFF2-40B4-BE49-F238E27FC236}">
                <a16:creationId xmlns:a16="http://schemas.microsoft.com/office/drawing/2014/main" id="{2AB95F4A-290A-4B0F-A8B7-1913A166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4076700"/>
            <a:ext cx="2259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l-SI" sz="2000"/>
              <a:t>Mileva </a:t>
            </a:r>
            <a:r>
              <a:rPr lang="sl-SI" altLang="sl-SI" sz="2000"/>
              <a:t>spent semester in</a:t>
            </a:r>
            <a:r>
              <a:rPr lang="en-US" altLang="sl-SI" sz="2000"/>
              <a:t> the Univ. of Heidelberg</a:t>
            </a:r>
            <a:r>
              <a:rPr lang="sl-SI" altLang="sl-SI" sz="2000"/>
              <a:t> (Germany).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2F491-ACB8-4944-A833-83FF41B66DD4}"/>
              </a:ext>
            </a:extLst>
          </p:cNvPr>
          <p:cNvSpPr txBox="1"/>
          <p:nvPr/>
        </p:nvSpPr>
        <p:spPr>
          <a:xfrm>
            <a:off x="3167063" y="3171825"/>
            <a:ext cx="781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1897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8A496CA6-FD77-4C7D-B680-3DD819BCEAAE}"/>
              </a:ext>
            </a:extLst>
          </p:cNvPr>
          <p:cNvSpPr/>
          <p:nvPr/>
        </p:nvSpPr>
        <p:spPr>
          <a:xfrm>
            <a:off x="1893888" y="1341438"/>
            <a:ext cx="2398712" cy="1511300"/>
          </a:xfrm>
          <a:prstGeom prst="wedgeRectCallout">
            <a:avLst>
              <a:gd name="adj1" fmla="val 20657"/>
              <a:gd name="adj2" fmla="val 64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Mileva and Albert began writing to each other. He nicknamed her „Dollie“. He </a:t>
            </a:r>
            <a:r>
              <a:rPr lang="sl-SI" dirty="0" err="1"/>
              <a:t>actively</a:t>
            </a:r>
            <a:r>
              <a:rPr lang="sl-SI" dirty="0"/>
              <a:t> </a:t>
            </a:r>
            <a:r>
              <a:rPr lang="sl-SI" dirty="0" err="1"/>
              <a:t>courted</a:t>
            </a:r>
            <a:r>
              <a:rPr lang="sl-SI" dirty="0"/>
              <a:t> her.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C26CC-1E93-4823-B69A-327BEBAE6715}"/>
              </a:ext>
            </a:extLst>
          </p:cNvPr>
          <p:cNvSpPr txBox="1"/>
          <p:nvPr/>
        </p:nvSpPr>
        <p:spPr>
          <a:xfrm>
            <a:off x="4427538" y="3754438"/>
            <a:ext cx="7794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1900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3451B49B-564D-4B7E-B3FD-7F5D26EDAE2F}"/>
              </a:ext>
            </a:extLst>
          </p:cNvPr>
          <p:cNvSpPr/>
          <p:nvPr/>
        </p:nvSpPr>
        <p:spPr>
          <a:xfrm>
            <a:off x="4292600" y="4348163"/>
            <a:ext cx="1492250" cy="736600"/>
          </a:xfrm>
          <a:prstGeom prst="wedgeRectCallout">
            <a:avLst>
              <a:gd name="adj1" fmla="val -20093"/>
              <a:gd name="adj2" fmla="val -69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Mileva failed her exams.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6F8581-73DA-49E1-83B2-70E0C348EDDD}"/>
              </a:ext>
            </a:extLst>
          </p:cNvPr>
          <p:cNvCxnSpPr/>
          <p:nvPr/>
        </p:nvCxnSpPr>
        <p:spPr>
          <a:xfrm>
            <a:off x="4067175" y="3716338"/>
            <a:ext cx="0" cy="1690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6FEE49-6CE7-4752-BBD1-227A5611DADB}"/>
              </a:ext>
            </a:extLst>
          </p:cNvPr>
          <p:cNvSpPr txBox="1"/>
          <p:nvPr/>
        </p:nvSpPr>
        <p:spPr>
          <a:xfrm>
            <a:off x="6102350" y="1881188"/>
            <a:ext cx="24114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Mileva </a:t>
            </a:r>
            <a:r>
              <a:rPr lang="sl-SI" dirty="0" err="1">
                <a:latin typeface="+mn-lt"/>
                <a:cs typeface="+mn-cs"/>
              </a:rPr>
              <a:t>became</a:t>
            </a:r>
            <a:r>
              <a:rPr lang="sl-SI" dirty="0">
                <a:latin typeface="+mn-lt"/>
                <a:cs typeface="+mn-cs"/>
              </a:rPr>
              <a:t> pregnant . </a:t>
            </a:r>
            <a:r>
              <a:rPr lang="en-US" dirty="0">
                <a:latin typeface="+mn-lt"/>
                <a:cs typeface="+mn-cs"/>
              </a:rPr>
              <a:t>Albert</a:t>
            </a:r>
            <a:r>
              <a:rPr lang="sl-SI" dirty="0">
                <a:latin typeface="+mn-lt"/>
                <a:cs typeface="+mn-cs"/>
              </a:rPr>
              <a:t> </a:t>
            </a:r>
            <a:r>
              <a:rPr lang="sl-SI" dirty="0" err="1">
                <a:latin typeface="+mn-lt"/>
                <a:cs typeface="+mn-cs"/>
              </a:rPr>
              <a:t>saw</a:t>
            </a:r>
            <a:r>
              <a:rPr lang="sl-SI" dirty="0"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her rarely</a:t>
            </a:r>
            <a:r>
              <a:rPr lang="sl-SI" dirty="0">
                <a:latin typeface="+mn-lt"/>
                <a:cs typeface="+mn-cs"/>
              </a:rPr>
              <a:t>, because she was in Heidelberg.</a:t>
            </a:r>
            <a:endParaRPr lang="sl-SI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4091DD-05D0-4216-874A-65F34B7A7793}"/>
              </a:ext>
            </a:extLst>
          </p:cNvPr>
          <p:cNvSpPr/>
          <p:nvPr/>
        </p:nvSpPr>
        <p:spPr>
          <a:xfrm>
            <a:off x="7219950" y="3598863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8D5D77-B225-4A1F-8144-A799D4366065}"/>
              </a:ext>
            </a:extLst>
          </p:cNvPr>
          <p:cNvSpPr txBox="1"/>
          <p:nvPr/>
        </p:nvSpPr>
        <p:spPr>
          <a:xfrm>
            <a:off x="6969125" y="3154363"/>
            <a:ext cx="6778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1901</a:t>
            </a:r>
          </a:p>
        </p:txBody>
      </p:sp>
      <p:sp>
        <p:nvSpPr>
          <p:cNvPr id="4115" name="TextBox 22">
            <a:extLst>
              <a:ext uri="{FF2B5EF4-FFF2-40B4-BE49-F238E27FC236}">
                <a16:creationId xmlns:a16="http://schemas.microsoft.com/office/drawing/2014/main" id="{195D0B1D-602B-426E-90F7-0615E6AE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5737225"/>
            <a:ext cx="3832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i="1"/>
              <a:t>Einstein`s parents were against the relationship, because she was from different religious and cultural background.</a:t>
            </a:r>
          </a:p>
        </p:txBody>
      </p:sp>
      <p:sp>
        <p:nvSpPr>
          <p:cNvPr id="4116" name="TextBox 23">
            <a:extLst>
              <a:ext uri="{FF2B5EF4-FFF2-40B4-BE49-F238E27FC236}">
                <a16:creationId xmlns:a16="http://schemas.microsoft.com/office/drawing/2014/main" id="{63CC50A9-1F3A-403D-B0EE-5BF1E383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355975"/>
            <a:ext cx="127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/>
              <a:t>WORK IN LAB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7C3C4C-0A29-4A8E-9E8C-B6025E696EAB}"/>
              </a:ext>
            </a:extLst>
          </p:cNvPr>
          <p:cNvSpPr txBox="1"/>
          <p:nvPr/>
        </p:nvSpPr>
        <p:spPr>
          <a:xfrm>
            <a:off x="7689850" y="3802063"/>
            <a:ext cx="6778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1902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828389BC-A420-4E21-B0D1-FBC709A75D7C}"/>
              </a:ext>
            </a:extLst>
          </p:cNvPr>
          <p:cNvSpPr/>
          <p:nvPr/>
        </p:nvSpPr>
        <p:spPr>
          <a:xfrm>
            <a:off x="7524750" y="4437063"/>
            <a:ext cx="1619250" cy="1057275"/>
          </a:xfrm>
          <a:prstGeom prst="wedgeRectCallout">
            <a:avLst>
              <a:gd name="adj1" fmla="val -20343"/>
              <a:gd name="adj2" fmla="val -78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Mileva gave birth to Lieserl. 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F257-E197-40FE-9669-2A9B3B29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-242888"/>
            <a:ext cx="8229600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Marriage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Einstein…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247BA27-0286-4A2B-A7CB-F6E5774BB1A0}"/>
              </a:ext>
            </a:extLst>
          </p:cNvPr>
          <p:cNvCxnSpPr/>
          <p:nvPr/>
        </p:nvCxnSpPr>
        <p:spPr>
          <a:xfrm flipV="1">
            <a:off x="1335088" y="3662363"/>
            <a:ext cx="7843837" cy="174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:a16="http://schemas.microsoft.com/office/drawing/2014/main" id="{CEECF5A5-7B63-4DAC-8F75-9E5A8A74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0D36ED3-05DA-44EA-ABA4-C17E7E7C7544}"/>
              </a:ext>
            </a:extLst>
          </p:cNvPr>
          <p:cNvSpPr/>
          <p:nvPr/>
        </p:nvSpPr>
        <p:spPr>
          <a:xfrm>
            <a:off x="2700338" y="3590925"/>
            <a:ext cx="142875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D5DCF1-D213-4F07-BC09-300398F49E73}"/>
              </a:ext>
            </a:extLst>
          </p:cNvPr>
          <p:cNvSpPr/>
          <p:nvPr/>
        </p:nvSpPr>
        <p:spPr>
          <a:xfrm>
            <a:off x="1692275" y="361473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66861-DEBA-46BC-B570-56202594CDF0}"/>
              </a:ext>
            </a:extLst>
          </p:cNvPr>
          <p:cNvSpPr txBox="1"/>
          <p:nvPr/>
        </p:nvSpPr>
        <p:spPr>
          <a:xfrm>
            <a:off x="1373188" y="3759200"/>
            <a:ext cx="781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1903</a:t>
            </a:r>
          </a:p>
        </p:txBody>
      </p:sp>
      <p:sp>
        <p:nvSpPr>
          <p:cNvPr id="5128" name="TextBox 8">
            <a:extLst>
              <a:ext uri="{FF2B5EF4-FFF2-40B4-BE49-F238E27FC236}">
                <a16:creationId xmlns:a16="http://schemas.microsoft.com/office/drawing/2014/main" id="{ABB66529-7DDC-4EBC-8B99-D29A38D1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4221163"/>
            <a:ext cx="231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Albert and Mileva got married in the Bern City Hall on January 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C8934-4DD9-40DA-BA51-38118AD0D43B}"/>
              </a:ext>
            </a:extLst>
          </p:cNvPr>
          <p:cNvSpPr txBox="1"/>
          <p:nvPr/>
        </p:nvSpPr>
        <p:spPr>
          <a:xfrm>
            <a:off x="2381250" y="3211513"/>
            <a:ext cx="7810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1904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163A7BD6-7FAE-4163-85B9-07AB9649840A}"/>
              </a:ext>
            </a:extLst>
          </p:cNvPr>
          <p:cNvSpPr/>
          <p:nvPr/>
        </p:nvSpPr>
        <p:spPr>
          <a:xfrm>
            <a:off x="1763713" y="2071688"/>
            <a:ext cx="1455737" cy="1054100"/>
          </a:xfrm>
          <a:prstGeom prst="wedgeRectCallout">
            <a:avLst>
              <a:gd name="adj1" fmla="val 22493"/>
              <a:gd name="adj2" fmla="val 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They </a:t>
            </a:r>
            <a:r>
              <a:rPr lang="sl-SI" dirty="0" err="1"/>
              <a:t>got</a:t>
            </a:r>
            <a:r>
              <a:rPr lang="sl-SI" dirty="0"/>
              <a:t> </a:t>
            </a:r>
            <a:r>
              <a:rPr lang="sl-SI" dirty="0" err="1"/>
              <a:t>their</a:t>
            </a:r>
            <a:r>
              <a:rPr lang="sl-SI" dirty="0"/>
              <a:t> </a:t>
            </a:r>
            <a:r>
              <a:rPr lang="sl-SI" dirty="0" err="1"/>
              <a:t>first</a:t>
            </a:r>
            <a:r>
              <a:rPr lang="sl-SI" dirty="0"/>
              <a:t> son – Hans Albert.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9C9202-BE94-4DF9-A857-61960F49723B}"/>
              </a:ext>
            </a:extLst>
          </p:cNvPr>
          <p:cNvSpPr/>
          <p:nvPr/>
        </p:nvSpPr>
        <p:spPr>
          <a:xfrm>
            <a:off x="5080000" y="3606800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5CB37F-4769-45A3-9EBE-41DB05903B5B}"/>
              </a:ext>
            </a:extLst>
          </p:cNvPr>
          <p:cNvSpPr txBox="1"/>
          <p:nvPr/>
        </p:nvSpPr>
        <p:spPr>
          <a:xfrm>
            <a:off x="4762500" y="3746500"/>
            <a:ext cx="781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2518CA-3E82-4E2C-87C1-63F72D03D3C4}"/>
              </a:ext>
            </a:extLst>
          </p:cNvPr>
          <p:cNvSpPr/>
          <p:nvPr/>
        </p:nvSpPr>
        <p:spPr>
          <a:xfrm>
            <a:off x="8459788" y="35909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779EB4-A312-4D22-9D99-0F6B19BF6A33}"/>
              </a:ext>
            </a:extLst>
          </p:cNvPr>
          <p:cNvSpPr txBox="1"/>
          <p:nvPr/>
        </p:nvSpPr>
        <p:spPr>
          <a:xfrm>
            <a:off x="7566025" y="2362200"/>
            <a:ext cx="781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1910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08BE8A-3D6E-4FE1-947C-7CD992E9AE61}"/>
              </a:ext>
            </a:extLst>
          </p:cNvPr>
          <p:cNvCxnSpPr/>
          <p:nvPr/>
        </p:nvCxnSpPr>
        <p:spPr>
          <a:xfrm>
            <a:off x="7956550" y="2730500"/>
            <a:ext cx="0" cy="96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TextBox 19">
            <a:extLst>
              <a:ext uri="{FF2B5EF4-FFF2-40B4-BE49-F238E27FC236}">
                <a16:creationId xmlns:a16="http://schemas.microsoft.com/office/drawing/2014/main" id="{080CA29B-1E3B-4E67-B9BB-0EA1EDE1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75" y="1341438"/>
            <a:ext cx="2089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600" i="1"/>
              <a:t>They moved to Prague where Albert became a professor at the German University</a:t>
            </a:r>
            <a:r>
              <a:rPr lang="sl-SI" altLang="sl-SI" i="1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2979E-3DCA-464B-B93A-E5E648969C37}"/>
              </a:ext>
            </a:extLst>
          </p:cNvPr>
          <p:cNvSpPr txBox="1"/>
          <p:nvPr/>
        </p:nvSpPr>
        <p:spPr>
          <a:xfrm>
            <a:off x="8142288" y="3767138"/>
            <a:ext cx="781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1911</a:t>
            </a: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676F7A12-7DB0-40D0-9FF0-8EED517E09BA}"/>
              </a:ext>
            </a:extLst>
          </p:cNvPr>
          <p:cNvSpPr/>
          <p:nvPr/>
        </p:nvSpPr>
        <p:spPr>
          <a:xfrm>
            <a:off x="7170738" y="4256088"/>
            <a:ext cx="1943100" cy="1836737"/>
          </a:xfrm>
          <a:prstGeom prst="wedgeRectCallout">
            <a:avLst>
              <a:gd name="adj1" fmla="val 20770"/>
              <a:gd name="adj2" fmla="val -58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Einstein became famous and he traveled a lot. He had an affair with his cousin, Elsa Lowenthal.</a:t>
            </a:r>
          </a:p>
        </p:txBody>
      </p:sp>
      <p:pic>
        <p:nvPicPr>
          <p:cNvPr id="5139" name="Picture 2">
            <a:extLst>
              <a:ext uri="{FF2B5EF4-FFF2-40B4-BE49-F238E27FC236}">
                <a16:creationId xmlns:a16="http://schemas.microsoft.com/office/drawing/2014/main" id="{8C200303-548C-4BBA-83E6-570254AC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674688"/>
            <a:ext cx="23558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0" name="TextBox 23">
            <a:extLst>
              <a:ext uri="{FF2B5EF4-FFF2-40B4-BE49-F238E27FC236}">
                <a16:creationId xmlns:a16="http://schemas.microsoft.com/office/drawing/2014/main" id="{F052F9E7-DFBF-4FF3-AFCC-F141BB3A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062413"/>
            <a:ext cx="3095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They got their second son – Eduard.</a:t>
            </a:r>
          </a:p>
          <a:p>
            <a:endParaRPr lang="sl-SI" altLang="sl-SI"/>
          </a:p>
        </p:txBody>
      </p:sp>
      <p:pic>
        <p:nvPicPr>
          <p:cNvPr id="5141" name="Picture 3">
            <a:extLst>
              <a:ext uri="{FF2B5EF4-FFF2-40B4-BE49-F238E27FC236}">
                <a16:creationId xmlns:a16="http://schemas.microsoft.com/office/drawing/2014/main" id="{CEFF91AD-A45F-4E2C-B5E4-5B26CD97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43438"/>
            <a:ext cx="2994025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B56190-54F4-4CF3-BAC2-A6F5CAA77081}"/>
              </a:ext>
            </a:extLst>
          </p:cNvPr>
          <p:cNvCxnSpPr/>
          <p:nvPr/>
        </p:nvCxnSpPr>
        <p:spPr>
          <a:xfrm>
            <a:off x="1335088" y="3697288"/>
            <a:ext cx="78089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1C56A3-1409-4927-A64C-2AD02701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245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Divorce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                          Einstein…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DD9B9-889C-44A0-83AE-02BDC664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25" y="4103688"/>
            <a:ext cx="2909888" cy="18192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800" dirty="0"/>
              <a:t>Son Eduard suffered </a:t>
            </a:r>
            <a:r>
              <a:rPr lang="sl-SI" sz="1800" dirty="0" err="1"/>
              <a:t>for</a:t>
            </a:r>
            <a:r>
              <a:rPr lang="sl-SI" sz="1800" dirty="0"/>
              <a:t> </a:t>
            </a:r>
            <a:r>
              <a:rPr lang="sl-SI" sz="1800" dirty="0" err="1"/>
              <a:t>schizophrenia</a:t>
            </a:r>
            <a:r>
              <a:rPr lang="sl-SI" sz="18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800" dirty="0"/>
              <a:t>In 1933 last time when Mileva </a:t>
            </a:r>
            <a:r>
              <a:rPr lang="sl-SI" sz="1800" dirty="0" err="1"/>
              <a:t>saw</a:t>
            </a:r>
            <a:r>
              <a:rPr lang="sl-SI" sz="1800" dirty="0"/>
              <a:t> Albert.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800" dirty="0"/>
              <a:t>Mileva had </a:t>
            </a:r>
            <a:r>
              <a:rPr lang="sl-SI" sz="1800" dirty="0" err="1"/>
              <a:t>many</a:t>
            </a:r>
            <a:r>
              <a:rPr lang="sl-SI" sz="1800" dirty="0"/>
              <a:t> </a:t>
            </a:r>
            <a:r>
              <a:rPr lang="sl-SI" sz="1800" dirty="0" err="1"/>
              <a:t>problems</a:t>
            </a:r>
            <a:r>
              <a:rPr lang="sl-SI" sz="1800" dirty="0"/>
              <a:t> </a:t>
            </a:r>
            <a:r>
              <a:rPr lang="sl-SI" sz="1800" dirty="0" err="1"/>
              <a:t>with</a:t>
            </a:r>
            <a:r>
              <a:rPr lang="sl-SI" sz="1800" dirty="0"/>
              <a:t> </a:t>
            </a:r>
            <a:r>
              <a:rPr lang="sl-SI" sz="1800" dirty="0" err="1"/>
              <a:t>her</a:t>
            </a:r>
            <a:r>
              <a:rPr lang="sl-SI" sz="1800" dirty="0"/>
              <a:t> </a:t>
            </a:r>
            <a:r>
              <a:rPr lang="sl-SI" sz="1800" dirty="0" err="1"/>
              <a:t>health</a:t>
            </a:r>
            <a:r>
              <a:rPr lang="sl-SI" sz="1800" dirty="0"/>
              <a:t>.           </a:t>
            </a: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DC7FA1E1-076D-4217-AD2D-02C8F83D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C8E335-794B-4AC8-9029-965C1B0140CA}"/>
              </a:ext>
            </a:extLst>
          </p:cNvPr>
          <p:cNvSpPr/>
          <p:nvPr/>
        </p:nvSpPr>
        <p:spPr>
          <a:xfrm>
            <a:off x="1692275" y="361473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0719CB-EBF1-4B9B-A97D-FB26571DF386}"/>
              </a:ext>
            </a:extLst>
          </p:cNvPr>
          <p:cNvSpPr/>
          <p:nvPr/>
        </p:nvSpPr>
        <p:spPr>
          <a:xfrm>
            <a:off x="3348038" y="35988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1BB828-2FCF-4E48-83E8-ECE856382744}"/>
              </a:ext>
            </a:extLst>
          </p:cNvPr>
          <p:cNvSpPr/>
          <p:nvPr/>
        </p:nvSpPr>
        <p:spPr>
          <a:xfrm>
            <a:off x="5364163" y="3598863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874568-DA66-4930-A93F-75839E39B3DD}"/>
              </a:ext>
            </a:extLst>
          </p:cNvPr>
          <p:cNvSpPr/>
          <p:nvPr/>
        </p:nvSpPr>
        <p:spPr>
          <a:xfrm>
            <a:off x="8821738" y="3616325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06616-0D4E-4034-A926-219655C2230F}"/>
              </a:ext>
            </a:extLst>
          </p:cNvPr>
          <p:cNvSpPr txBox="1"/>
          <p:nvPr/>
        </p:nvSpPr>
        <p:spPr>
          <a:xfrm>
            <a:off x="1373188" y="2259013"/>
            <a:ext cx="781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1914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C055CC-9DCA-4B79-B99D-CA50AD23BCCA}"/>
              </a:ext>
            </a:extLst>
          </p:cNvPr>
          <p:cNvCxnSpPr/>
          <p:nvPr/>
        </p:nvCxnSpPr>
        <p:spPr>
          <a:xfrm>
            <a:off x="1763713" y="2609850"/>
            <a:ext cx="0" cy="96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11">
            <a:extLst>
              <a:ext uri="{FF2B5EF4-FFF2-40B4-BE49-F238E27FC236}">
                <a16:creationId xmlns:a16="http://schemas.microsoft.com/office/drawing/2014/main" id="{1D6551D2-FF56-48E9-A907-4726D56A4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1412875"/>
            <a:ext cx="252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Mileva and children moved, because Albert had </a:t>
            </a:r>
            <a:r>
              <a:rPr lang="en-US" altLang="sl-SI"/>
              <a:t>a job in Berlin</a:t>
            </a:r>
            <a:r>
              <a:rPr lang="sl-SI" altLang="sl-SI"/>
              <a:t>.</a:t>
            </a:r>
          </a:p>
        </p:txBody>
      </p:sp>
      <p:sp>
        <p:nvSpPr>
          <p:cNvPr id="6157" name="TextBox 12">
            <a:extLst>
              <a:ext uri="{FF2B5EF4-FFF2-40B4-BE49-F238E27FC236}">
                <a16:creationId xmlns:a16="http://schemas.microsoft.com/office/drawing/2014/main" id="{4567C331-4CD7-4195-BED7-BF4A9774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013325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l-SI" sz="1600" i="1"/>
              <a:t>Albert gives Mileva a written list of harsh rules to obey if she wants to stay married. Within 3 months Mileva and the boys return to Zurich. </a:t>
            </a:r>
            <a:endParaRPr lang="sl-SI" altLang="sl-SI" sz="1600" i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2A1688-3E1C-48C7-B9A0-12956D82BFE4}"/>
              </a:ext>
            </a:extLst>
          </p:cNvPr>
          <p:cNvCxnSpPr/>
          <p:nvPr/>
        </p:nvCxnSpPr>
        <p:spPr>
          <a:xfrm flipH="1">
            <a:off x="1763713" y="3860800"/>
            <a:ext cx="0" cy="100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1801C4-E513-4AF5-AF74-F2FF6C704248}"/>
              </a:ext>
            </a:extLst>
          </p:cNvPr>
          <p:cNvSpPr txBox="1"/>
          <p:nvPr/>
        </p:nvSpPr>
        <p:spPr>
          <a:xfrm>
            <a:off x="3028950" y="3201988"/>
            <a:ext cx="7810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1919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4D9DF133-58E6-48B4-A5D5-54AFF16A8A66}"/>
              </a:ext>
            </a:extLst>
          </p:cNvPr>
          <p:cNvSpPr/>
          <p:nvPr/>
        </p:nvSpPr>
        <p:spPr>
          <a:xfrm>
            <a:off x="2874963" y="3998913"/>
            <a:ext cx="1846262" cy="746125"/>
          </a:xfrm>
          <a:prstGeom prst="wedgeRectCallout">
            <a:avLst>
              <a:gd name="adj1" fmla="val -20833"/>
              <a:gd name="adj2" fmla="val -63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Mileva and Albert got divorced.</a:t>
            </a:r>
          </a:p>
        </p:txBody>
      </p:sp>
      <p:sp>
        <p:nvSpPr>
          <p:cNvPr id="6161" name="TextBox 19">
            <a:extLst>
              <a:ext uri="{FF2B5EF4-FFF2-40B4-BE49-F238E27FC236}">
                <a16:creationId xmlns:a16="http://schemas.microsoft.com/office/drawing/2014/main" id="{93C48136-0CF0-437F-840A-5121CDE11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51038"/>
            <a:ext cx="29257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l-SI"/>
              <a:t>After seven nominations, Albert wins the medal for</a:t>
            </a:r>
            <a:r>
              <a:rPr lang="sl-SI" altLang="sl-SI"/>
              <a:t> Nobel prize in</a:t>
            </a:r>
            <a:r>
              <a:rPr lang="en-US" altLang="sl-SI"/>
              <a:t> physics. He gives the prize money to Mileva</a:t>
            </a:r>
            <a:r>
              <a:rPr lang="sl-SI" altLang="sl-SI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3164C5-EE72-4B73-AB35-563682C955F5}"/>
              </a:ext>
            </a:extLst>
          </p:cNvPr>
          <p:cNvSpPr txBox="1"/>
          <p:nvPr/>
        </p:nvSpPr>
        <p:spPr>
          <a:xfrm>
            <a:off x="5046663" y="3167063"/>
            <a:ext cx="7794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36D62-F756-496E-AB77-D0D558724E36}"/>
              </a:ext>
            </a:extLst>
          </p:cNvPr>
          <p:cNvSpPr txBox="1"/>
          <p:nvPr/>
        </p:nvSpPr>
        <p:spPr>
          <a:xfrm>
            <a:off x="6169025" y="3351213"/>
            <a:ext cx="19351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pc="300" dirty="0">
                <a:latin typeface="+mn-lt"/>
                <a:cs typeface="+mn-cs"/>
              </a:rPr>
              <a:t>LIFE AFTER DIVORCE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B465F4F1-624C-4A63-A6CF-61619E83248B}"/>
              </a:ext>
            </a:extLst>
          </p:cNvPr>
          <p:cNvSpPr/>
          <p:nvPr/>
        </p:nvSpPr>
        <p:spPr>
          <a:xfrm>
            <a:off x="7235825" y="2297113"/>
            <a:ext cx="1881188" cy="647700"/>
          </a:xfrm>
          <a:prstGeom prst="wedgeRectCallout">
            <a:avLst>
              <a:gd name="adj1" fmla="val 23031"/>
              <a:gd name="adj2" fmla="val 84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Mileva died in hospital in Zurich.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FB671-8A60-48F6-87B0-23D8B97BFE07}"/>
              </a:ext>
            </a:extLst>
          </p:cNvPr>
          <p:cNvSpPr txBox="1"/>
          <p:nvPr/>
        </p:nvSpPr>
        <p:spPr>
          <a:xfrm>
            <a:off x="8459788" y="3195638"/>
            <a:ext cx="723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1945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EB0D30-D176-4BE9-B6CD-191ACE2E4560}"/>
              </a:ext>
            </a:extLst>
          </p:cNvPr>
          <p:cNvSpPr txBox="1"/>
          <p:nvPr/>
        </p:nvSpPr>
        <p:spPr>
          <a:xfrm>
            <a:off x="8659813" y="3760788"/>
            <a:ext cx="134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  <a:sym typeface="Wingdings 2"/>
              </a:rPr>
              <a:t></a:t>
            </a:r>
            <a:endParaRPr lang="sl-SI" sz="4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1F5454B6-EE2F-462F-B2DC-84AE25D3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12792199-792A-48D6-9519-96796A68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620713"/>
            <a:ext cx="375126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7CCB5097-D30D-4D30-8210-347FD2BD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" b="5524"/>
          <a:stretch>
            <a:fillRect/>
          </a:stretch>
        </p:blipFill>
        <p:spPr bwMode="auto">
          <a:xfrm>
            <a:off x="5086350" y="0"/>
            <a:ext cx="4083050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F1E04BEA-8338-438A-A8E8-6DBE796C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895" r="2344" b="2872"/>
          <a:stretch>
            <a:fillRect/>
          </a:stretch>
        </p:blipFill>
        <p:spPr bwMode="auto">
          <a:xfrm>
            <a:off x="1346200" y="4516438"/>
            <a:ext cx="374967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Box 4">
            <a:extLst>
              <a:ext uri="{FF2B5EF4-FFF2-40B4-BE49-F238E27FC236}">
                <a16:creationId xmlns:a16="http://schemas.microsoft.com/office/drawing/2014/main" id="{505F8239-F135-43E5-A22A-B9BC3AAE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4075113"/>
            <a:ext cx="3741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A</a:t>
            </a:r>
            <a:r>
              <a:rPr lang="en-US" altLang="sl-SI"/>
              <a:t>nnouncement of  </a:t>
            </a:r>
            <a:r>
              <a:rPr lang="sl-SI" altLang="sl-SI"/>
              <a:t>Einstein </a:t>
            </a:r>
            <a:r>
              <a:rPr lang="en-US" altLang="sl-SI"/>
              <a:t>marriage</a:t>
            </a:r>
            <a:endParaRPr lang="sl-SI" altLang="sl-SI"/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id="{1252998B-4F19-437B-B27C-EBCD83F20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250825"/>
            <a:ext cx="374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Einstein`s </a:t>
            </a:r>
            <a:r>
              <a:rPr lang="en-US" altLang="sl-SI"/>
              <a:t>marriage</a:t>
            </a:r>
            <a:r>
              <a:rPr lang="sl-SI" altLang="sl-SI"/>
              <a:t> picture</a:t>
            </a:r>
          </a:p>
        </p:txBody>
      </p:sp>
      <p:sp>
        <p:nvSpPr>
          <p:cNvPr id="7176" name="TextBox 9">
            <a:extLst>
              <a:ext uri="{FF2B5EF4-FFF2-40B4-BE49-F238E27FC236}">
                <a16:creationId xmlns:a16="http://schemas.microsoft.com/office/drawing/2014/main" id="{1239C859-B07E-422E-9356-7F33C8D96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6462713"/>
            <a:ext cx="405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/>
              <a:t>Mileva with family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CCD5-E9F0-45A7-855E-81070678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413" y="0"/>
            <a:ext cx="756126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   Mileva’s 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Einstein’s </a:t>
            </a:r>
            <a:br>
              <a:rPr lang="sl-S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                         relationship was…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0C4DA72-42EE-49A8-A71E-39FFB677C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88" y="1484313"/>
            <a:ext cx="7808912" cy="4310062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l-SI" altLang="sl-SI">
                <a:sym typeface="Wingdings 2" panose="05020102010507070707" pitchFamily="18" charset="2"/>
              </a:rPr>
              <a:t>very </a:t>
            </a:r>
            <a:r>
              <a:rPr lang="sl-SI" altLang="sl-SI"/>
              <a:t>lovely and professional.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>
              <a:sym typeface="Wingdings 2" panose="050201020105070707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>
                <a:sym typeface="Wingdings 2" panose="05020102010507070707" pitchFamily="18" charset="2"/>
              </a:rPr>
              <a:t>Albert saw a friend, a companion and co-worker in Mileva.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>
              <a:sym typeface="Wingdings 2" panose="050201020105070707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altLang="sl-SI">
              <a:sym typeface="Wingdings 2" panose="05020102010507070707" pitchFamily="18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D871A9-AEB7-4142-87CD-FC096286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8A861D37-6E57-490F-965A-7B224C34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33725"/>
            <a:ext cx="500856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486806B-4B41-4898-B21B-1D063F05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88" y="0"/>
            <a:ext cx="6480175" cy="6858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sl-SI" altLang="sl-SI" sz="3600"/>
          </a:p>
          <a:p>
            <a:pPr marL="0" indent="0" algn="ctr">
              <a:buFont typeface="Arial" panose="020B0604020202020204" pitchFamily="34" charset="0"/>
              <a:buNone/>
            </a:pPr>
            <a:endParaRPr lang="sl-SI" altLang="sl-SI" sz="3600"/>
          </a:p>
          <a:p>
            <a:pPr marL="0" indent="0" algn="ctr">
              <a:buFont typeface="Arial" panose="020B0604020202020204" pitchFamily="34" charset="0"/>
              <a:buNone/>
            </a:pPr>
            <a:endParaRPr lang="sl-SI" altLang="sl-SI" sz="36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altLang="sl-SI" sz="8800"/>
              <a:t>THE END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0CADD09F-240E-42DD-B30F-A6D73A9A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0" y="-20638"/>
            <a:ext cx="1335088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2453260-CECE-456D-8008-DCF2DB51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r="13481"/>
          <a:stretch>
            <a:fillRect/>
          </a:stretch>
        </p:blipFill>
        <p:spPr bwMode="auto">
          <a:xfrm>
            <a:off x="7815263" y="0"/>
            <a:ext cx="1336675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MILEVA MARIĆ</vt:lpstr>
      <vt:lpstr>EARLY LIFE…</vt:lpstr>
      <vt:lpstr>Relationship with                                   Einstein… </vt:lpstr>
      <vt:lpstr>Marriage with Einstein…</vt:lpstr>
      <vt:lpstr>Divorce from                             Einstein…</vt:lpstr>
      <vt:lpstr>PowerPoint Presentation</vt:lpstr>
      <vt:lpstr>     Mileva’s and Einstein’s                            relationship was…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2019-05-30T09:21:17Z</dcterms:created>
  <dcterms:modified xsi:type="dcterms:W3CDTF">2019-05-30T09:21:17Z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