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>
      <p:cViewPr varScale="1">
        <p:scale>
          <a:sx n="106" d="100"/>
          <a:sy n="106" d="100"/>
        </p:scale>
        <p:origin x="1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FE476B-6188-4C9F-A81C-02242AF89C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E1252-0641-4F0C-9248-5FBB6C8C40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191C18-184D-43C2-ACE3-24C485B7216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1969B1-7D32-4C0D-BF68-8513B66C4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387590-90F6-4D52-BEAA-6D014FAEE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B31E7-9B20-456D-A048-FA630BF993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3B561-37FA-4536-A8A9-B278BD858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706E01-48B9-4981-A817-4D0D16D5479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phere1.png">
            <a:extLst>
              <a:ext uri="{FF2B5EF4-FFF2-40B4-BE49-F238E27FC236}">
                <a16:creationId xmlns:a16="http://schemas.microsoft.com/office/drawing/2014/main" id="{16938A5E-AEEE-41F2-9320-57FA5F82B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0"/>
            <a:ext cx="2293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12">
            <a:extLst>
              <a:ext uri="{FF2B5EF4-FFF2-40B4-BE49-F238E27FC236}">
                <a16:creationId xmlns:a16="http://schemas.microsoft.com/office/drawing/2014/main" id="{172740C1-E585-4D0A-B751-50544B8A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29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DD5B8-19D1-4596-AF16-99A1EE82947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080DA2C-24B3-44AF-BD6C-E5AD2AE8F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15088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DE265A4-4D8F-490D-833F-445C080C4BE4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Footer Placeholder 14">
            <a:extLst>
              <a:ext uri="{FF2B5EF4-FFF2-40B4-BE49-F238E27FC236}">
                <a16:creationId xmlns:a16="http://schemas.microsoft.com/office/drawing/2014/main" id="{BC4B80C4-34D1-4211-B71C-8642379E25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814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20A394C-E75F-4DBF-8EAA-2CD49377E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46C14C-DA14-4415-A6A5-18E2A860BB42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F622D684-DA3B-42D5-99C4-08A409AAF3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F0E0-DEAB-4D52-BF44-1FD9FC5E3A0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BDF04693-D751-4B26-9565-56314A314E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1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962B7E0-0DB3-4E53-A8E4-651EF323B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8E95E-3CD3-40E0-B800-997673A0BF12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49ED34DD-83EE-425D-A7D9-67092655D2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EE7B-05F3-4966-BA06-C4839045447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109775A1-130C-4E0B-9309-EF1CF4A32F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D157C34-DC81-4549-B19B-05FC84D7BA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9C4F5C-F0AC-49C8-ADFF-F77332465175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ABFB2DEC-D416-4C6B-9200-860671E761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06ED-4BDE-4A3E-A334-9E2AE93A25F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13D64B5A-F473-4FE2-9251-64C04BAFE8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7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phere1.png">
            <a:extLst>
              <a:ext uri="{FF2B5EF4-FFF2-40B4-BE49-F238E27FC236}">
                <a16:creationId xmlns:a16="http://schemas.microsoft.com/office/drawing/2014/main" id="{330F2180-1371-4A75-BB2F-C59F7381F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93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942094EC-30B3-4AD2-8AD6-EFF567DDE5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97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0395-3CCC-490E-B73A-E8E2470B1FA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8E148920-C20D-43E6-B603-D814D097F3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16388" y="6400800"/>
            <a:ext cx="533400" cy="152400"/>
          </a:xfrm>
        </p:spPr>
        <p:txBody>
          <a:bodyPr/>
          <a:lstStyle>
            <a:lvl1pPr>
              <a:defRPr/>
            </a:lvl1pPr>
          </a:lstStyle>
          <a:p>
            <a:fld id="{D5B9BA31-0F04-49C3-A774-BFC250F30D2F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B816CDBF-4493-4C79-A195-D804DC235A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382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3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6F3FAA7-75DA-4ACD-9DA5-5018B845F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820C7B-8CE3-4251-B55C-049D24F9F54A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B55B281-8BB2-49FE-A05D-B243C41CC5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E187-C8DB-4C70-A16D-400484BECDC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6986796-536F-4700-AFBC-94C9DB6236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7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33D7238C-2789-4E39-95F6-357EDA7B6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09056-B2BE-4C75-AC1C-AF90D8A42AD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8CCDEF67-9F34-437C-9B90-382E953680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A04C-7D46-497B-9D32-5EBA0CC694A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87161AA9-13B0-43F6-BA31-13262DACC4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2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6165AA4B-BBCC-46D7-BE31-D4DCFE078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F2C462-519D-4B49-BE46-018E30218262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A5258576-577A-4FC6-9562-E64E0AB430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D61F-F44D-4916-BA11-666F4384995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3AFD82B-EE04-43E2-9CA8-0A0F9C0EAF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4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68A6D687-C509-42EF-BFCD-0A796C927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3045BE-1675-4081-A2C0-7AAE46BD18DC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3" name="Date Placeholder 8">
            <a:extLst>
              <a:ext uri="{FF2B5EF4-FFF2-40B4-BE49-F238E27FC236}">
                <a16:creationId xmlns:a16="http://schemas.microsoft.com/office/drawing/2014/main" id="{3C50429E-13C9-4D09-9603-81E94D0E38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2B5E-4075-4BFE-ABD8-B64D8D2668A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3F5AB028-FD2A-4DF0-8B44-DAE3338D84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F9D2286-A453-44F3-8086-B1CB0515D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78FEEC-326D-4E09-9377-DDE013654943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13B6BA60-FAC6-4F31-9A4B-1A53815790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9936-FCD2-4A65-865C-D77F7BB0D91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988005B-445A-44D6-AD17-DFEA16DF96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49ED55C-C4D7-47A6-B3E6-69E83DE5C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512115-B84C-41AB-8747-B1991AA07B48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D19D9B37-7366-4268-970D-0C597F4463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C2EC-60C4-4FD1-A909-B6710566A1C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CB66DB7A-B08E-41AA-82D9-15D057BB66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5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phere2.png">
            <a:extLst>
              <a:ext uri="{FF2B5EF4-FFF2-40B4-BE49-F238E27FC236}">
                <a16:creationId xmlns:a16="http://schemas.microsoft.com/office/drawing/2014/main" id="{656FF1CE-4FAA-425A-A15A-CADB341E11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A2A5B-DA4E-4BC4-8ADF-7D13B71B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099A0B9-7E3D-437A-9691-0E7E62CF59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457200"/>
            <a:ext cx="3657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6A0C36-DBA4-4E47-BFF0-E40E58E3E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7F7F7F"/>
                </a:solidFill>
              </a:defRPr>
            </a:lvl1pPr>
          </a:lstStyle>
          <a:p>
            <a:fld id="{F04DF471-F907-4AC1-9434-F74C4215E740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F6D075E-7382-4F95-9E2D-FAA391C9C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75188B-D6F7-4295-8BE9-77DF01BD898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5BD9323-5AEE-4031-B727-6F474B823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411163" indent="-182563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593725" indent="-182563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776288" indent="-182563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58850" indent="-182563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AB016D-4EEC-4014-90AB-F89C72B57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0" y="5981700"/>
            <a:ext cx="2514600" cy="1752600"/>
          </a:xfrm>
        </p:spPr>
        <p:txBody>
          <a:bodyPr rtlCol="0"/>
          <a:lstStyle/>
          <a:p>
            <a:pPr algn="l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sl-SI"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endParaRPr lang="sl-SI" sz="2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sl-SI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Angleščina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26B6E74B-C623-47FD-AB7C-AAFDA497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45F813-E765-46DC-8FC9-09CE5DD5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3505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/>
              <a:t>Road Racing World Championship Grand Prix</a:t>
            </a:r>
            <a:r>
              <a:rPr lang="en-US" dirty="0"/>
              <a:t> is the</a:t>
            </a:r>
            <a:r>
              <a:rPr lang="sl-SI" dirty="0"/>
              <a:t> </a:t>
            </a:r>
            <a:r>
              <a:rPr lang="en-US" dirty="0"/>
              <a:t>premier championship of motorcycle road racing.</a:t>
            </a:r>
            <a:br>
              <a:rPr lang="sl-SI" dirty="0"/>
            </a:br>
            <a:br>
              <a:rPr lang="sl-SI" dirty="0"/>
            </a:br>
            <a:r>
              <a:rPr lang="en-US" dirty="0"/>
              <a:t>MotoGP has a rich history with Grand Prix events having taken place in every corner of the world throughout the last 62 years.</a:t>
            </a:r>
            <a:br>
              <a:rPr lang="sl-SI" dirty="0"/>
            </a:br>
            <a:br>
              <a:rPr lang="sl-SI" dirty="0"/>
            </a:br>
            <a:r>
              <a:rPr lang="en-US" dirty="0"/>
              <a:t>It is currently divided into three classes: MotoGP, Moto2 and Moto3.</a:t>
            </a:r>
            <a:endParaRPr lang="sl-SI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6372AD92-90C7-4EA8-AB30-0D5229420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9888"/>
            <a:ext cx="2886075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569EF5F-B083-4173-9177-3E23D61E8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4179888"/>
            <a:ext cx="290988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9DAB3BEE-A68F-4CEE-8995-14FF610C0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79888"/>
            <a:ext cx="27400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1">
            <a:extLst>
              <a:ext uri="{FF2B5EF4-FFF2-40B4-BE49-F238E27FC236}">
                <a16:creationId xmlns:a16="http://schemas.microsoft.com/office/drawing/2014/main" id="{514476DB-A054-46B8-9D8A-1CE36A27A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3BD69A5-B9BC-447B-AEA0-E4794FBC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-914400"/>
            <a:ext cx="3962400" cy="213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/>
              <a:t>MotoGP class</a:t>
            </a:r>
            <a:br>
              <a:rPr lang="sl-SI" b="1" dirty="0"/>
            </a:br>
            <a:endParaRPr lang="sl-SI" dirty="0"/>
          </a:p>
        </p:txBody>
      </p:sp>
      <p:sp>
        <p:nvSpPr>
          <p:cNvPr id="6148" name="TextBox 7">
            <a:extLst>
              <a:ext uri="{FF2B5EF4-FFF2-40B4-BE49-F238E27FC236}">
                <a16:creationId xmlns:a16="http://schemas.microsoft.com/office/drawing/2014/main" id="{EB82F46A-5B80-4BFD-B820-8A0F71EB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0100" y="631825"/>
            <a:ext cx="8458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  <a:p>
            <a:r>
              <a:rPr lang="sl-SI" altLang="sl-SI"/>
              <a:t>         </a:t>
            </a:r>
          </a:p>
          <a:p>
            <a:r>
              <a:rPr lang="sl-SI" altLang="sl-SI"/>
              <a:t>                         </a:t>
            </a:r>
            <a:r>
              <a:rPr lang="en-US" altLang="sl-SI"/>
              <a:t>MotoGP is the 1000cc class.</a:t>
            </a:r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                         Constructors in MotoGP: Ducati, Honda, Suzuki, Yamaha.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                         R</a:t>
            </a:r>
            <a:r>
              <a:rPr lang="en-US" altLang="sl-SI"/>
              <a:t>acers reach very high speeds. </a:t>
            </a:r>
            <a:r>
              <a:rPr lang="sl-SI" altLang="sl-SI"/>
              <a:t>M</a:t>
            </a:r>
            <a:r>
              <a:rPr lang="en-US" altLang="sl-SI"/>
              <a:t>aximum speed is 349 km/h</a:t>
            </a:r>
            <a:r>
              <a:rPr lang="sl-SI" altLang="sl-SI"/>
              <a:t>.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C7D48D2C-5025-4E57-ADDC-048BAB8AD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548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B7F35B-24A5-46EF-8316-64F5F7C9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019800" cy="609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/>
              <a:t>Season</a:t>
            </a:r>
          </a:p>
        </p:txBody>
      </p:sp>
      <p:sp>
        <p:nvSpPr>
          <p:cNvPr id="7171" name="Text Placeholder 4">
            <a:extLst>
              <a:ext uri="{FF2B5EF4-FFF2-40B4-BE49-F238E27FC236}">
                <a16:creationId xmlns:a16="http://schemas.microsoft.com/office/drawing/2014/main" id="{9DD1CEFD-F9EF-4750-BF8C-BCC554F6D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6172200" cy="3743325"/>
          </a:xfrm>
        </p:spPr>
        <p:txBody>
          <a:bodyPr/>
          <a:lstStyle/>
          <a:p>
            <a:pPr algn="l">
              <a:buClr>
                <a:srgbClr val="7F7F7F"/>
              </a:buClr>
            </a:pPr>
            <a:r>
              <a:rPr altLang="sl-SI" sz="1800">
                <a:solidFill>
                  <a:schemeClr val="tx1"/>
                </a:solidFill>
              </a:rPr>
              <a:t>Each season there are currently 18 matches in 16 countries </a:t>
            </a:r>
            <a:endParaRPr lang="sl-SI" altLang="sl-SI" sz="1800">
              <a:solidFill>
                <a:schemeClr val="tx1"/>
              </a:solidFill>
            </a:endParaRPr>
          </a:p>
          <a:p>
            <a:pPr algn="l">
              <a:buClr>
                <a:srgbClr val="7F7F7F"/>
              </a:buClr>
            </a:pPr>
            <a:r>
              <a:rPr altLang="sl-SI" sz="1800">
                <a:solidFill>
                  <a:schemeClr val="tx1"/>
                </a:solidFill>
              </a:rPr>
              <a:t>(Spain hosts three races, Qatar, Turkey, China, France, Italy, United Kingdom, Netherlands, Germany, Czech Republic, San Marino, Portugal, Japan, Australia and Malaysia).</a:t>
            </a:r>
            <a:endParaRPr lang="sl-SI" altLang="sl-SI" sz="1800">
              <a:solidFill>
                <a:schemeClr val="tx1"/>
              </a:solidFill>
            </a:endParaRPr>
          </a:p>
          <a:p>
            <a:pPr algn="l">
              <a:buClr>
                <a:srgbClr val="7F7F7F"/>
              </a:buClr>
            </a:pPr>
            <a:endParaRPr lang="sl-SI" altLang="sl-SI" sz="1800">
              <a:solidFill>
                <a:schemeClr val="tx1"/>
              </a:solidFill>
            </a:endParaRPr>
          </a:p>
          <a:p>
            <a:pPr algn="l">
              <a:buClr>
                <a:srgbClr val="7F7F7F"/>
              </a:buClr>
            </a:pPr>
            <a:r>
              <a:rPr altLang="sl-SI" sz="1800">
                <a:solidFill>
                  <a:schemeClr val="tx1"/>
                </a:solidFill>
              </a:rPr>
              <a:t>Starting series consists of three columns and is comprised of about twenty riders.</a:t>
            </a:r>
            <a:endParaRPr lang="sl-SI" altLang="sl-SI" sz="1800">
              <a:solidFill>
                <a:schemeClr val="tx1"/>
              </a:solidFill>
            </a:endParaRPr>
          </a:p>
          <a:p>
            <a:pPr algn="l">
              <a:buClr>
                <a:srgbClr val="7F7F7F"/>
              </a:buClr>
            </a:pPr>
            <a:endParaRPr lang="sl-SI" altLang="sl-SI" sz="1800">
              <a:solidFill>
                <a:schemeClr val="tx1"/>
              </a:solidFill>
            </a:endParaRPr>
          </a:p>
          <a:p>
            <a:pPr algn="l">
              <a:buClr>
                <a:srgbClr val="7F7F7F"/>
              </a:buClr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C763E19E-8915-4AEB-A69C-67D777EE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29050"/>
            <a:ext cx="15573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  <a:p>
            <a:r>
              <a:rPr lang="sl-SI" altLang="sl-SI"/>
              <a:t>scoring system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609EF46-040B-4E1D-9C76-21F4A0E556E5}"/>
              </a:ext>
            </a:extLst>
          </p:cNvPr>
          <p:cNvGraphicFramePr>
            <a:graphicFrameLocks noGrp="1"/>
          </p:cNvGraphicFramePr>
          <p:nvPr/>
        </p:nvGraphicFramePr>
        <p:xfrm>
          <a:off x="33338" y="4724400"/>
          <a:ext cx="6721475" cy="74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009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0676">
                <a:tc>
                  <a:txBody>
                    <a:bodyPr/>
                    <a:lstStyle/>
                    <a:p>
                      <a:r>
                        <a:rPr lang="sl-SI" sz="1800" dirty="0"/>
                        <a:t>P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3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4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5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6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7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8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9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10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11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12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13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14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15</a:t>
                      </a:r>
                    </a:p>
                  </a:txBody>
                  <a:tcPr marL="91425" marR="91425" marT="45681" marB="456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9">
                <a:tc>
                  <a:txBody>
                    <a:bodyPr/>
                    <a:lstStyle/>
                    <a:p>
                      <a:r>
                        <a:rPr lang="sl-SI" sz="1800" dirty="0"/>
                        <a:t>P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25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20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16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13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11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10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9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8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7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6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5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4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3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</a:t>
                      </a:r>
                    </a:p>
                  </a:txBody>
                  <a:tcPr marL="91425" marR="91425" marT="45681" marB="45681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</a:t>
                      </a:r>
                    </a:p>
                  </a:txBody>
                  <a:tcPr marL="91425" marR="91425" marT="45681" marB="456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6636-6C65-46C8-9705-E0295FF7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9520"/>
            <a:ext cx="6781800" cy="33528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1800" dirty="0"/>
              <a:t>Racers all season traveling from racetrack to racetrack.</a:t>
            </a:r>
            <a:br>
              <a:rPr lang="sl-SI" sz="1800" dirty="0"/>
            </a:br>
            <a:br>
              <a:rPr lang="sl-SI" sz="1800" dirty="0"/>
            </a:br>
            <a:r>
              <a:rPr lang="en-US" sz="1800" dirty="0"/>
              <a:t> In the 2011 season there were 25 riders</a:t>
            </a:r>
            <a:r>
              <a:rPr lang="sl-SI" sz="1800" dirty="0"/>
              <a:t> </a:t>
            </a:r>
            <a:r>
              <a:rPr lang="en-US" sz="1800" dirty="0"/>
              <a:t>from eight countries.</a:t>
            </a:r>
            <a:r>
              <a:rPr lang="sl-SI" sz="1800" dirty="0"/>
              <a:t>  </a:t>
            </a:r>
            <a:br>
              <a:rPr lang="sl-SI" sz="1800" dirty="0"/>
            </a:br>
            <a:br>
              <a:rPr lang="sl-SI" sz="1800" dirty="0"/>
            </a:br>
            <a:r>
              <a:rPr lang="en-US" sz="1800" dirty="0"/>
              <a:t> Racers are very exposed to the risk.</a:t>
            </a:r>
            <a:br>
              <a:rPr lang="sl-SI" sz="1800" dirty="0"/>
            </a:br>
            <a:br>
              <a:rPr lang="sl-SI" dirty="0"/>
            </a:br>
            <a:r>
              <a:rPr lang="en-US" sz="1800" dirty="0"/>
              <a:t> It’s unthinkable that a MotoGP rider would be seen on track without the most essential of safety items – a good crash helmet.</a:t>
            </a:r>
            <a:endParaRPr lang="sl-SI" sz="1800" dirty="0"/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id="{EF7FE109-56C5-4D0A-856F-F8D3D455C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"/>
            <a:ext cx="403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4400"/>
              <a:t>Racers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0BE2724C-BA27-474A-AFAC-6088BCAB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367213"/>
            <a:ext cx="675957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356964-9ADA-44BB-B812-C40509CE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28800"/>
            <a:ext cx="6324600" cy="1981199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1800" dirty="0"/>
              <a:t> </a:t>
            </a:r>
            <a:br>
              <a:rPr lang="sl-SI" sz="1800" dirty="0"/>
            </a:br>
            <a:br>
              <a:rPr lang="sl-SI" sz="1800" dirty="0"/>
            </a:br>
            <a:r>
              <a:rPr lang="sl-SI" sz="1800" dirty="0"/>
              <a:t> </a:t>
            </a: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r>
              <a:rPr lang="en-US" sz="1800" dirty="0"/>
              <a:t>The motorcycles used in MotoGP are purpose-built  racing bikes </a:t>
            </a:r>
            <a:r>
              <a:rPr lang="sl-SI" sz="1800" dirty="0"/>
              <a:t>  </a:t>
            </a:r>
            <a:br>
              <a:rPr lang="sl-SI" sz="1800" dirty="0"/>
            </a:br>
            <a:r>
              <a:rPr lang="en-US" sz="1800" dirty="0"/>
              <a:t> ‘prototypes’  which are not available for purchase by the general public and cannot be legally ridden on public roads.</a:t>
            </a: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br>
              <a:rPr lang="sl-SI" sz="1800" dirty="0"/>
            </a:br>
            <a:endParaRPr lang="sl-SI" sz="1800" dirty="0"/>
          </a:p>
        </p:txBody>
      </p:sp>
      <p:pic>
        <p:nvPicPr>
          <p:cNvPr id="9219" name="Content Placeholder 5">
            <a:extLst>
              <a:ext uri="{FF2B5EF4-FFF2-40B4-BE49-F238E27FC236}">
                <a16:creationId xmlns:a16="http://schemas.microsoft.com/office/drawing/2014/main" id="{8C079BFD-4809-4798-ADC2-2A8DE2EE8C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276600"/>
            <a:ext cx="5334000" cy="3333750"/>
          </a:xfrm>
        </p:spPr>
      </p:pic>
      <p:sp>
        <p:nvSpPr>
          <p:cNvPr id="9220" name="TextBox 8">
            <a:extLst>
              <a:ext uri="{FF2B5EF4-FFF2-40B4-BE49-F238E27FC236}">
                <a16:creationId xmlns:a16="http://schemas.microsoft.com/office/drawing/2014/main" id="{516295C7-0BFD-4F99-9B33-1E5C06244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"/>
            <a:ext cx="281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4400"/>
              <a:t>Bikes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80864E-431A-4D43-9C7A-9BA8041A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228600"/>
            <a:ext cx="4495800" cy="1752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/>
              <a:t>Medical assistance</a:t>
            </a:r>
            <a:br>
              <a:rPr lang="sl-SI" b="1" dirty="0"/>
            </a:br>
            <a:endParaRPr lang="sl-SI" dirty="0"/>
          </a:p>
        </p:txBody>
      </p:sp>
      <p:sp>
        <p:nvSpPr>
          <p:cNvPr id="10243" name="Text Placeholder 6">
            <a:extLst>
              <a:ext uri="{FF2B5EF4-FFF2-40B4-BE49-F238E27FC236}">
                <a16:creationId xmlns:a16="http://schemas.microsoft.com/office/drawing/2014/main" id="{B5FE9425-91A7-4300-AACB-EEA301B79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447800"/>
            <a:ext cx="6477000" cy="2362200"/>
          </a:xfrm>
        </p:spPr>
        <p:txBody>
          <a:bodyPr/>
          <a:lstStyle/>
          <a:p>
            <a:pPr algn="l">
              <a:buClr>
                <a:srgbClr val="7F7F7F"/>
              </a:buClr>
            </a:pPr>
            <a:r>
              <a:rPr altLang="sl-SI" sz="1800">
                <a:solidFill>
                  <a:schemeClr val="tx1"/>
                </a:solidFill>
              </a:rPr>
              <a:t>Racing motorcycles at more than 340 km/h can be a risky business</a:t>
            </a:r>
            <a:r>
              <a:rPr lang="sl-SI" altLang="sl-SI" sz="1800">
                <a:solidFill>
                  <a:schemeClr val="tx1"/>
                </a:solidFill>
              </a:rPr>
              <a:t>.</a:t>
            </a:r>
          </a:p>
          <a:p>
            <a:pPr algn="l">
              <a:buClr>
                <a:srgbClr val="7F7F7F"/>
              </a:buClr>
            </a:pPr>
            <a:endParaRPr lang="sl-SI" altLang="sl-SI" sz="1800">
              <a:solidFill>
                <a:schemeClr val="tx1"/>
              </a:solidFill>
            </a:endParaRPr>
          </a:p>
          <a:p>
            <a:pPr algn="l">
              <a:buClr>
                <a:srgbClr val="7F7F7F"/>
              </a:buClr>
            </a:pPr>
            <a:r>
              <a:rPr lang="sl-SI" altLang="sl-SI" sz="1800">
                <a:solidFill>
                  <a:schemeClr val="tx1"/>
                </a:solidFill>
              </a:rPr>
              <a:t> N</a:t>
            </a:r>
            <a:r>
              <a:rPr altLang="sl-SI" sz="1800">
                <a:solidFill>
                  <a:schemeClr val="tx1"/>
                </a:solidFill>
              </a:rPr>
              <a:t>umber of crashes during practice or races over the course of the</a:t>
            </a:r>
            <a:r>
              <a:rPr lang="sl-SI" altLang="sl-SI" sz="1800">
                <a:solidFill>
                  <a:schemeClr val="tx1"/>
                </a:solidFill>
              </a:rPr>
              <a:t>                             </a:t>
            </a:r>
            <a:r>
              <a:rPr altLang="sl-SI" sz="1800">
                <a:solidFill>
                  <a:schemeClr val="tx1"/>
                </a:solidFill>
              </a:rPr>
              <a:t> </a:t>
            </a:r>
            <a:r>
              <a:rPr lang="sl-SI" altLang="sl-SI" sz="1800">
                <a:solidFill>
                  <a:schemeClr val="tx1"/>
                </a:solidFill>
              </a:rPr>
              <a:t>  </a:t>
            </a:r>
            <a:r>
              <a:rPr altLang="sl-SI" sz="1800">
                <a:solidFill>
                  <a:schemeClr val="tx1"/>
                </a:solidFill>
              </a:rPr>
              <a:t>season often reaches more than 500</a:t>
            </a:r>
            <a:r>
              <a:rPr lang="sl-SI" altLang="sl-SI" sz="1800">
                <a:solidFill>
                  <a:schemeClr val="tx1"/>
                </a:solidFill>
              </a:rPr>
              <a:t>.  </a:t>
            </a:r>
          </a:p>
          <a:p>
            <a:pPr algn="l">
              <a:buClr>
                <a:srgbClr val="7F7F7F"/>
              </a:buClr>
            </a:pPr>
            <a:endParaRPr lang="sl-SI" altLang="sl-SI" sz="1800">
              <a:solidFill>
                <a:schemeClr val="tx1"/>
              </a:solidFill>
            </a:endParaRPr>
          </a:p>
          <a:p>
            <a:pPr algn="l">
              <a:buClr>
                <a:srgbClr val="7F7F7F"/>
              </a:buClr>
            </a:pPr>
            <a:r>
              <a:rPr lang="sl-SI" altLang="sl-SI" sz="1800">
                <a:solidFill>
                  <a:schemeClr val="tx1"/>
                </a:solidFill>
              </a:rPr>
              <a:t>S</a:t>
            </a:r>
            <a:r>
              <a:rPr altLang="sl-SI" sz="1800">
                <a:solidFill>
                  <a:schemeClr val="tx1"/>
                </a:solidFill>
              </a:rPr>
              <a:t>o is medical assistance onsite at each circuit is of vital importance.</a:t>
            </a:r>
            <a:r>
              <a:rPr lang="sl-SI" altLang="sl-SI" sz="1800">
                <a:solidFill>
                  <a:schemeClr val="tx1"/>
                </a:solidFill>
              </a:rPr>
              <a:t> </a:t>
            </a:r>
          </a:p>
          <a:p>
            <a:pPr algn="l">
              <a:buClr>
                <a:srgbClr val="7F7F7F"/>
              </a:buClr>
            </a:pPr>
            <a:endParaRPr lang="sl-SI" altLang="sl-SI" sz="1800">
              <a:solidFill>
                <a:schemeClr val="tx1"/>
              </a:solidFill>
            </a:endParaRPr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10020C35-DC76-4F8A-8BF0-B36481D15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61737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B796-F087-4E0A-9342-9533F8F7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762000"/>
            <a:ext cx="4343400" cy="1752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/>
              <a:t>Valentino</a:t>
            </a:r>
            <a:r>
              <a:rPr lang="sl-SI" dirty="0"/>
              <a:t> </a:t>
            </a:r>
            <a:r>
              <a:rPr lang="sl-SI" sz="4400" dirty="0"/>
              <a:t>Rossi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5FD17D69-59C6-4D5A-982E-5B393877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6477000" cy="5638800"/>
          </a:xfrm>
        </p:spPr>
        <p:txBody>
          <a:bodyPr/>
          <a:lstStyle/>
          <a:p>
            <a:pPr algn="l">
              <a:buClr>
                <a:srgbClr val="7F7F7F"/>
              </a:buClr>
            </a:pPr>
            <a:endParaRPr lang="sl-SI" altLang="sl-SI"/>
          </a:p>
          <a:p>
            <a:pPr algn="l">
              <a:buClr>
                <a:srgbClr val="7F7F7F"/>
              </a:buClr>
            </a:pPr>
            <a:r>
              <a:rPr altLang="sl-SI" sz="1800">
                <a:solidFill>
                  <a:schemeClr val="tx1"/>
                </a:solidFill>
              </a:rPr>
              <a:t>Valentino is one of the best riders in the world and the only one who became world champion in four different classes</a:t>
            </a:r>
            <a:endParaRPr lang="sl-SI" altLang="sl-SI" sz="1800">
              <a:solidFill>
                <a:schemeClr val="tx1"/>
              </a:solidFill>
            </a:endParaRPr>
          </a:p>
          <a:p>
            <a:pPr algn="l">
              <a:buClr>
                <a:srgbClr val="7F7F7F"/>
              </a:buClr>
            </a:pPr>
            <a:endParaRPr lang="sl-SI" altLang="sl-SI" sz="1800">
              <a:solidFill>
                <a:schemeClr val="tx1"/>
              </a:solidFill>
            </a:endParaRPr>
          </a:p>
          <a:p>
            <a:pPr algn="l">
              <a:buClr>
                <a:srgbClr val="7F7F7F"/>
              </a:buClr>
            </a:pPr>
            <a:r>
              <a:rPr lang="sl-SI" altLang="sl-SI" sz="1800">
                <a:solidFill>
                  <a:schemeClr val="tx1"/>
                </a:solidFill>
              </a:rPr>
              <a:t>He's called The Doctor.</a:t>
            </a:r>
          </a:p>
          <a:p>
            <a:pPr algn="ctr">
              <a:buClr>
                <a:srgbClr val="7F7F7F"/>
              </a:buClr>
            </a:pPr>
            <a:endParaRPr lang="sl-SI" altLang="sl-SI" sz="1800">
              <a:solidFill>
                <a:schemeClr val="tx1"/>
              </a:solidFill>
            </a:endParaRPr>
          </a:p>
          <a:p>
            <a:pPr algn="l">
              <a:buClr>
                <a:srgbClr val="7F7F7F"/>
              </a:buClr>
            </a:pPr>
            <a:r>
              <a:rPr altLang="sl-SI" sz="1800">
                <a:solidFill>
                  <a:schemeClr val="tx1"/>
                </a:solidFill>
              </a:rPr>
              <a:t>The engine has the number 46 and </a:t>
            </a:r>
            <a:r>
              <a:rPr lang="sl-SI" altLang="sl-SI" sz="1800">
                <a:solidFill>
                  <a:schemeClr val="tx1"/>
                </a:solidFill>
              </a:rPr>
              <a:t>he</a:t>
            </a:r>
            <a:r>
              <a:rPr altLang="sl-SI" sz="1800">
                <a:solidFill>
                  <a:schemeClr val="tx1"/>
                </a:solidFill>
              </a:rPr>
              <a:t> drive for Ducati</a:t>
            </a:r>
            <a:endParaRPr lang="sl-SI" altLang="sl-SI" sz="1800">
              <a:solidFill>
                <a:schemeClr val="tx1"/>
              </a:solidFill>
            </a:endParaRP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2914AD01-9347-458B-9356-32E168E6A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193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F03E5FC9-B729-4137-BC95-8B0E7C9F7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3276600"/>
            <a:ext cx="41163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Wingdings</vt:lpstr>
      <vt:lpstr>Composite</vt:lpstr>
      <vt:lpstr>PowerPoint Presentation</vt:lpstr>
      <vt:lpstr>Road Racing World Championship Grand Prix is the premier championship of motorcycle road racing.  MotoGP has a rich history with Grand Prix events having taken place in every corner of the world throughout the last 62 years.  It is currently divided into three classes: MotoGP, Moto2 and Moto3.</vt:lpstr>
      <vt:lpstr>MotoGP class </vt:lpstr>
      <vt:lpstr>Season</vt:lpstr>
      <vt:lpstr>Racers all season traveling from racetrack to racetrack.   In the 2011 season there were 25 riders from eight countries.     Racers are very exposed to the risk.   It’s unthinkable that a MotoGP rider would be seen on track without the most essential of safety items – a good crash helmet.</vt:lpstr>
      <vt:lpstr>              The motorcycles used in MotoGP are purpose-built  racing bikes     ‘prototypes’  which are not available for purchase by the general public and cannot be legally ridden on public roads.      </vt:lpstr>
      <vt:lpstr>Medical assistance </vt:lpstr>
      <vt:lpstr>Valentino Rossi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2019-05-30T09:21:29Z</dcterms:created>
  <dcterms:modified xsi:type="dcterms:W3CDTF">2019-05-30T09:21:29Z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