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70" r:id="rId14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333" autoAdjust="0"/>
    <p:restoredTop sz="90929"/>
  </p:normalViewPr>
  <p:slideViewPr>
    <p:cSldViewPr>
      <p:cViewPr varScale="1">
        <p:scale>
          <a:sx n="85" d="100"/>
          <a:sy n="85" d="100"/>
        </p:scale>
        <p:origin x="84" y="4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E989F-A48B-485A-A908-E8C3DBFAAB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E20CA5-34F1-4806-BF9C-8D9E4348AC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E67A34-B421-4462-9973-F5F016B29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6C089F-6FFE-4FFD-8D05-77E947DA1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D324A8-AB4E-4D67-A98D-E760CBF27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097155-8776-4371-927C-F7660B366768}" type="slidenum">
              <a:rPr lang="en-GB" altLang="sl-SI"/>
              <a:pPr/>
              <a:t>‹#›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3096741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6FCE2-1F9B-47E3-A26B-6B243D22A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5906B2-0E23-4803-A03C-91EB8BED71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582873-E7BD-4ACC-8439-B142439B5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F62081-2E7A-4144-8CD7-467A78312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D03C46-B88E-44ED-8EAC-6CC8AC432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E7E1F2-AD2D-48A4-B9A7-A77768000C05}" type="slidenum">
              <a:rPr lang="en-GB" altLang="sl-SI"/>
              <a:pPr/>
              <a:t>‹#›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3045123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D2B2D6B-597F-47BC-A12B-BD136FF00F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48DCFB-3B2A-4FFB-AECB-EF82C16265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6287F7-2A72-4316-A410-A193D5E6A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53B820-D244-4F76-838D-A7836ADF2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972AB6-A30C-4A0C-A869-E0A4CBE16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33A1E7-F76B-49FD-BBD6-F897CBA2B47E}" type="slidenum">
              <a:rPr lang="en-GB" altLang="sl-SI"/>
              <a:pPr/>
              <a:t>‹#›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2508025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0B839-ACB7-4634-B7A2-5B83357E8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DDD78C-132D-47C0-BB36-2D03A10A4D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E63BF4-1400-4FCC-A39A-2F710BF61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89F057-569F-40AA-8381-ACC40FF81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14FA95-E861-4887-A9FD-8333B2BF3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BB5146-D84D-4BF6-9804-90D013210BE5}" type="slidenum">
              <a:rPr lang="en-GB" altLang="sl-SI"/>
              <a:pPr/>
              <a:t>‹#›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2136928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AD461-CFA3-4FD0-A6DE-E763BB48D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055112-F6CD-4DA2-92DC-E3DC7AFDFF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D75B57-5515-47EC-A563-4DAFD68CC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02B68E-372B-43AA-B9FE-0638111D4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D71665-847D-4C92-A933-93009EB3F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3F1DCF-08E2-45C9-BE7A-ED14B0E6A3AC}" type="slidenum">
              <a:rPr lang="en-GB" altLang="sl-SI"/>
              <a:pPr/>
              <a:t>‹#›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363411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62213-0214-42C4-8DF5-3A2D80D83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2815CE-C3C0-482F-A0B1-B01AB14016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6C4050-7E22-4261-B575-21E5432D4F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72A78D-38CF-479D-B916-57C531CB0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F3D473-F7FD-4B0F-96A6-AEEDEB51C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54B7B1-6E09-4726-B029-EC0C62212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2DF4C7-5354-4AE0-AE9B-E27068C6EEFA}" type="slidenum">
              <a:rPr lang="en-GB" altLang="sl-SI"/>
              <a:pPr/>
              <a:t>‹#›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1037987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F0BF7-682B-4918-83DC-2AB82FAAD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B3A586-BA0E-4215-B093-C2BB4E46AD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922A2E-463B-43B8-869B-49846D70F6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E1F8AA-7AC9-4CE6-9E8D-1801470A89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2AFC07-7FB8-4EFA-930A-EE8A32E9B2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1032CFA-C328-45A2-BCFD-CF08CF475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sl-S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C583D1F-778D-4FF4-B8C5-45F0F864E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sl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C599BBF-62B0-4BE8-B822-E428D7866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0D1C0B-4E74-45AD-AFFB-36B7BDB7F5B7}" type="slidenum">
              <a:rPr lang="en-GB" altLang="sl-SI"/>
              <a:pPr/>
              <a:t>‹#›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1185440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AC884-22F5-4370-9ED9-5638BF371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3303A2-2689-4CAC-BD69-3439E04D9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922DEC-3E9F-4CA0-AE39-1E4660A7A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8A6304-A248-42C7-93F0-BC03E97F7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355E63-178A-468E-86AE-9D49A15AF4FA}" type="slidenum">
              <a:rPr lang="en-GB" altLang="sl-SI"/>
              <a:pPr/>
              <a:t>‹#›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2401380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8506BB-33EA-43AC-8C35-19B983787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sl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A86527-9831-4797-9E82-97F2190C1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738334-849F-4DD0-983E-BF53F236E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E4A3F0-8217-489D-88B6-87EF37D344AC}" type="slidenum">
              <a:rPr lang="en-GB" altLang="sl-SI"/>
              <a:pPr/>
              <a:t>‹#›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4036837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D4B90-A826-465A-A14B-2CEC8204F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7EF2BD-CA17-4D06-8A08-EC2F18B810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5D1E30-2FE0-44F3-BD16-0F26FCDEF7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F9FA94-35F3-4A58-BA99-E7BB5CF39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66316F-5491-4449-9CA5-F8A308C18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C7FCCE-AC6A-4410-8D45-D0669B321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095F56-6D34-4E77-B9B7-E8272CEF8FEC}" type="slidenum">
              <a:rPr lang="en-GB" altLang="sl-SI"/>
              <a:pPr/>
              <a:t>‹#›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1455907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DD73A-B56C-4C53-BF39-59E049FC4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619BC-76FE-4B26-BEE1-15CFBBBAF7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5502CC-8D70-4099-A658-3AC9E2D125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E03D10-ABC0-4DCB-8A6D-48567D4BB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E3B2DC-D609-4D4C-8033-D5E3B1E76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4C2650-42FF-41F9-9074-722519094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FCFA52-786B-49E3-9A19-382F0C6646D3}" type="slidenum">
              <a:rPr lang="en-GB" altLang="sl-SI"/>
              <a:pPr/>
              <a:t>‹#›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3566173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4CEBB694-6AC4-47AC-B965-547370FEF2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69A1819-E539-423F-885A-6E537577B5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Click to edit Master text styles</a:t>
            </a:r>
          </a:p>
          <a:p>
            <a:pPr lvl="1"/>
            <a:r>
              <a:rPr lang="sl-SI" altLang="sl-SI"/>
              <a:t>Second level</a:t>
            </a:r>
          </a:p>
          <a:p>
            <a:pPr lvl="2"/>
            <a:r>
              <a:rPr lang="sl-SI" altLang="sl-SI"/>
              <a:t>Third level</a:t>
            </a:r>
          </a:p>
          <a:p>
            <a:pPr lvl="3"/>
            <a:r>
              <a:rPr lang="sl-SI" altLang="sl-SI"/>
              <a:t>Fourth level</a:t>
            </a:r>
          </a:p>
          <a:p>
            <a:pPr lvl="4"/>
            <a:r>
              <a:rPr lang="sl-SI" altLang="sl-SI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327E78D-60B2-4FF7-BAB3-C9C636BCA42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 altLang="sl-SI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2516756-5CEA-4430-A526-7EC8F30DD95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 altLang="sl-SI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557494F-E6C3-4D9F-87CD-85E10BF6587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E32D8CA-8EC8-43C4-B0EC-457EF3F06E7C}" type="slidenum">
              <a:rPr lang="en-GB" altLang="sl-SI"/>
              <a:pPr/>
              <a:t>‹#›</a:t>
            </a:fld>
            <a:endParaRPr lang="en-GB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joze\My%20Documents\Shareaza%20Downloads\Louis%20Armstrong%20-%20What%20A%20Wonderful%20World.mp3" TargetMode="Externa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Jazz" TargetMode="External"/><Relationship Id="rId7" Type="http://schemas.openxmlformats.org/officeDocument/2006/relationships/hyperlink" Target="http://www.lerntippsammlung.de/New-Orleans.html" TargetMode="External"/><Relationship Id="rId2" Type="http://schemas.openxmlformats.org/officeDocument/2006/relationships/hyperlink" Target="http://en.wikipedia.org/wiki/List_of_jazz_musician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nocdc.org/tertiary/shotgun.html" TargetMode="External"/><Relationship Id="rId5" Type="http://schemas.openxmlformats.org/officeDocument/2006/relationships/hyperlink" Target="http://en.wikipedia.org/wiki/Louis_Armstrong" TargetMode="External"/><Relationship Id="rId4" Type="http://schemas.openxmlformats.org/officeDocument/2006/relationships/hyperlink" Target="http://en.wikipedia.org/wiki/New_Orleans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06F67951-FBBB-4CA1-8237-AAA0DA06A8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1905000"/>
            <a:ext cx="7772400" cy="1143000"/>
          </a:xfrm>
        </p:spPr>
        <p:txBody>
          <a:bodyPr/>
          <a:lstStyle/>
          <a:p>
            <a:r>
              <a:rPr lang="en-GB" altLang="sl-SI">
                <a:latin typeface="Comic Sans MS" panose="030F0702030302020204" pitchFamily="66" charset="0"/>
              </a:rPr>
              <a:t>NEW  ORLEANS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0F06E5AC-3AC4-47C7-BD04-86874BFF17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3352800"/>
            <a:ext cx="7772400" cy="4114800"/>
          </a:xfrm>
        </p:spPr>
        <p:txBody>
          <a:bodyPr/>
          <a:lstStyle/>
          <a:p>
            <a:endParaRPr lang="sl-SI" altLang="sl-SI" b="1">
              <a:solidFill>
                <a:schemeClr val="accent2"/>
              </a:solidFill>
              <a:latin typeface="MS Mincho" panose="02020609040205080304" pitchFamily="49" charset="-128"/>
            </a:endParaRPr>
          </a:p>
          <a:p>
            <a:endParaRPr lang="en-GB" altLang="sl-SI" b="1" dirty="0">
              <a:solidFill>
                <a:schemeClr val="accent2"/>
              </a:solidFill>
              <a:latin typeface="MS Mincho" panose="02020609040205080304" pitchFamily="49" charset="-128"/>
            </a:endParaRPr>
          </a:p>
          <a:p>
            <a:r>
              <a:rPr lang="en-GB" altLang="sl-SI" dirty="0">
                <a:latin typeface="MS Mincho" panose="02020609040205080304" pitchFamily="49" charset="-128"/>
              </a:rPr>
              <a:t>School year:2007-2008</a:t>
            </a:r>
          </a:p>
          <a:p>
            <a:r>
              <a:rPr lang="en-GB" altLang="sl-SI" dirty="0">
                <a:latin typeface="MS Mincho" panose="02020609040205080304" pitchFamily="49" charset="-128"/>
              </a:rPr>
              <a:t>School: OŠ </a:t>
            </a:r>
            <a:r>
              <a:rPr lang="en-GB" altLang="sl-SI" dirty="0" err="1">
                <a:latin typeface="MS Mincho" panose="02020609040205080304" pitchFamily="49" charset="-128"/>
              </a:rPr>
              <a:t>Prestranek</a:t>
            </a:r>
            <a:endParaRPr lang="en-GB" altLang="sl-SI" dirty="0">
              <a:latin typeface="MS Mincho" panose="02020609040205080304" pitchFamily="49" charset="-12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80BBD665-E7C1-4F6E-BE65-6E7033F1A9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sl-SI" altLang="sl-SI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New Orleans – the birthplace of jazz</a:t>
            </a:r>
            <a:endParaRPr lang="en-GB" altLang="sl-SI"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8B9E4B30-E51F-459A-9975-515514F118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2057400"/>
            <a:ext cx="7772400" cy="5410200"/>
          </a:xfrm>
        </p:spPr>
        <p:txBody>
          <a:bodyPr/>
          <a:lstStyle/>
          <a:p>
            <a:r>
              <a:rPr lang="sl-SI" altLang="sl-SI" sz="2800">
                <a:solidFill>
                  <a:srgbClr val="000000"/>
                </a:solidFill>
                <a:latin typeface="MS Mincho" panose="02020609040205080304" pitchFamily="49" charset="-128"/>
                <a:cs typeface="Arial" panose="020B0604020202020204" pitchFamily="34" charset="0"/>
              </a:rPr>
              <a:t>New Orleans is also called the </a:t>
            </a:r>
            <a:r>
              <a:rPr lang="sl-SI" altLang="sl-SI" sz="2800">
                <a:solidFill>
                  <a:srgbClr val="000000"/>
                </a:solidFill>
                <a:cs typeface="Arial" panose="020B0604020202020204" pitchFamily="34" charset="0"/>
              </a:rPr>
              <a:t>“</a:t>
            </a:r>
            <a:r>
              <a:rPr lang="sl-SI" altLang="sl-SI" sz="2800" b="1">
                <a:solidFill>
                  <a:srgbClr val="000000"/>
                </a:solidFill>
                <a:latin typeface="MS Mincho" panose="02020609040205080304" pitchFamily="49" charset="-128"/>
                <a:cs typeface="Arial" panose="020B0604020202020204" pitchFamily="34" charset="0"/>
              </a:rPr>
              <a:t>birthplace of Jazz</a:t>
            </a:r>
            <a:r>
              <a:rPr lang="sl-SI" altLang="sl-SI" sz="2800">
                <a:solidFill>
                  <a:srgbClr val="000000"/>
                </a:solidFill>
                <a:cs typeface="Arial" panose="020B0604020202020204" pitchFamily="34" charset="0"/>
              </a:rPr>
              <a:t>”</a:t>
            </a:r>
            <a:r>
              <a:rPr lang="sl-SI" altLang="sl-SI" sz="2800">
                <a:solidFill>
                  <a:srgbClr val="000000"/>
                </a:solidFill>
                <a:latin typeface="MS Mincho" panose="02020609040205080304" pitchFamily="49" charset="-128"/>
                <a:cs typeface="Arial" panose="020B0604020202020204" pitchFamily="34" charset="0"/>
              </a:rPr>
              <a:t>, because slaves of the Westindian Islands c</a:t>
            </a:r>
            <a:r>
              <a:rPr lang="sl-SI" altLang="sl-SI" sz="2800">
                <a:solidFill>
                  <a:srgbClr val="000000"/>
                </a:solidFill>
              </a:rPr>
              <a:t>a</a:t>
            </a:r>
            <a:r>
              <a:rPr lang="sl-SI" altLang="sl-SI" sz="2800">
                <a:solidFill>
                  <a:srgbClr val="000000"/>
                </a:solidFill>
                <a:latin typeface="MS Mincho" panose="02020609040205080304" pitchFamily="49" charset="-128"/>
                <a:cs typeface="Arial" panose="020B0604020202020204" pitchFamily="34" charset="0"/>
              </a:rPr>
              <a:t>me together every Sunday at the Congo Square. </a:t>
            </a:r>
            <a:endParaRPr lang="sl-SI" altLang="sl-SI" sz="2800">
              <a:solidFill>
                <a:srgbClr val="000000"/>
              </a:solidFill>
              <a:latin typeface="MS Mincho" panose="02020609040205080304" pitchFamily="49" charset="-128"/>
            </a:endParaRPr>
          </a:p>
          <a:p>
            <a:r>
              <a:rPr lang="sl-SI" altLang="sl-SI" sz="2800">
                <a:solidFill>
                  <a:srgbClr val="000000"/>
                </a:solidFill>
                <a:latin typeface="MS Mincho" panose="02020609040205080304" pitchFamily="49" charset="-128"/>
                <a:cs typeface="Arial" panose="020B0604020202020204" pitchFamily="34" charset="0"/>
              </a:rPr>
              <a:t>This square is named today </a:t>
            </a:r>
            <a:r>
              <a:rPr lang="sl-SI" altLang="sl-SI" sz="2800">
                <a:solidFill>
                  <a:srgbClr val="000000"/>
                </a:solidFill>
                <a:cs typeface="Arial" panose="020B0604020202020204" pitchFamily="34" charset="0"/>
              </a:rPr>
              <a:t>“</a:t>
            </a:r>
            <a:r>
              <a:rPr lang="sl-SI" altLang="sl-SI" sz="2800">
                <a:solidFill>
                  <a:srgbClr val="000000"/>
                </a:solidFill>
                <a:latin typeface="MS Mincho" panose="02020609040205080304" pitchFamily="49" charset="-128"/>
                <a:cs typeface="Arial" panose="020B0604020202020204" pitchFamily="34" charset="0"/>
              </a:rPr>
              <a:t>Louis Armstrong Park</a:t>
            </a:r>
            <a:r>
              <a:rPr lang="sl-SI" altLang="sl-SI" sz="2800">
                <a:solidFill>
                  <a:srgbClr val="000000"/>
                </a:solidFill>
                <a:cs typeface="Arial" panose="020B0604020202020204" pitchFamily="34" charset="0"/>
              </a:rPr>
              <a:t>”</a:t>
            </a:r>
            <a:r>
              <a:rPr lang="sl-SI" altLang="sl-SI" sz="2800">
                <a:solidFill>
                  <a:srgbClr val="000000"/>
                </a:solidFill>
                <a:latin typeface="MS Mincho" panose="02020609040205080304" pitchFamily="49" charset="-128"/>
                <a:cs typeface="Arial" panose="020B0604020202020204" pitchFamily="34" charset="0"/>
              </a:rPr>
              <a:t>.</a:t>
            </a:r>
            <a:br>
              <a:rPr lang="sl-SI" altLang="sl-SI" sz="2800">
                <a:solidFill>
                  <a:srgbClr val="000000"/>
                </a:solidFill>
                <a:latin typeface="MS Mincho" panose="02020609040205080304" pitchFamily="49" charset="-128"/>
                <a:cs typeface="Arial" panose="020B0604020202020204" pitchFamily="34" charset="0"/>
              </a:rPr>
            </a:br>
            <a:r>
              <a:rPr lang="sl-SI" altLang="sl-SI" sz="2800">
                <a:solidFill>
                  <a:srgbClr val="000000"/>
                </a:solidFill>
                <a:latin typeface="MS Mincho" panose="02020609040205080304" pitchFamily="49" charset="-128"/>
                <a:cs typeface="Arial" panose="020B0604020202020204" pitchFamily="34" charset="0"/>
              </a:rPr>
              <a:t>There the</a:t>
            </a:r>
            <a:r>
              <a:rPr lang="sl-SI" altLang="sl-SI" sz="2800">
                <a:solidFill>
                  <a:srgbClr val="000000"/>
                </a:solidFill>
              </a:rPr>
              <a:t>y</a:t>
            </a:r>
            <a:r>
              <a:rPr lang="sl-SI" altLang="sl-SI" sz="2800">
                <a:solidFill>
                  <a:srgbClr val="000000"/>
                </a:solidFill>
                <a:latin typeface="MS Mincho" panose="02020609040205080304" pitchFamily="49" charset="-128"/>
                <a:cs typeface="Arial" panose="020B0604020202020204" pitchFamily="34" charset="0"/>
              </a:rPr>
              <a:t> practiced African rhythms and dances,what is now Jazz. </a:t>
            </a:r>
            <a:endParaRPr lang="sl-SI" altLang="sl-SI" sz="2800">
              <a:solidFill>
                <a:srgbClr val="000000"/>
              </a:solidFill>
              <a:latin typeface="MS Mincho" panose="02020609040205080304" pitchFamily="49" charset="-128"/>
            </a:endParaRPr>
          </a:p>
          <a:p>
            <a:pPr>
              <a:buFontTx/>
              <a:buNone/>
            </a:pPr>
            <a:br>
              <a:rPr lang="sl-SI" altLang="sl-SI" sz="2400">
                <a:solidFill>
                  <a:srgbClr val="000000"/>
                </a:solidFill>
                <a:latin typeface="MS Mincho" panose="02020609040205080304" pitchFamily="49" charset="-128"/>
                <a:cs typeface="Arial" panose="020B0604020202020204" pitchFamily="34" charset="0"/>
              </a:rPr>
            </a:br>
            <a:endParaRPr lang="en-GB" altLang="sl-SI" sz="2400">
              <a:solidFill>
                <a:srgbClr val="000000"/>
              </a:solidFill>
              <a:latin typeface="MS Mincho" panose="02020609040205080304" pitchFamily="49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FC4B1A45-C227-4863-991E-A01DE23953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latin typeface="Comic Sans MS" panose="030F0702030302020204" pitchFamily="66" charset="0"/>
              </a:rPr>
              <a:t>Jazz</a:t>
            </a:r>
            <a:endParaRPr lang="en-GB" altLang="sl-SI">
              <a:latin typeface="Comic Sans MS" panose="030F0702030302020204" pitchFamily="66" charset="0"/>
            </a:endParaRP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44276651-1C6D-4988-B30D-805D7737DD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752600"/>
            <a:ext cx="7772400" cy="4114800"/>
          </a:xfrm>
        </p:spPr>
        <p:txBody>
          <a:bodyPr/>
          <a:lstStyle/>
          <a:p>
            <a:r>
              <a:rPr lang="sl-SI" altLang="sl-SI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S Mincho" panose="02020609040205080304" pitchFamily="49" charset="-128"/>
                <a:cs typeface="Arial" panose="020B0604020202020204" pitchFamily="34" charset="0"/>
              </a:rPr>
              <a:t>Jazz </a:t>
            </a:r>
            <a:r>
              <a:rPr lang="sl-SI" altLang="sl-SI">
                <a:solidFill>
                  <a:srgbClr val="000000"/>
                </a:solidFill>
                <a:latin typeface="MS Mincho" panose="02020609040205080304" pitchFamily="49" charset="-128"/>
                <a:cs typeface="Arial" panose="020B0604020202020204" pitchFamily="34" charset="0"/>
              </a:rPr>
              <a:t>was born around 1895 in </a:t>
            </a:r>
            <a:r>
              <a:rPr lang="sl-SI" altLang="sl-SI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S Mincho" panose="02020609040205080304" pitchFamily="49" charset="-128"/>
                <a:cs typeface="Arial" panose="020B0604020202020204" pitchFamily="34" charset="0"/>
              </a:rPr>
              <a:t>New Orleans</a:t>
            </a:r>
            <a:r>
              <a:rPr lang="sl-SI" altLang="sl-SI">
                <a:solidFill>
                  <a:srgbClr val="000000"/>
                </a:solidFill>
                <a:latin typeface="MS Mincho" panose="02020609040205080304" pitchFamily="49" charset="-128"/>
                <a:cs typeface="Arial" panose="020B0604020202020204" pitchFamily="34" charset="0"/>
              </a:rPr>
              <a:t>, this music is the product of the Africans</a:t>
            </a:r>
            <a:r>
              <a:rPr lang="sl-SI" altLang="sl-SI">
                <a:solidFill>
                  <a:srgbClr val="000000"/>
                </a:solidFill>
              </a:rPr>
              <a:t>.</a:t>
            </a:r>
            <a:r>
              <a:rPr lang="sl-SI" altLang="sl-SI">
                <a:solidFill>
                  <a:srgbClr val="000000"/>
                </a:solidFill>
                <a:latin typeface="MS Mincho" panose="02020609040205080304" pitchFamily="49" charset="-128"/>
                <a:cs typeface="Arial" panose="020B0604020202020204" pitchFamily="34" charset="0"/>
              </a:rPr>
              <a:t> </a:t>
            </a:r>
            <a:endParaRPr lang="sl-SI" altLang="sl-SI">
              <a:solidFill>
                <a:srgbClr val="000000"/>
              </a:solidFill>
            </a:endParaRPr>
          </a:p>
          <a:p>
            <a:r>
              <a:rPr lang="sl-SI" altLang="sl-SI">
                <a:solidFill>
                  <a:srgbClr val="000000"/>
                </a:solidFill>
                <a:latin typeface="MS Mincho" panose="02020609040205080304" pitchFamily="49" charset="-128"/>
                <a:cs typeface="Arial" panose="020B0604020202020204" pitchFamily="34" charset="0"/>
              </a:rPr>
              <a:t>It was a new style of music</a:t>
            </a:r>
            <a:r>
              <a:rPr lang="sl-SI" altLang="sl-SI">
                <a:solidFill>
                  <a:srgbClr val="000000"/>
                </a:solidFill>
              </a:rPr>
              <a:t>.</a:t>
            </a:r>
            <a:r>
              <a:rPr lang="sl-SI" altLang="sl-SI">
                <a:solidFill>
                  <a:srgbClr val="000000"/>
                </a:solidFill>
                <a:latin typeface="MS Mincho" panose="02020609040205080304" pitchFamily="49" charset="-128"/>
                <a:cs typeface="Arial" panose="020B0604020202020204" pitchFamily="34" charset="0"/>
              </a:rPr>
              <a:t> </a:t>
            </a:r>
            <a:endParaRPr lang="sl-SI" altLang="sl-SI">
              <a:solidFill>
                <a:srgbClr val="000000"/>
              </a:solidFill>
            </a:endParaRPr>
          </a:p>
        </p:txBody>
      </p:sp>
      <p:pic>
        <p:nvPicPr>
          <p:cNvPr id="14340" name="Picture 4" descr="C:\Documents and Settings\joze\My Documents\My Pictures\2267~Louis-Armstrong-Posters.jpg">
            <a:extLst>
              <a:ext uri="{FF2B5EF4-FFF2-40B4-BE49-F238E27FC236}">
                <a16:creationId xmlns:a16="http://schemas.microsoft.com/office/drawing/2014/main" id="{1C03D2AC-2B93-4D87-915B-ADF11457ED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886200"/>
            <a:ext cx="3352800" cy="2674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Louis Armstrong - What A Wonderful World.mp3">
            <a:hlinkClick r:id="" action="ppaction://media"/>
            <a:extLst>
              <a:ext uri="{FF2B5EF4-FFF2-40B4-BE49-F238E27FC236}">
                <a16:creationId xmlns:a16="http://schemas.microsoft.com/office/drawing/2014/main" id="{D8F761F7-1804-4946-B222-7844BFD00AE9}"/>
              </a:ext>
            </a:extLst>
          </p:cNvPr>
          <p:cNvPicPr>
            <a:picLocks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791200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3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341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3FC92488-EF23-4085-95B3-B10E183C90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latin typeface="Comic Sans MS" panose="030F0702030302020204" pitchFamily="66" charset="0"/>
              </a:rPr>
              <a:t>Some jazz artists</a:t>
            </a:r>
            <a:endParaRPr lang="en-GB" altLang="sl-SI">
              <a:latin typeface="Comic Sans MS" panose="030F0702030302020204" pitchFamily="66" charset="0"/>
            </a:endParaRP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68954FD8-3C4F-46F7-926A-1F0BE21DC2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sl-SI" b="1">
                <a:effectLst>
                  <a:outerShdw blurRad="38100" dist="38100" dir="2700000" algn="tl">
                    <a:srgbClr val="C0C0C0"/>
                  </a:outerShdw>
                </a:effectLst>
                <a:latin typeface="MS Mincho" panose="02020609040205080304" pitchFamily="49" charset="-128"/>
              </a:rPr>
              <a:t>Duke Ellington</a:t>
            </a:r>
            <a:r>
              <a:rPr lang="en-GB" altLang="sl-SI">
                <a:latin typeface="MS Mincho" panose="02020609040205080304" pitchFamily="49" charset="-128"/>
              </a:rPr>
              <a:t> (1899–1974) </a:t>
            </a:r>
          </a:p>
          <a:p>
            <a:r>
              <a:rPr lang="en-GB" altLang="sl-SI" b="1">
                <a:effectLst>
                  <a:outerShdw blurRad="38100" dist="38100" dir="2700000" algn="tl">
                    <a:srgbClr val="C0C0C0"/>
                  </a:outerShdw>
                </a:effectLst>
                <a:latin typeface="MS Mincho" panose="02020609040205080304" pitchFamily="49" charset="-128"/>
              </a:rPr>
              <a:t>Louis Armstrong</a:t>
            </a:r>
            <a:r>
              <a:rPr lang="en-GB" altLang="sl-SI">
                <a:latin typeface="MS Mincho" panose="02020609040205080304" pitchFamily="49" charset="-128"/>
              </a:rPr>
              <a:t> (1901–1971) </a:t>
            </a:r>
          </a:p>
          <a:p>
            <a:r>
              <a:rPr lang="en-GB" altLang="sl-SI" b="1">
                <a:effectLst>
                  <a:outerShdw blurRad="38100" dist="38100" dir="2700000" algn="tl">
                    <a:srgbClr val="C0C0C0"/>
                  </a:outerShdw>
                </a:effectLst>
                <a:latin typeface="MS Mincho" panose="02020609040205080304" pitchFamily="49" charset="-128"/>
              </a:rPr>
              <a:t>Earl Hines</a:t>
            </a:r>
            <a:r>
              <a:rPr lang="en-GB" altLang="sl-SI">
                <a:latin typeface="MS Mincho" panose="02020609040205080304" pitchFamily="49" charset="-128"/>
              </a:rPr>
              <a:t> (1903–1983) </a:t>
            </a:r>
          </a:p>
          <a:p>
            <a:r>
              <a:rPr lang="en-GB" altLang="sl-SI" b="1">
                <a:effectLst>
                  <a:outerShdw blurRad="38100" dist="38100" dir="2700000" algn="tl">
                    <a:srgbClr val="C0C0C0"/>
                  </a:outerShdw>
                </a:effectLst>
                <a:latin typeface="MS Mincho" panose="02020609040205080304" pitchFamily="49" charset="-128"/>
              </a:rPr>
              <a:t>Count Basie</a:t>
            </a:r>
            <a:r>
              <a:rPr lang="en-GB" altLang="sl-SI">
                <a:latin typeface="MS Mincho" panose="02020609040205080304" pitchFamily="49" charset="-128"/>
              </a:rPr>
              <a:t> (1904–1984) </a:t>
            </a:r>
          </a:p>
          <a:p>
            <a:r>
              <a:rPr lang="en-GB" altLang="sl-SI" b="1">
                <a:effectLst>
                  <a:outerShdw blurRad="38100" dist="38100" dir="2700000" algn="tl">
                    <a:srgbClr val="C0C0C0"/>
                  </a:outerShdw>
                </a:effectLst>
                <a:latin typeface="MS Mincho" panose="02020609040205080304" pitchFamily="49" charset="-128"/>
              </a:rPr>
              <a:t>Fats Waller</a:t>
            </a:r>
            <a:r>
              <a:rPr lang="en-GB" altLang="sl-SI">
                <a:latin typeface="MS Mincho" panose="02020609040205080304" pitchFamily="49" charset="-128"/>
              </a:rPr>
              <a:t> (1904–1943) </a:t>
            </a:r>
          </a:p>
          <a:p>
            <a:r>
              <a:rPr lang="en-GB" altLang="sl-SI" b="1">
                <a:effectLst>
                  <a:outerShdw blurRad="38100" dist="38100" dir="2700000" algn="tl">
                    <a:srgbClr val="C0C0C0"/>
                  </a:outerShdw>
                </a:effectLst>
                <a:latin typeface="MS Mincho" panose="02020609040205080304" pitchFamily="49" charset="-128"/>
              </a:rPr>
              <a:t>Sun Ra</a:t>
            </a:r>
            <a:r>
              <a:rPr lang="en-GB" altLang="sl-SI">
                <a:latin typeface="MS Mincho" panose="02020609040205080304" pitchFamily="49" charset="-128"/>
              </a:rPr>
              <a:t> (1914-1993) </a:t>
            </a:r>
          </a:p>
          <a:p>
            <a:r>
              <a:rPr lang="en-GB" altLang="sl-SI" b="1">
                <a:effectLst>
                  <a:outerShdw blurRad="38100" dist="38100" dir="2700000" algn="tl">
                    <a:srgbClr val="C0C0C0"/>
                  </a:outerShdw>
                </a:effectLst>
                <a:latin typeface="MS Mincho" panose="02020609040205080304" pitchFamily="49" charset="-128"/>
              </a:rPr>
              <a:t>Dizzy Gillespie</a:t>
            </a:r>
            <a:r>
              <a:rPr lang="en-GB" altLang="sl-SI">
                <a:latin typeface="MS Mincho" panose="02020609040205080304" pitchFamily="49" charset="-128"/>
              </a:rPr>
              <a:t> (1917–1993</a:t>
            </a:r>
            <a:r>
              <a:rPr lang="sl-SI" altLang="sl-SI">
                <a:latin typeface="MS Mincho" panose="02020609040205080304" pitchFamily="49" charset="-128"/>
              </a:rPr>
              <a:t>)</a:t>
            </a:r>
            <a:endParaRPr lang="en-GB" altLang="sl-SI">
              <a:latin typeface="MS Mincho" panose="02020609040205080304" pitchFamily="49" charset="-128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7DC3CE07-4B4B-4459-A077-0E9CFEE064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Links and literature</a:t>
            </a:r>
            <a:endParaRPr lang="en-GB" altLang="sl-SI"/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955AAC3C-8926-4CB3-B831-EE3BBF0EBB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7772400" cy="4114800"/>
          </a:xfrm>
        </p:spPr>
        <p:txBody>
          <a:bodyPr/>
          <a:lstStyle/>
          <a:p>
            <a:r>
              <a:rPr lang="sl-SI" altLang="sl-SI" sz="2800">
                <a:hlinkClick r:id="rId2"/>
              </a:rPr>
              <a:t>http://en.wikipedia.org/wiki/List_of_jazz_musicians</a:t>
            </a:r>
            <a:endParaRPr lang="sl-SI" altLang="sl-SI" sz="2800"/>
          </a:p>
          <a:p>
            <a:r>
              <a:rPr lang="sl-SI" altLang="sl-SI" sz="2800">
                <a:hlinkClick r:id="rId3"/>
              </a:rPr>
              <a:t>http://en.wikipedia.org/wiki/Jazz</a:t>
            </a:r>
            <a:endParaRPr lang="sl-SI" altLang="sl-SI" sz="2800"/>
          </a:p>
          <a:p>
            <a:r>
              <a:rPr lang="sl-SI" altLang="sl-SI" sz="2800">
                <a:hlinkClick r:id="rId4"/>
              </a:rPr>
              <a:t>http://en.wikipedia.org/wiki/New_Orleans</a:t>
            </a:r>
            <a:endParaRPr lang="sl-SI" altLang="sl-SI" sz="2800"/>
          </a:p>
          <a:p>
            <a:r>
              <a:rPr lang="sl-SI" altLang="sl-SI" sz="2800">
                <a:hlinkClick r:id="rId5"/>
              </a:rPr>
              <a:t>http://en.wikipedia.org/wiki/Louis_Armstrong</a:t>
            </a:r>
            <a:endParaRPr lang="sl-SI" altLang="sl-SI" sz="2800"/>
          </a:p>
          <a:p>
            <a:r>
              <a:rPr lang="sl-SI" altLang="sl-SI" sz="2800">
                <a:hlinkClick r:id="rId6"/>
              </a:rPr>
              <a:t>http://www.gnocdc.org/tertiary/shotgun.html</a:t>
            </a:r>
            <a:endParaRPr lang="sl-SI" altLang="sl-SI" sz="2800"/>
          </a:p>
          <a:p>
            <a:r>
              <a:rPr lang="sl-SI" altLang="sl-SI" sz="2800">
                <a:hlinkClick r:id="rId7"/>
              </a:rPr>
              <a:t>http://www.lerntippsammlung.de/New-Orleans.html</a:t>
            </a:r>
            <a:endParaRPr lang="sl-SI" altLang="sl-SI" sz="2800"/>
          </a:p>
          <a:p>
            <a:endParaRPr lang="sl-SI" altLang="sl-SI" sz="2800"/>
          </a:p>
          <a:p>
            <a:endParaRPr lang="sl-SI" altLang="sl-SI" sz="2800"/>
          </a:p>
          <a:p>
            <a:pPr>
              <a:buFontTx/>
              <a:buNone/>
            </a:pPr>
            <a:endParaRPr lang="sl-SI" altLang="sl-SI" sz="2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A09EC047-0049-4973-B08F-FB95EA3B3E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7772400" cy="1143000"/>
          </a:xfrm>
        </p:spPr>
        <p:txBody>
          <a:bodyPr/>
          <a:lstStyle/>
          <a:p>
            <a:r>
              <a:rPr lang="en-GB" altLang="sl-SI" sz="3500" b="1">
                <a:latin typeface="Comic Sans MS" panose="030F0702030302020204" pitchFamily="66" charset="0"/>
              </a:rPr>
              <a:t>General information about New Orleans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A582956F-605C-4F99-A429-517ABF4C5A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7772400" cy="5105400"/>
          </a:xfrm>
        </p:spPr>
        <p:txBody>
          <a:bodyPr/>
          <a:lstStyle/>
          <a:p>
            <a:r>
              <a:rPr lang="en-GB" altLang="sl-SI" sz="29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S Mincho" panose="02020609040205080304" pitchFamily="49" charset="-128"/>
                <a:cs typeface="Arial" panose="020B0604020202020204" pitchFamily="34" charset="0"/>
              </a:rPr>
              <a:t>New Orleans</a:t>
            </a:r>
            <a:r>
              <a:rPr lang="en-GB" altLang="sl-SI" sz="2900">
                <a:solidFill>
                  <a:srgbClr val="000000"/>
                </a:solidFill>
                <a:latin typeface="MS Mincho" panose="02020609040205080304" pitchFamily="49" charset="-128"/>
                <a:cs typeface="Arial" panose="020B0604020202020204" pitchFamily="34" charset="0"/>
              </a:rPr>
              <a:t> is the largest city in </a:t>
            </a:r>
            <a:r>
              <a:rPr lang="en-GB" altLang="sl-SI" sz="2900" b="1">
                <a:solidFill>
                  <a:srgbClr val="000000"/>
                </a:solidFill>
                <a:latin typeface="MS Mincho" panose="02020609040205080304" pitchFamily="49" charset="-128"/>
                <a:cs typeface="Arial" panose="020B0604020202020204" pitchFamily="34" charset="0"/>
              </a:rPr>
              <a:t>Louisiana</a:t>
            </a:r>
            <a:r>
              <a:rPr lang="en-GB" altLang="sl-SI" sz="2900">
                <a:solidFill>
                  <a:srgbClr val="000000"/>
                </a:solidFill>
                <a:latin typeface="MS Mincho" panose="02020609040205080304" pitchFamily="49" charset="-128"/>
                <a:cs typeface="Arial" panose="020B0604020202020204" pitchFamily="34" charset="0"/>
              </a:rPr>
              <a:t>. </a:t>
            </a:r>
            <a:endParaRPr lang="en-GB" altLang="sl-SI" sz="2900">
              <a:solidFill>
                <a:srgbClr val="000000"/>
              </a:solidFill>
              <a:latin typeface="MS Mincho" panose="02020609040205080304" pitchFamily="49" charset="-128"/>
            </a:endParaRPr>
          </a:p>
          <a:p>
            <a:r>
              <a:rPr lang="en-GB" altLang="sl-SI" sz="2900">
                <a:solidFill>
                  <a:srgbClr val="000000"/>
                </a:solidFill>
                <a:latin typeface="MS Mincho" panose="02020609040205080304" pitchFamily="49" charset="-128"/>
                <a:cs typeface="Arial" panose="020B0604020202020204" pitchFamily="34" charset="0"/>
              </a:rPr>
              <a:t>The city is located in the southeast section of the state between two other states:</a:t>
            </a:r>
            <a:r>
              <a:rPr lang="en-GB" altLang="sl-SI" sz="2900" b="1">
                <a:solidFill>
                  <a:srgbClr val="000000"/>
                </a:solidFill>
                <a:latin typeface="MS Mincho" panose="02020609040205080304" pitchFamily="49" charset="-128"/>
                <a:cs typeface="Arial" panose="020B0604020202020204" pitchFamily="34" charset="0"/>
              </a:rPr>
              <a:t> Texas</a:t>
            </a:r>
            <a:r>
              <a:rPr lang="en-GB" altLang="sl-SI" sz="2900">
                <a:solidFill>
                  <a:srgbClr val="000000"/>
                </a:solidFill>
                <a:latin typeface="MS Mincho" panose="02020609040205080304" pitchFamily="49" charset="-128"/>
                <a:cs typeface="Arial" panose="020B0604020202020204" pitchFamily="34" charset="0"/>
              </a:rPr>
              <a:t> and </a:t>
            </a:r>
            <a:r>
              <a:rPr lang="en-GB" altLang="sl-SI" sz="2900" b="1">
                <a:solidFill>
                  <a:srgbClr val="000000"/>
                </a:solidFill>
                <a:latin typeface="MS Mincho" panose="02020609040205080304" pitchFamily="49" charset="-128"/>
                <a:cs typeface="Arial" panose="020B0604020202020204" pitchFamily="34" charset="0"/>
              </a:rPr>
              <a:t>Mississippi</a:t>
            </a:r>
            <a:r>
              <a:rPr lang="en-GB" altLang="sl-SI" sz="2900">
                <a:solidFill>
                  <a:srgbClr val="000000"/>
                </a:solidFill>
                <a:latin typeface="MS Mincho" panose="02020609040205080304" pitchFamily="49" charset="-128"/>
                <a:cs typeface="Arial" panose="020B0604020202020204" pitchFamily="34" charset="0"/>
              </a:rPr>
              <a:t>.</a:t>
            </a:r>
            <a:endParaRPr lang="en-GB" altLang="sl-SI" sz="2900">
              <a:solidFill>
                <a:srgbClr val="000000"/>
              </a:solidFill>
              <a:latin typeface="MS Mincho" panose="02020609040205080304" pitchFamily="49" charset="-128"/>
            </a:endParaRPr>
          </a:p>
          <a:p>
            <a:r>
              <a:rPr lang="en-GB" altLang="sl-SI" sz="2900">
                <a:solidFill>
                  <a:srgbClr val="000000"/>
                </a:solidFill>
                <a:latin typeface="MS Mincho" panose="02020609040205080304" pitchFamily="49" charset="-128"/>
                <a:cs typeface="Arial" panose="020B0604020202020204" pitchFamily="34" charset="0"/>
              </a:rPr>
              <a:t>It is near the Gulf of Mexico.</a:t>
            </a:r>
            <a:endParaRPr lang="en-GB" altLang="sl-SI" sz="2900">
              <a:solidFill>
                <a:srgbClr val="000000"/>
              </a:solidFill>
              <a:latin typeface="MS Mincho" panose="02020609040205080304" pitchFamily="49" charset="-128"/>
            </a:endParaRPr>
          </a:p>
          <a:p>
            <a:r>
              <a:rPr lang="en-GB" altLang="sl-SI" sz="2900">
                <a:solidFill>
                  <a:srgbClr val="000000"/>
                </a:solidFill>
                <a:latin typeface="MS Mincho" panose="02020609040205080304" pitchFamily="49" charset="-128"/>
                <a:cs typeface="Arial" panose="020B0604020202020204" pitchFamily="34" charset="0"/>
              </a:rPr>
              <a:t>The city is surrounded by water and lies under the sea level.</a:t>
            </a:r>
            <a:endParaRPr lang="sl-SI" altLang="sl-SI" sz="2900">
              <a:solidFill>
                <a:srgbClr val="000000"/>
              </a:solidFill>
            </a:endParaRPr>
          </a:p>
          <a:p>
            <a:pPr>
              <a:buFontTx/>
              <a:buNone/>
            </a:pPr>
            <a:endParaRPr lang="en-GB" altLang="sl-SI" sz="20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C0928F35-21E8-4DA0-A83A-7A604EBE86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latin typeface="Comic Sans MS" panose="030F0702030302020204" pitchFamily="66" charset="0"/>
              </a:rPr>
              <a:t>More</a:t>
            </a:r>
            <a:r>
              <a:rPr lang="en-GB" altLang="sl-SI">
                <a:latin typeface="Comic Sans MS" panose="030F0702030302020204" pitchFamily="66" charset="0"/>
              </a:rPr>
              <a:t> about New Orleans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E4E9D915-2C87-46FA-AADF-F0233A14FC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fontAlgn="t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GB" altLang="sl-SI" sz="3000" b="1">
                <a:latin typeface="MS Mincho" panose="02020609040205080304" pitchFamily="49" charset="-128"/>
              </a:rPr>
              <a:t>Country : </a:t>
            </a:r>
            <a:r>
              <a:rPr lang="en-GB" altLang="sl-SI" sz="3000">
                <a:latin typeface="MS Mincho" panose="02020609040205080304" pitchFamily="49" charset="-128"/>
              </a:rPr>
              <a:t>United States </a:t>
            </a:r>
          </a:p>
          <a:p>
            <a:pPr algn="ctr" fontAlgn="t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GB" altLang="sl-SI" sz="3000" b="1">
                <a:latin typeface="MS Mincho" panose="02020609040205080304" pitchFamily="49" charset="-128"/>
              </a:rPr>
              <a:t>State:</a:t>
            </a:r>
            <a:r>
              <a:rPr lang="en-GB" altLang="sl-SI" sz="3000">
                <a:latin typeface="MS Mincho" panose="02020609040205080304" pitchFamily="49" charset="-128"/>
              </a:rPr>
              <a:t> Louisiana</a:t>
            </a:r>
            <a:r>
              <a:rPr lang="en-GB" altLang="sl-SI" sz="3000" b="1">
                <a:latin typeface="MS Mincho" panose="02020609040205080304" pitchFamily="49" charset="-128"/>
              </a:rPr>
              <a:t> </a:t>
            </a:r>
          </a:p>
          <a:p>
            <a:pPr algn="ctr" fontAlgn="t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GB" altLang="sl-SI" sz="3000" b="1">
                <a:latin typeface="MS Mincho" panose="02020609040205080304" pitchFamily="49" charset="-128"/>
              </a:rPr>
              <a:t>Parish: </a:t>
            </a:r>
            <a:r>
              <a:rPr lang="en-GB" altLang="sl-SI" sz="3000">
                <a:latin typeface="MS Mincho" panose="02020609040205080304" pitchFamily="49" charset="-128"/>
              </a:rPr>
              <a:t>Orleans</a:t>
            </a:r>
            <a:r>
              <a:rPr lang="en-GB" altLang="sl-SI" sz="3000" b="1">
                <a:latin typeface="MS Mincho" panose="02020609040205080304" pitchFamily="49" charset="-128"/>
              </a:rPr>
              <a:t> </a:t>
            </a:r>
          </a:p>
          <a:p>
            <a:pPr algn="ctr" fontAlgn="t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GB" altLang="sl-SI" sz="3000" b="1">
                <a:latin typeface="MS Mincho" panose="02020609040205080304" pitchFamily="49" charset="-128"/>
              </a:rPr>
              <a:t>Founded: </a:t>
            </a:r>
            <a:r>
              <a:rPr lang="en-GB" altLang="sl-SI" sz="3000">
                <a:latin typeface="MS Mincho" panose="02020609040205080304" pitchFamily="49" charset="-128"/>
              </a:rPr>
              <a:t>1718</a:t>
            </a:r>
          </a:p>
          <a:p>
            <a:pPr algn="ctr" fontAlgn="t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GB" altLang="sl-SI" sz="3000" b="1">
                <a:latin typeface="MS Mincho" panose="02020609040205080304" pitchFamily="49" charset="-128"/>
              </a:rPr>
              <a:t>Mayor: </a:t>
            </a:r>
            <a:r>
              <a:rPr lang="en-GB" altLang="sl-SI" sz="3000">
                <a:latin typeface="MS Mincho" panose="02020609040205080304" pitchFamily="49" charset="-128"/>
              </a:rPr>
              <a:t>C. Ray Nagin</a:t>
            </a:r>
          </a:p>
          <a:p>
            <a:pPr algn="ctr" fontAlgn="t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GB" altLang="sl-SI" sz="3000" b="1">
                <a:latin typeface="MS Mincho" panose="02020609040205080304" pitchFamily="49" charset="-128"/>
              </a:rPr>
              <a:t>Population (2006):</a:t>
            </a:r>
          </a:p>
          <a:p>
            <a:pPr fontAlgn="t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GB" altLang="sl-SI" sz="3000">
                <a:latin typeface="MS Mincho" panose="02020609040205080304" pitchFamily="49" charset="-128"/>
              </a:rPr>
              <a:t>               *</a:t>
            </a:r>
            <a:r>
              <a:rPr lang="en-GB" altLang="sl-SI" sz="3000" u="sng">
                <a:latin typeface="MS Mincho" panose="02020609040205080304" pitchFamily="49" charset="-128"/>
              </a:rPr>
              <a:t>City</a:t>
            </a:r>
            <a:r>
              <a:rPr lang="en-GB" altLang="sl-SI" sz="3000">
                <a:latin typeface="MS Mincho" panose="02020609040205080304" pitchFamily="49" charset="-128"/>
              </a:rPr>
              <a:t>  </a:t>
            </a:r>
            <a:r>
              <a:rPr lang="en-GB" altLang="sl-SI" sz="3000">
                <a:latin typeface="MS Mincho" panose="02020609040205080304" pitchFamily="49" charset="-128"/>
                <a:sym typeface="Wingdings" panose="05000000000000000000" pitchFamily="2" charset="2"/>
              </a:rPr>
              <a:t>   223.388</a:t>
            </a:r>
          </a:p>
          <a:p>
            <a:pPr fontAlgn="t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GB" altLang="sl-SI" sz="3000">
                <a:latin typeface="MS Mincho" panose="02020609040205080304" pitchFamily="49" charset="-128"/>
                <a:sym typeface="Wingdings" panose="05000000000000000000" pitchFamily="2" charset="2"/>
              </a:rPr>
              <a:t>               *</a:t>
            </a:r>
            <a:r>
              <a:rPr lang="en-GB" altLang="sl-SI" sz="3000" u="sng">
                <a:latin typeface="MS Mincho" panose="02020609040205080304" pitchFamily="49" charset="-128"/>
                <a:sym typeface="Wingdings" panose="05000000000000000000" pitchFamily="2" charset="2"/>
              </a:rPr>
              <a:t>Density</a:t>
            </a:r>
            <a:r>
              <a:rPr lang="en-GB" altLang="sl-SI" sz="3000">
                <a:latin typeface="MS Mincho" panose="02020609040205080304" pitchFamily="49" charset="-128"/>
                <a:sym typeface="Wingdings" panose="05000000000000000000" pitchFamily="2" charset="2"/>
              </a:rPr>
              <a:t>  973/km</a:t>
            </a:r>
            <a:r>
              <a:rPr lang="en-GB" altLang="sl-SI" sz="3000" baseline="30000">
                <a:latin typeface="MS Mincho" panose="02020609040205080304" pitchFamily="49" charset="-128"/>
                <a:sym typeface="Wingdings" panose="05000000000000000000" pitchFamily="2" charset="2"/>
              </a:rPr>
              <a:t>2</a:t>
            </a:r>
            <a:r>
              <a:rPr lang="en-GB" altLang="sl-SI" sz="3000">
                <a:latin typeface="MS Mincho" panose="02020609040205080304" pitchFamily="49" charset="-128"/>
                <a:sym typeface="Wingdings" panose="05000000000000000000" pitchFamily="2" charset="2"/>
              </a:rPr>
              <a:t> </a:t>
            </a:r>
            <a:endParaRPr lang="en-GB" altLang="sl-SI" sz="3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71EB2933-87DA-4132-8A8D-63FEFC851E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sl-SI" b="1">
                <a:latin typeface="Comic Sans MS" panose="030F0702030302020204" pitchFamily="66" charset="0"/>
              </a:rPr>
              <a:t>Flag and seal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B6A5F4CC-73AD-42B1-9B18-47333F4BB8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229600" cy="4114800"/>
          </a:xfrm>
        </p:spPr>
        <p:txBody>
          <a:bodyPr/>
          <a:lstStyle/>
          <a:p>
            <a:r>
              <a:rPr lang="en-GB" altLang="sl-SI">
                <a:latin typeface="MS Mincho" panose="02020609040205080304" pitchFamily="49" charset="-128"/>
              </a:rPr>
              <a:t>This is</a:t>
            </a:r>
            <a:r>
              <a:rPr lang="sl-SI" altLang="sl-SI">
                <a:latin typeface="MS Mincho" panose="02020609040205080304" pitchFamily="49" charset="-128"/>
              </a:rPr>
              <a:t> a</a:t>
            </a:r>
            <a:r>
              <a:rPr lang="en-GB" altLang="sl-SI">
                <a:latin typeface="MS Mincho" panose="02020609040205080304" pitchFamily="49" charset="-128"/>
              </a:rPr>
              <a:t> fla</a:t>
            </a:r>
            <a:r>
              <a:rPr lang="sl-SI" altLang="sl-SI">
                <a:latin typeface="MS Mincho" panose="02020609040205080304" pitchFamily="49" charset="-128"/>
              </a:rPr>
              <a:t>g</a:t>
            </a:r>
            <a:r>
              <a:rPr lang="en-GB" altLang="sl-SI">
                <a:latin typeface="MS Mincho" panose="02020609040205080304" pitchFamily="49" charset="-128"/>
              </a:rPr>
              <a:t>   </a:t>
            </a:r>
            <a:r>
              <a:rPr lang="sl-SI" altLang="sl-SI">
                <a:latin typeface="MS Mincho" panose="02020609040205080304" pitchFamily="49" charset="-128"/>
              </a:rPr>
              <a:t> </a:t>
            </a:r>
            <a:r>
              <a:rPr lang="en-GB" altLang="sl-SI">
                <a:latin typeface="MS Mincho" panose="02020609040205080304" pitchFamily="49" charset="-128"/>
              </a:rPr>
              <a:t>and</a:t>
            </a:r>
            <a:r>
              <a:rPr lang="sl-SI" altLang="sl-SI">
                <a:latin typeface="MS Mincho" panose="02020609040205080304" pitchFamily="49" charset="-128"/>
              </a:rPr>
              <a:t>  </a:t>
            </a:r>
            <a:r>
              <a:rPr lang="en-GB" altLang="sl-SI">
                <a:latin typeface="MS Mincho" panose="02020609040205080304" pitchFamily="49" charset="-128"/>
              </a:rPr>
              <a:t>this is</a:t>
            </a:r>
            <a:r>
              <a:rPr lang="sl-SI" altLang="sl-SI">
                <a:latin typeface="MS Mincho" panose="02020609040205080304" pitchFamily="49" charset="-128"/>
              </a:rPr>
              <a:t> a </a:t>
            </a:r>
            <a:r>
              <a:rPr lang="en-GB" altLang="sl-SI">
                <a:latin typeface="MS Mincho" panose="02020609040205080304" pitchFamily="49" charset="-128"/>
              </a:rPr>
              <a:t>seal</a:t>
            </a:r>
          </a:p>
        </p:txBody>
      </p:sp>
      <p:pic>
        <p:nvPicPr>
          <p:cNvPr id="5124" name="Picture 4" descr="C:\Documents and Settings\joze\My Documents\My Pictures\NewOrleans.jpg">
            <a:extLst>
              <a:ext uri="{FF2B5EF4-FFF2-40B4-BE49-F238E27FC236}">
                <a16:creationId xmlns:a16="http://schemas.microsoft.com/office/drawing/2014/main" id="{88FAA47A-05CB-4ACE-B9D4-683E0508D9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90800"/>
            <a:ext cx="422910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Documents and Settings\joze\My Documents\My Pictures\NO_city_seal.gif">
            <a:extLst>
              <a:ext uri="{FF2B5EF4-FFF2-40B4-BE49-F238E27FC236}">
                <a16:creationId xmlns:a16="http://schemas.microsoft.com/office/drawing/2014/main" id="{5D617D48-BA3D-4CBA-B6AD-1AC9EAAA33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667000"/>
            <a:ext cx="2149475" cy="212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35D357F1-46D0-4761-A820-D6A459E71E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GB" altLang="sl-SI" sz="4000" b="1">
                <a:latin typeface="Comic Sans MS" panose="030F0702030302020204" pitchFamily="66" charset="0"/>
              </a:rPr>
              <a:t>New Orleans today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51790A11-BCAD-46CC-8328-2335A849BC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990600"/>
            <a:ext cx="8001000" cy="49530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sl-SI" altLang="sl-SI" sz="260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GB" altLang="sl-SI" sz="2600">
                <a:solidFill>
                  <a:srgbClr val="000000"/>
                </a:solidFill>
                <a:latin typeface="MS Mincho" panose="02020609040205080304" pitchFamily="49" charset="-128"/>
                <a:cs typeface="Times New Roman" panose="02020603050405020304" pitchFamily="18" charset="0"/>
              </a:rPr>
              <a:t>In New Orleans you can find </a:t>
            </a:r>
            <a:r>
              <a:rPr lang="en-GB" altLang="sl-SI" sz="2600" b="1">
                <a:solidFill>
                  <a:srgbClr val="000000"/>
                </a:solidFill>
                <a:latin typeface="MS Mincho" panose="02020609040205080304" pitchFamily="49" charset="-128"/>
                <a:cs typeface="Times New Roman" panose="02020603050405020304" pitchFamily="18" charset="0"/>
              </a:rPr>
              <a:t>French and Spanish settlers</a:t>
            </a:r>
            <a:r>
              <a:rPr lang="en-GB" altLang="sl-SI" sz="2600">
                <a:solidFill>
                  <a:srgbClr val="000000"/>
                </a:solidFill>
                <a:latin typeface="MS Mincho" panose="02020609040205080304" pitchFamily="49" charset="-128"/>
                <a:cs typeface="Times New Roman" panose="02020603050405020304" pitchFamily="18" charset="0"/>
              </a:rPr>
              <a:t>,</a:t>
            </a:r>
            <a:r>
              <a:rPr lang="en-GB" altLang="sl-SI" sz="2600" b="1">
                <a:solidFill>
                  <a:srgbClr val="000000"/>
                </a:solidFill>
                <a:latin typeface="MS Mincho" panose="02020609040205080304" pitchFamily="49" charset="-128"/>
                <a:cs typeface="Times New Roman" panose="02020603050405020304" pitchFamily="18" charset="0"/>
              </a:rPr>
              <a:t> West </a:t>
            </a:r>
            <a:r>
              <a:rPr lang="en-GB" altLang="sl-SI" sz="2600">
                <a:solidFill>
                  <a:srgbClr val="000000"/>
                </a:solidFill>
                <a:latin typeface="MS Mincho" panose="02020609040205080304" pitchFamily="49" charset="-128"/>
                <a:cs typeface="Times New Roman" panose="02020603050405020304" pitchFamily="18" charset="0"/>
              </a:rPr>
              <a:t>and</a:t>
            </a:r>
            <a:r>
              <a:rPr lang="en-GB" altLang="sl-SI" sz="2600" b="1">
                <a:solidFill>
                  <a:srgbClr val="000000"/>
                </a:solidFill>
                <a:latin typeface="MS Mincho" panose="02020609040205080304" pitchFamily="49" charset="-128"/>
                <a:cs typeface="Times New Roman" panose="02020603050405020304" pitchFamily="18" charset="0"/>
              </a:rPr>
              <a:t> African Slaves, Carribean planters</a:t>
            </a:r>
            <a:r>
              <a:rPr lang="en-GB" altLang="sl-SI" sz="2600">
                <a:solidFill>
                  <a:srgbClr val="000000"/>
                </a:solidFill>
                <a:latin typeface="MS Mincho" panose="02020609040205080304" pitchFamily="49" charset="-128"/>
                <a:cs typeface="Times New Roman" panose="02020603050405020304" pitchFamily="18" charset="0"/>
              </a:rPr>
              <a:t> and </a:t>
            </a:r>
            <a:r>
              <a:rPr lang="en-GB" altLang="sl-SI" sz="2600" u="sng">
                <a:solidFill>
                  <a:srgbClr val="000000"/>
                </a:solidFill>
                <a:latin typeface="MS Mincho" panose="02020609040205080304" pitchFamily="49" charset="-128"/>
                <a:cs typeface="Times New Roman" panose="02020603050405020304" pitchFamily="18" charset="0"/>
              </a:rPr>
              <a:t>itali</a:t>
            </a:r>
            <a:r>
              <a:rPr lang="sl-SI" altLang="sl-SI" sz="2600" u="sng">
                <a:solidFill>
                  <a:srgbClr val="000000"/>
                </a:solidFill>
              </a:rPr>
              <a:t>e</a:t>
            </a:r>
            <a:r>
              <a:rPr lang="en-GB" altLang="sl-SI" sz="2600" u="sng">
                <a:solidFill>
                  <a:srgbClr val="000000"/>
                </a:solidFill>
                <a:latin typeface="MS Mincho" panose="02020609040205080304" pitchFamily="49" charset="-128"/>
                <a:cs typeface="Times New Roman" panose="02020603050405020304" pitchFamily="18" charset="0"/>
              </a:rPr>
              <a:t>n</a:t>
            </a:r>
            <a:r>
              <a:rPr lang="en-GB" altLang="sl-SI" sz="2600" b="1">
                <a:solidFill>
                  <a:srgbClr val="000000"/>
                </a:solidFill>
                <a:latin typeface="MS Mincho" panose="02020609040205080304" pitchFamily="49" charset="-128"/>
                <a:cs typeface="Times New Roman" panose="02020603050405020304" pitchFamily="18" charset="0"/>
              </a:rPr>
              <a:t> immigrants</a:t>
            </a:r>
            <a:r>
              <a:rPr lang="en-GB" altLang="sl-SI" sz="2600">
                <a:solidFill>
                  <a:srgbClr val="000000"/>
                </a:solidFill>
                <a:latin typeface="MS Mincho" panose="02020609040205080304" pitchFamily="49" charset="-128"/>
                <a:cs typeface="Times New Roman" panose="02020603050405020304" pitchFamily="18" charset="0"/>
              </a:rPr>
              <a:t>. All of them </a:t>
            </a:r>
            <a:r>
              <a:rPr lang="sl-SI" altLang="sl-SI" sz="2600">
                <a:solidFill>
                  <a:srgbClr val="000000"/>
                </a:solidFill>
                <a:latin typeface="MS Mincho" panose="02020609040205080304" pitchFamily="49" charset="-128"/>
              </a:rPr>
              <a:t>make</a:t>
            </a:r>
            <a:r>
              <a:rPr lang="en-GB" altLang="sl-SI" sz="2600">
                <a:solidFill>
                  <a:srgbClr val="000000"/>
                </a:solidFill>
                <a:latin typeface="MS Mincho" panose="02020609040205080304" pitchFamily="49" charset="-128"/>
                <a:cs typeface="Times New Roman" panose="02020603050405020304" pitchFamily="18" charset="0"/>
              </a:rPr>
              <a:t> the city sp</a:t>
            </a:r>
            <a:r>
              <a:rPr lang="en-GB" altLang="sl-SI" sz="2600">
                <a:solidFill>
                  <a:srgbClr val="000000"/>
                </a:solidFill>
                <a:latin typeface="MS Mincho" panose="02020609040205080304" pitchFamily="49" charset="-128"/>
              </a:rPr>
              <a:t>e</a:t>
            </a:r>
            <a:r>
              <a:rPr lang="en-GB" altLang="sl-SI" sz="2600">
                <a:solidFill>
                  <a:srgbClr val="000000"/>
                </a:solidFill>
                <a:latin typeface="MS Mincho" panose="02020609040205080304" pitchFamily="49" charset="-128"/>
                <a:cs typeface="Times New Roman" panose="02020603050405020304" pitchFamily="18" charset="0"/>
              </a:rPr>
              <a:t>cial. </a:t>
            </a:r>
            <a:endParaRPr lang="en-GB" altLang="sl-SI" sz="2600">
              <a:solidFill>
                <a:srgbClr val="000000"/>
              </a:solidFill>
              <a:latin typeface="MS Mincho" panose="02020609040205080304" pitchFamily="49" charset="-128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sl-SI" altLang="sl-SI" sz="2600">
                <a:solidFill>
                  <a:srgbClr val="000000"/>
                </a:solidFill>
              </a:rPr>
              <a:t>                     </a:t>
            </a:r>
            <a:r>
              <a:rPr lang="sl-SI" altLang="sl-SI" sz="26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FOOD AND DRINK: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GB" altLang="sl-SI" sz="2600">
                <a:solidFill>
                  <a:srgbClr val="000000"/>
                </a:solidFill>
                <a:latin typeface="MS Mincho" panose="02020609040205080304" pitchFamily="49" charset="-128"/>
                <a:cs typeface="Times New Roman" panose="02020603050405020304" pitchFamily="18" charset="0"/>
              </a:rPr>
              <a:t>New Orleans is famous for food and drink. </a:t>
            </a:r>
            <a:endParaRPr lang="sl-SI" altLang="sl-SI" sz="260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sl-SI" altLang="sl-SI" sz="2600">
                <a:solidFill>
                  <a:srgbClr val="000000"/>
                </a:solidFill>
              </a:rPr>
              <a:t>     </a:t>
            </a:r>
            <a:r>
              <a:rPr lang="en-GB" altLang="sl-SI" sz="2600">
                <a:solidFill>
                  <a:srgbClr val="000000"/>
                </a:solidFill>
                <a:latin typeface="MS Mincho" panose="02020609040205080304" pitchFamily="49" charset="-128"/>
                <a:cs typeface="Times New Roman" panose="02020603050405020304" pitchFamily="18" charset="0"/>
              </a:rPr>
              <a:t>A funny tradition is </a:t>
            </a:r>
            <a:r>
              <a:rPr lang="en-GB" altLang="sl-SI" sz="2600" b="1">
                <a:solidFill>
                  <a:srgbClr val="000000"/>
                </a:solidFill>
                <a:latin typeface="MS Mincho" panose="02020609040205080304" pitchFamily="49" charset="-128"/>
                <a:cs typeface="Times New Roman" panose="02020603050405020304" pitchFamily="18" charset="0"/>
              </a:rPr>
              <a:t>eating black beans with rice every Monday</a:t>
            </a:r>
            <a:r>
              <a:rPr lang="en-GB" altLang="sl-SI" sz="2600">
                <a:solidFill>
                  <a:srgbClr val="000000"/>
                </a:solidFill>
                <a:latin typeface="MS Mincho" panose="02020609040205080304" pitchFamily="49" charset="-128"/>
                <a:cs typeface="Times New Roman" panose="02020603050405020304" pitchFamily="18" charset="0"/>
              </a:rPr>
              <a:t>, because in the past Monday was the </a:t>
            </a:r>
            <a:r>
              <a:rPr lang="en-GB" altLang="sl-SI" sz="2600" b="1">
                <a:solidFill>
                  <a:srgbClr val="000000"/>
                </a:solidFill>
                <a:latin typeface="MS Mincho" panose="02020609040205080304" pitchFamily="49" charset="-128"/>
                <a:cs typeface="Times New Roman" panose="02020603050405020304" pitchFamily="18" charset="0"/>
              </a:rPr>
              <a:t>washing day</a:t>
            </a:r>
            <a:r>
              <a:rPr lang="en-GB" altLang="sl-SI" sz="2600">
                <a:solidFill>
                  <a:srgbClr val="000000"/>
                </a:solidFill>
                <a:latin typeface="MS Mincho" panose="02020609040205080304" pitchFamily="49" charset="-128"/>
                <a:cs typeface="Times New Roman" panose="02020603050405020304" pitchFamily="18" charset="0"/>
              </a:rPr>
              <a:t> and therefore women </a:t>
            </a:r>
            <a:r>
              <a:rPr lang="en-GB" altLang="sl-SI" sz="2600" b="1">
                <a:solidFill>
                  <a:srgbClr val="000000"/>
                </a:solidFill>
                <a:latin typeface="MS Mincho" panose="02020609040205080304" pitchFamily="49" charset="-128"/>
                <a:cs typeface="Times New Roman" panose="02020603050405020304" pitchFamily="18" charset="0"/>
              </a:rPr>
              <a:t>didn´t have</a:t>
            </a:r>
            <a:r>
              <a:rPr lang="en-GB" altLang="sl-SI" sz="2600">
                <a:solidFill>
                  <a:srgbClr val="000000"/>
                </a:solidFill>
                <a:latin typeface="MS Mincho" panose="02020609040205080304" pitchFamily="49" charset="-128"/>
                <a:cs typeface="Times New Roman" panose="02020603050405020304" pitchFamily="18" charset="0"/>
              </a:rPr>
              <a:t> time for cooking. </a:t>
            </a:r>
            <a:br>
              <a:rPr lang="en-GB" altLang="sl-SI" sz="2600">
                <a:solidFill>
                  <a:srgbClr val="000000"/>
                </a:solidFill>
                <a:latin typeface="MS Mincho" panose="02020609040205080304" pitchFamily="49" charset="-128"/>
                <a:cs typeface="Times New Roman" panose="02020603050405020304" pitchFamily="18" charset="0"/>
              </a:rPr>
            </a:br>
            <a:endParaRPr lang="en-GB" altLang="sl-SI" sz="2600">
              <a:solidFill>
                <a:srgbClr val="000000"/>
              </a:solidFill>
              <a:latin typeface="MS Mincho" panose="02020609040205080304" pitchFamily="49" charset="-128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E2EAF3C9-8EA6-4D76-A830-55FCBA22E2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GB" altLang="sl-SI"/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1F632EED-8F34-4AD4-8F0B-1530CA6634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sl-SI"/>
          </a:p>
        </p:txBody>
      </p:sp>
      <p:pic>
        <p:nvPicPr>
          <p:cNvPr id="8197" name="Picture 5" descr="C:\Documents and Settings\joze\My Documents\My Pictures\NewOrleansPanoramic.jpg">
            <a:extLst>
              <a:ext uri="{FF2B5EF4-FFF2-40B4-BE49-F238E27FC236}">
                <a16:creationId xmlns:a16="http://schemas.microsoft.com/office/drawing/2014/main" id="{B19B6293-8E09-4595-BF6B-5CFEA8E134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7936E2B6-77CE-423D-B360-343301D177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772400" cy="1143000"/>
          </a:xfrm>
        </p:spPr>
        <p:txBody>
          <a:bodyPr/>
          <a:lstStyle/>
          <a:p>
            <a:r>
              <a:rPr lang="sl-SI" altLang="sl-SI" sz="3800" b="1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Foundation and early settlement</a:t>
            </a:r>
            <a:r>
              <a:rPr lang="en-GB" altLang="sl-SI" sz="3800" b="1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6FE1F477-D561-436A-AFEC-4C0EA4FE49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295400"/>
            <a:ext cx="7772400" cy="5867400"/>
          </a:xfrm>
        </p:spPr>
        <p:txBody>
          <a:bodyPr/>
          <a:lstStyle/>
          <a:p>
            <a:r>
              <a:rPr lang="sl-SI" altLang="sl-SI" sz="2900" b="1">
                <a:solidFill>
                  <a:srgbClr val="000000"/>
                </a:solidFill>
                <a:latin typeface="MS Mincho" panose="02020609040205080304" pitchFamily="49" charset="-128"/>
                <a:cs typeface="Arial" panose="020B0604020202020204" pitchFamily="34" charset="0"/>
              </a:rPr>
              <a:t>The city was founded</a:t>
            </a:r>
            <a:r>
              <a:rPr lang="sl-SI" altLang="sl-SI" sz="2900">
                <a:solidFill>
                  <a:srgbClr val="000000"/>
                </a:solidFill>
                <a:latin typeface="MS Mincho" panose="02020609040205080304" pitchFamily="49" charset="-128"/>
                <a:cs typeface="Arial" panose="020B0604020202020204" pitchFamily="34" charset="0"/>
              </a:rPr>
              <a:t> in the year 1682 by the French discoverer </a:t>
            </a:r>
            <a:r>
              <a:rPr lang="sl-SI" altLang="sl-SI" sz="2900">
                <a:solidFill>
                  <a:srgbClr val="000000"/>
                </a:solidFill>
                <a:cs typeface="Arial" panose="020B0604020202020204" pitchFamily="34" charset="0"/>
              </a:rPr>
              <a:t>“</a:t>
            </a:r>
            <a:r>
              <a:rPr lang="sl-SI" altLang="sl-SI" sz="2900">
                <a:solidFill>
                  <a:srgbClr val="000000"/>
                </a:solidFill>
                <a:latin typeface="MS Mincho" panose="02020609040205080304" pitchFamily="49" charset="-128"/>
                <a:cs typeface="Arial" panose="020B0604020202020204" pitchFamily="34" charset="0"/>
              </a:rPr>
              <a:t>Robert Cavalier</a:t>
            </a:r>
            <a:r>
              <a:rPr lang="sl-SI" altLang="sl-SI" sz="2900">
                <a:solidFill>
                  <a:srgbClr val="000000"/>
                </a:solidFill>
                <a:cs typeface="Arial" panose="020B0604020202020204" pitchFamily="34" charset="0"/>
              </a:rPr>
              <a:t>”</a:t>
            </a:r>
            <a:r>
              <a:rPr lang="sl-SI" altLang="sl-SI" sz="2900">
                <a:solidFill>
                  <a:srgbClr val="000000"/>
                </a:solidFill>
              </a:rPr>
              <a:t>.</a:t>
            </a:r>
            <a:r>
              <a:rPr lang="sl-SI" altLang="sl-SI" sz="2900">
                <a:solidFill>
                  <a:srgbClr val="000000"/>
                </a:solidFill>
                <a:latin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sl-SI" altLang="sl-SI" sz="2900">
                <a:solidFill>
                  <a:srgbClr val="000000"/>
                </a:solidFill>
              </a:rPr>
              <a:t> </a:t>
            </a:r>
            <a:r>
              <a:rPr lang="sl-SI" altLang="sl-SI" sz="2900">
                <a:solidFill>
                  <a:srgbClr val="000000"/>
                </a:solidFill>
                <a:latin typeface="MS Mincho" panose="02020609040205080304" pitchFamily="49" charset="-128"/>
                <a:cs typeface="Arial" panose="020B0604020202020204" pitchFamily="34" charset="0"/>
              </a:rPr>
              <a:t> </a:t>
            </a:r>
            <a:endParaRPr lang="sl-SI" altLang="sl-SI" sz="2900">
              <a:solidFill>
                <a:srgbClr val="000000"/>
              </a:solidFill>
              <a:latin typeface="MS Mincho" panose="02020609040205080304" pitchFamily="49" charset="-128"/>
            </a:endParaRPr>
          </a:p>
          <a:p>
            <a:r>
              <a:rPr lang="sl-SI" altLang="sl-SI" sz="2900" b="1">
                <a:solidFill>
                  <a:srgbClr val="000000"/>
                </a:solidFill>
                <a:latin typeface="MS Mincho" panose="02020609040205080304" pitchFamily="49" charset="-128"/>
              </a:rPr>
              <a:t>Sixteen</a:t>
            </a:r>
            <a:r>
              <a:rPr lang="sl-SI" altLang="sl-SI" sz="2900" b="1">
                <a:solidFill>
                  <a:srgbClr val="000000"/>
                </a:solidFill>
                <a:latin typeface="MS Mincho" panose="02020609040205080304" pitchFamily="49" charset="-128"/>
                <a:cs typeface="Arial" panose="020B0604020202020204" pitchFamily="34" charset="0"/>
              </a:rPr>
              <a:t> years later</a:t>
            </a:r>
            <a:r>
              <a:rPr lang="sl-SI" altLang="sl-SI" sz="2900">
                <a:solidFill>
                  <a:srgbClr val="000000"/>
                </a:solidFill>
                <a:latin typeface="MS Mincho" panose="02020609040205080304" pitchFamily="49" charset="-128"/>
                <a:cs typeface="Arial" panose="020B0604020202020204" pitchFamily="34" charset="0"/>
              </a:rPr>
              <a:t> an expedition under Ludwig </a:t>
            </a:r>
            <a:r>
              <a:rPr lang="sl-SI" altLang="sl-SI" sz="2900">
                <a:solidFill>
                  <a:srgbClr val="000000"/>
                </a:solidFill>
                <a:latin typeface="MS Mincho" panose="02020609040205080304" pitchFamily="49" charset="-128"/>
              </a:rPr>
              <a:t>fourteen</a:t>
            </a:r>
            <a:r>
              <a:rPr lang="sl-SI" altLang="sl-SI" sz="2900">
                <a:solidFill>
                  <a:srgbClr val="000000"/>
                </a:solidFill>
                <a:latin typeface="MS Mincho" panose="02020609040205080304" pitchFamily="49" charset="-128"/>
                <a:cs typeface="Arial" panose="020B0604020202020204" pitchFamily="34" charset="0"/>
              </a:rPr>
              <a:t> founded a new colony; so Lousiana became</a:t>
            </a:r>
            <a:r>
              <a:rPr lang="sl-SI" altLang="sl-SI" sz="2900">
                <a:solidFill>
                  <a:srgbClr val="000000"/>
                </a:solidFill>
              </a:rPr>
              <a:t> </a:t>
            </a:r>
            <a:r>
              <a:rPr lang="sl-SI" altLang="sl-SI" sz="2900">
                <a:solidFill>
                  <a:srgbClr val="000000"/>
                </a:solidFill>
                <a:latin typeface="MS Mincho" panose="02020609040205080304" pitchFamily="49" charset="-128"/>
                <a:cs typeface="Arial" panose="020B0604020202020204" pitchFamily="34" charset="0"/>
              </a:rPr>
              <a:t>the state</a:t>
            </a:r>
            <a:r>
              <a:rPr lang="sl-SI" altLang="sl-SI" sz="2900">
                <a:solidFill>
                  <a:srgbClr val="000000"/>
                </a:solidFill>
              </a:rPr>
              <a:t>.</a:t>
            </a:r>
            <a:r>
              <a:rPr lang="sl-SI" altLang="sl-SI" sz="2900">
                <a:latin typeface="MS Mincho" panose="02020609040205080304" pitchFamily="49" charset="-128"/>
              </a:rPr>
              <a:t> </a:t>
            </a:r>
          </a:p>
          <a:p>
            <a:r>
              <a:rPr lang="sl-SI" altLang="sl-SI" sz="2900">
                <a:solidFill>
                  <a:srgbClr val="000000"/>
                </a:solidFill>
                <a:latin typeface="MS Mincho" panose="02020609040205080304" pitchFamily="49" charset="-128"/>
                <a:cs typeface="Arial" panose="020B0604020202020204" pitchFamily="34" charset="0"/>
              </a:rPr>
              <a:t>In </a:t>
            </a:r>
            <a:r>
              <a:rPr lang="sl-SI" altLang="sl-SI" sz="2900" b="1">
                <a:solidFill>
                  <a:srgbClr val="000000"/>
                </a:solidFill>
                <a:latin typeface="MS Mincho" panose="02020609040205080304" pitchFamily="49" charset="-128"/>
                <a:cs typeface="Arial" panose="020B0604020202020204" pitchFamily="34" charset="0"/>
              </a:rPr>
              <a:t>1717 </a:t>
            </a:r>
            <a:r>
              <a:rPr lang="sl-SI" altLang="sl-SI" sz="2900">
                <a:solidFill>
                  <a:srgbClr val="000000"/>
                </a:solidFill>
                <a:latin typeface="MS Mincho" panose="02020609040205080304" pitchFamily="49" charset="-128"/>
                <a:cs typeface="Arial" panose="020B0604020202020204" pitchFamily="34" charset="0"/>
              </a:rPr>
              <a:t>three </a:t>
            </a:r>
            <a:r>
              <a:rPr lang="sl-SI" altLang="sl-SI" sz="2900">
                <a:solidFill>
                  <a:srgbClr val="000000"/>
                </a:solidFill>
                <a:latin typeface="MS Mincho" panose="02020609040205080304" pitchFamily="49" charset="-128"/>
              </a:rPr>
              <a:t>French </a:t>
            </a:r>
            <a:r>
              <a:rPr lang="sl-SI" altLang="sl-SI" sz="2900">
                <a:solidFill>
                  <a:srgbClr val="000000"/>
                </a:solidFill>
                <a:latin typeface="MS Mincho" panose="02020609040205080304" pitchFamily="49" charset="-128"/>
                <a:cs typeface="Arial" panose="020B0604020202020204" pitchFamily="34" charset="0"/>
              </a:rPr>
              <a:t>men founded the city of </a:t>
            </a:r>
            <a:r>
              <a:rPr lang="sl-SI" altLang="sl-SI" sz="2900" u="sng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S Mincho" panose="02020609040205080304" pitchFamily="49" charset="-128"/>
                <a:cs typeface="Arial" panose="020B0604020202020204" pitchFamily="34" charset="0"/>
              </a:rPr>
              <a:t>NEW ORLEANS</a:t>
            </a:r>
            <a:r>
              <a:rPr lang="sl-SI" altLang="sl-SI" sz="2900">
                <a:solidFill>
                  <a:srgbClr val="000000"/>
                </a:solidFill>
                <a:latin typeface="MS Mincho" panose="02020609040205080304" pitchFamily="49" charset="-128"/>
                <a:cs typeface="Arial" panose="020B0604020202020204" pitchFamily="34" charset="0"/>
              </a:rPr>
              <a:t>. </a:t>
            </a:r>
            <a:endParaRPr lang="sl-SI" altLang="sl-SI" sz="2900">
              <a:solidFill>
                <a:srgbClr val="000000"/>
              </a:solidFill>
              <a:latin typeface="MS Mincho" panose="02020609040205080304" pitchFamily="49" charset="-128"/>
            </a:endParaRPr>
          </a:p>
          <a:p>
            <a:r>
              <a:rPr lang="sl-SI" altLang="sl-SI" sz="2900">
                <a:solidFill>
                  <a:srgbClr val="000000"/>
                </a:solidFill>
                <a:latin typeface="MS Mincho" panose="02020609040205080304" pitchFamily="49" charset="-128"/>
                <a:cs typeface="Arial" panose="020B0604020202020204" pitchFamily="34" charset="0"/>
              </a:rPr>
              <a:t>The city was named </a:t>
            </a:r>
            <a:r>
              <a:rPr lang="sl-SI" altLang="sl-SI" sz="2900" b="1">
                <a:solidFill>
                  <a:srgbClr val="000000"/>
                </a:solidFill>
                <a:latin typeface="MS Mincho" panose="02020609040205080304" pitchFamily="49" charset="-128"/>
                <a:cs typeface="Arial" panose="020B0604020202020204" pitchFamily="34" charset="0"/>
              </a:rPr>
              <a:t>Duc d´Orleans</a:t>
            </a:r>
            <a:br>
              <a:rPr lang="sl-SI" altLang="sl-SI" sz="2900">
                <a:solidFill>
                  <a:srgbClr val="000000"/>
                </a:solidFill>
                <a:latin typeface="MS Mincho" panose="02020609040205080304" pitchFamily="49" charset="-128"/>
                <a:cs typeface="Arial" panose="020B0604020202020204" pitchFamily="34" charset="0"/>
              </a:rPr>
            </a:br>
            <a:endParaRPr lang="en-GB" altLang="sl-SI" sz="2900">
              <a:solidFill>
                <a:srgbClr val="000000"/>
              </a:solidFill>
              <a:latin typeface="MS Mincho" panose="02020609040205080304" pitchFamily="49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DCACB77E-E3D7-43AE-9B7B-3B7A122C40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533400"/>
            <a:ext cx="7772400" cy="1143000"/>
          </a:xfrm>
        </p:spPr>
        <p:txBody>
          <a:bodyPr/>
          <a:lstStyle/>
          <a:p>
            <a:r>
              <a:rPr lang="sl-SI" altLang="sl-SI">
                <a:latin typeface="Comic Sans MS" panose="030F0702030302020204" pitchFamily="66" charset="0"/>
              </a:rPr>
              <a:t>The French Quarter</a:t>
            </a:r>
            <a:endParaRPr lang="en-GB" altLang="sl-SI">
              <a:latin typeface="Comic Sans MS" panose="030F0702030302020204" pitchFamily="66" charset="0"/>
            </a:endParaRP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AB0913F2-DE63-4361-949E-303A6D61CA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828800"/>
            <a:ext cx="7772400" cy="3810000"/>
          </a:xfrm>
        </p:spPr>
        <p:txBody>
          <a:bodyPr/>
          <a:lstStyle/>
          <a:p>
            <a:r>
              <a:rPr lang="sl-SI" altLang="sl-SI" sz="2400">
                <a:solidFill>
                  <a:srgbClr val="000000"/>
                </a:solidFill>
                <a:latin typeface="MS Mincho" panose="02020609040205080304" pitchFamily="49" charset="-128"/>
                <a:cs typeface="Arial" panose="020B0604020202020204" pitchFamily="34" charset="0"/>
              </a:rPr>
              <a:t>Today you can still visit the </a:t>
            </a:r>
            <a:r>
              <a:rPr lang="sl-SI" altLang="sl-SI" sz="2400" b="1">
                <a:solidFill>
                  <a:srgbClr val="000000"/>
                </a:solidFill>
                <a:latin typeface="MS Mincho" panose="02020609040205080304" pitchFamily="49" charset="-128"/>
                <a:cs typeface="Arial" panose="020B0604020202020204" pitchFamily="34" charset="0"/>
              </a:rPr>
              <a:t>French Quarter</a:t>
            </a:r>
            <a:r>
              <a:rPr lang="sl-SI" altLang="sl-SI" sz="2400" b="1">
                <a:solidFill>
                  <a:srgbClr val="000000"/>
                </a:solidFill>
                <a:latin typeface="MS Mincho" panose="02020609040205080304" pitchFamily="49" charset="-128"/>
              </a:rPr>
              <a:t>.</a:t>
            </a:r>
            <a:r>
              <a:rPr lang="sl-SI" altLang="sl-SI" sz="2400">
                <a:solidFill>
                  <a:srgbClr val="000000"/>
                </a:solidFill>
                <a:latin typeface="MS Mincho" panose="02020609040205080304" pitchFamily="49" charset="-128"/>
                <a:cs typeface="Arial" panose="020B0604020202020204" pitchFamily="34" charset="0"/>
              </a:rPr>
              <a:t> </a:t>
            </a:r>
            <a:endParaRPr lang="sl-SI" altLang="sl-SI" sz="2400">
              <a:solidFill>
                <a:srgbClr val="000000"/>
              </a:solidFill>
              <a:latin typeface="MS Mincho" panose="02020609040205080304" pitchFamily="49" charset="-128"/>
            </a:endParaRPr>
          </a:p>
          <a:p>
            <a:r>
              <a:rPr lang="sl-SI" altLang="sl-SI" sz="2400">
                <a:solidFill>
                  <a:srgbClr val="000000"/>
                </a:solidFill>
                <a:latin typeface="MS Mincho" panose="02020609040205080304" pitchFamily="49" charset="-128"/>
              </a:rPr>
              <a:t>I</a:t>
            </a:r>
            <a:r>
              <a:rPr lang="sl-SI" altLang="sl-SI" sz="2400">
                <a:solidFill>
                  <a:srgbClr val="000000"/>
                </a:solidFill>
                <a:latin typeface="MS Mincho" panose="02020609040205080304" pitchFamily="49" charset="-128"/>
                <a:cs typeface="Arial" panose="020B0604020202020204" pitchFamily="34" charset="0"/>
              </a:rPr>
              <a:t>n the center of this quarter</a:t>
            </a:r>
            <a:r>
              <a:rPr lang="sl-SI" altLang="sl-SI" sz="2400">
                <a:solidFill>
                  <a:srgbClr val="000000"/>
                </a:solidFill>
                <a:latin typeface="MS Mincho" panose="02020609040205080304" pitchFamily="49" charset="-128"/>
              </a:rPr>
              <a:t> is</a:t>
            </a:r>
            <a:r>
              <a:rPr lang="sl-SI" altLang="sl-SI" sz="2400">
                <a:solidFill>
                  <a:srgbClr val="000000"/>
                </a:solidFill>
                <a:latin typeface="MS Mincho" panose="02020609040205080304" pitchFamily="49" charset="-128"/>
                <a:cs typeface="Arial" panose="020B0604020202020204" pitchFamily="34" charset="0"/>
              </a:rPr>
              <a:t> the Jackson Square </a:t>
            </a:r>
            <a:r>
              <a:rPr lang="sl-SI" altLang="sl-SI" sz="2400">
                <a:solidFill>
                  <a:srgbClr val="000000"/>
                </a:solidFill>
                <a:latin typeface="MS Mincho" panose="02020609040205080304" pitchFamily="49" charset="-128"/>
              </a:rPr>
              <a:t>in </a:t>
            </a:r>
            <a:r>
              <a:rPr lang="sl-SI" altLang="sl-SI" sz="2400">
                <a:solidFill>
                  <a:srgbClr val="000000"/>
                </a:solidFill>
                <a:latin typeface="MS Mincho" panose="02020609040205080304" pitchFamily="49" charset="-128"/>
                <a:cs typeface="Arial" panose="020B0604020202020204" pitchFamily="34" charset="0"/>
              </a:rPr>
              <a:t>front of the St.Louis cathedral. </a:t>
            </a:r>
            <a:endParaRPr lang="sl-SI" altLang="sl-SI" sz="2400">
              <a:solidFill>
                <a:srgbClr val="000000"/>
              </a:solidFill>
              <a:latin typeface="MS Mincho" panose="02020609040205080304" pitchFamily="49" charset="-128"/>
            </a:endParaRPr>
          </a:p>
          <a:p>
            <a:r>
              <a:rPr lang="sl-SI" altLang="sl-SI" sz="2400">
                <a:solidFill>
                  <a:srgbClr val="000000"/>
                </a:solidFill>
                <a:latin typeface="MS Mincho" panose="02020609040205080304" pitchFamily="49" charset="-128"/>
                <a:cs typeface="Arial" panose="020B0604020202020204" pitchFamily="34" charset="0"/>
              </a:rPr>
              <a:t>At this place slaves and criminals were executed.</a:t>
            </a:r>
            <a:endParaRPr lang="sl-SI" altLang="sl-SI" sz="2400">
              <a:solidFill>
                <a:srgbClr val="000000"/>
              </a:solidFill>
              <a:latin typeface="MS Mincho" panose="02020609040205080304" pitchFamily="49" charset="-128"/>
            </a:endParaRPr>
          </a:p>
          <a:p>
            <a:r>
              <a:rPr lang="sl-SI" altLang="sl-SI" sz="2400">
                <a:solidFill>
                  <a:srgbClr val="000000"/>
                </a:solidFill>
                <a:latin typeface="MS Mincho" panose="02020609040205080304" pitchFamily="49" charset="-128"/>
              </a:rPr>
              <a:t>M</a:t>
            </a:r>
            <a:r>
              <a:rPr lang="sl-SI" altLang="sl-SI" sz="2400">
                <a:solidFill>
                  <a:srgbClr val="000000"/>
                </a:solidFill>
                <a:latin typeface="MS Mincho" panose="02020609040205080304" pitchFamily="49" charset="-128"/>
                <a:cs typeface="Arial" panose="020B0604020202020204" pitchFamily="34" charset="0"/>
              </a:rPr>
              <a:t>ost of the architecture is Spanish, not French. </a:t>
            </a:r>
            <a:endParaRPr lang="sl-SI" altLang="sl-SI" sz="2400">
              <a:solidFill>
                <a:srgbClr val="000000"/>
              </a:solidFill>
              <a:latin typeface="MS Mincho" panose="02020609040205080304" pitchFamily="49" charset="-128"/>
            </a:endParaRPr>
          </a:p>
          <a:p>
            <a:pPr>
              <a:buFontTx/>
              <a:buNone/>
            </a:pPr>
            <a:br>
              <a:rPr lang="sl-SI" altLang="sl-SI" sz="2400">
                <a:solidFill>
                  <a:srgbClr val="000000"/>
                </a:solidFill>
                <a:latin typeface="MS Mincho" panose="02020609040205080304" pitchFamily="49" charset="-128"/>
                <a:cs typeface="Arial" panose="020B0604020202020204" pitchFamily="34" charset="0"/>
              </a:rPr>
            </a:br>
            <a:endParaRPr lang="en-GB" altLang="sl-SI" sz="2400">
              <a:solidFill>
                <a:srgbClr val="000000"/>
              </a:solidFill>
              <a:latin typeface="MS Mincho" panose="02020609040205080304" pitchFamily="49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FA5AC823-693D-41F0-8928-2EDFB35CB5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1143000"/>
          </a:xfrm>
        </p:spPr>
        <p:txBody>
          <a:bodyPr/>
          <a:lstStyle/>
          <a:p>
            <a:r>
              <a:rPr lang="sl-SI" altLang="sl-SI" sz="4000">
                <a:latin typeface="Comic Sans MS" panose="030F0702030302020204" pitchFamily="66" charset="0"/>
              </a:rPr>
              <a:t>Typical houses of New Orleans</a:t>
            </a:r>
            <a:endParaRPr lang="en-GB" altLang="sl-SI" sz="4000">
              <a:latin typeface="Comic Sans MS" panose="030F0702030302020204" pitchFamily="66" charset="0"/>
            </a:endParaRP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7745362F-EE20-40CB-B8BE-A3D4475616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sl-SI" altLang="sl-SI" sz="2200">
                <a:solidFill>
                  <a:srgbClr val="000000"/>
                </a:solidFill>
                <a:latin typeface="MS Mincho" panose="02020609040205080304" pitchFamily="49" charset="-128"/>
                <a:cs typeface="Arial" panose="020B0604020202020204" pitchFamily="34" charset="0"/>
              </a:rPr>
              <a:t>Tourist are able to have a look on the typical </a:t>
            </a:r>
            <a:r>
              <a:rPr lang="sl-SI" altLang="sl-SI" sz="22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S Mincho" panose="02020609040205080304" pitchFamily="49" charset="-128"/>
                <a:cs typeface="Arial" panose="020B0604020202020204" pitchFamily="34" charset="0"/>
              </a:rPr>
              <a:t>creole cottages</a:t>
            </a:r>
            <a:r>
              <a:rPr lang="sl-SI" altLang="sl-SI" sz="2200">
                <a:solidFill>
                  <a:srgbClr val="000000"/>
                </a:solidFill>
                <a:latin typeface="MS Mincho" panose="02020609040205080304" pitchFamily="49" charset="-128"/>
                <a:cs typeface="Arial" panose="020B0604020202020204" pitchFamily="34" charset="0"/>
              </a:rPr>
              <a:t>,</a:t>
            </a:r>
            <a:r>
              <a:rPr lang="sl-SI" altLang="sl-SI" sz="2200">
                <a:solidFill>
                  <a:srgbClr val="000000"/>
                </a:solidFill>
              </a:rPr>
              <a:t> </a:t>
            </a:r>
            <a:r>
              <a:rPr lang="sl-SI" altLang="sl-SI" sz="2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S Mincho" panose="02020609040205080304" pitchFamily="49" charset="-128"/>
                <a:cs typeface="Arial" panose="020B0604020202020204" pitchFamily="34" charset="0"/>
              </a:rPr>
              <a:t>the</a:t>
            </a:r>
            <a:r>
              <a:rPr lang="sl-SI" altLang="sl-SI" sz="22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S Mincho" panose="02020609040205080304" pitchFamily="49" charset="-128"/>
                <a:cs typeface="Arial" panose="020B0604020202020204" pitchFamily="34" charset="0"/>
              </a:rPr>
              <a:t> double gallery houses</a:t>
            </a:r>
            <a:r>
              <a:rPr lang="sl-SI" altLang="sl-SI" sz="2200">
                <a:solidFill>
                  <a:srgbClr val="000000"/>
                </a:solidFill>
                <a:latin typeface="MS Mincho" panose="02020609040205080304" pitchFamily="49" charset="-128"/>
                <a:cs typeface="Arial" panose="020B0604020202020204" pitchFamily="34" charset="0"/>
              </a:rPr>
              <a:t> and the </a:t>
            </a:r>
            <a:r>
              <a:rPr lang="sl-SI" altLang="sl-SI" sz="22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S Mincho" panose="02020609040205080304" pitchFamily="49" charset="-128"/>
                <a:cs typeface="Arial" panose="020B0604020202020204" pitchFamily="34" charset="0"/>
              </a:rPr>
              <a:t>shotgun-houses</a:t>
            </a:r>
            <a:r>
              <a:rPr lang="sl-SI" altLang="sl-SI" sz="2200">
                <a:solidFill>
                  <a:srgbClr val="000000"/>
                </a:solidFill>
                <a:latin typeface="MS Mincho" panose="02020609040205080304" pitchFamily="49" charset="-128"/>
                <a:cs typeface="Arial" panose="020B0604020202020204" pitchFamily="34" charset="0"/>
              </a:rPr>
              <a:t>.</a:t>
            </a:r>
            <a:endParaRPr lang="sl-SI" altLang="sl-SI" sz="220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endParaRPr lang="sl-SI" altLang="sl-SI" sz="220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endParaRPr lang="sl-SI" altLang="sl-SI" sz="220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endParaRPr lang="sl-SI" altLang="sl-SI" sz="220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endParaRPr lang="sl-SI" altLang="sl-SI" sz="220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endParaRPr lang="sl-SI" altLang="sl-SI" sz="220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endParaRPr lang="sl-SI" altLang="sl-SI" sz="220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sl-SI" altLang="sl-SI" sz="2200">
                <a:solidFill>
                  <a:srgbClr val="000000"/>
                </a:solidFill>
              </a:rPr>
              <a:t>                                                          double gallery houses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sl-SI" altLang="sl-SI" sz="2200">
                <a:solidFill>
                  <a:srgbClr val="000000"/>
                </a:solidFill>
              </a:rPr>
              <a:t>Creole cottage</a:t>
            </a:r>
            <a:r>
              <a:rPr lang="sl-SI" altLang="sl-SI" sz="2200">
                <a:solidFill>
                  <a:srgbClr val="000000"/>
                </a:solidFill>
                <a:latin typeface="MS Mincho" panose="02020609040205080304" pitchFamily="49" charset="-128"/>
                <a:cs typeface="Arial" panose="020B0604020202020204" pitchFamily="34" charset="0"/>
              </a:rPr>
              <a:t> </a:t>
            </a:r>
            <a:endParaRPr lang="sl-SI" altLang="sl-SI" sz="220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endParaRPr lang="sl-SI" altLang="sl-SI" sz="22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sl-SI" altLang="sl-SI" sz="2200">
                <a:solidFill>
                  <a:srgbClr val="000000"/>
                </a:solidFill>
                <a:latin typeface="Arial" panose="020B0604020202020204" pitchFamily="34" charset="0"/>
              </a:rPr>
              <a:t>                                                               shotgun house</a:t>
            </a:r>
            <a:endParaRPr lang="en-GB" altLang="sl-SI" sz="2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2292" name="Picture 4" descr="C:\Documents and Settings\joze\My Documents\My Pictures\creole.jpg">
            <a:extLst>
              <a:ext uri="{FF2B5EF4-FFF2-40B4-BE49-F238E27FC236}">
                <a16:creationId xmlns:a16="http://schemas.microsoft.com/office/drawing/2014/main" id="{5931933F-F801-461B-BD25-0B463C3B9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514600"/>
            <a:ext cx="2438400" cy="162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C:\Documents and Settings\joze\My Documents\My Pictures\double.jpg">
            <a:extLst>
              <a:ext uri="{FF2B5EF4-FFF2-40B4-BE49-F238E27FC236}">
                <a16:creationId xmlns:a16="http://schemas.microsoft.com/office/drawing/2014/main" id="{38F05067-8654-423E-86AA-C6A3D9327F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514600"/>
            <a:ext cx="2438400" cy="162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C:\Documents and Settings\joze\My Documents\My Pictures\double2.jpg">
            <a:extLst>
              <a:ext uri="{FF2B5EF4-FFF2-40B4-BE49-F238E27FC236}">
                <a16:creationId xmlns:a16="http://schemas.microsoft.com/office/drawing/2014/main" id="{58498B5F-146F-4153-B58F-03FB21A324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286000"/>
            <a:ext cx="2847975" cy="189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5" name="Picture 7" descr="C:\Documents and Settings\joze\My Documents\My Pictures\New-Orleans-Shotgun-Houses-Giclee-Print-C13180387.jpg">
            <a:extLst>
              <a:ext uri="{FF2B5EF4-FFF2-40B4-BE49-F238E27FC236}">
                <a16:creationId xmlns:a16="http://schemas.microsoft.com/office/drawing/2014/main" id="{00B40097-07E4-4EBD-8207-160C88C4C4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800600"/>
            <a:ext cx="2362200" cy="188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532</Words>
  <Application>Microsoft Office PowerPoint</Application>
  <PresentationFormat>On-screen Show (4:3)</PresentationFormat>
  <Paragraphs>73</Paragraphs>
  <Slides>13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MS Mincho</vt:lpstr>
      <vt:lpstr>Arial</vt:lpstr>
      <vt:lpstr>Comic Sans MS</vt:lpstr>
      <vt:lpstr>Times New Roman</vt:lpstr>
      <vt:lpstr>Wingdings</vt:lpstr>
      <vt:lpstr>Default Design</vt:lpstr>
      <vt:lpstr>NEW  ORLEANS</vt:lpstr>
      <vt:lpstr>General information about New Orleans</vt:lpstr>
      <vt:lpstr>More about New Orleans</vt:lpstr>
      <vt:lpstr>Flag and seal</vt:lpstr>
      <vt:lpstr>New Orleans today</vt:lpstr>
      <vt:lpstr>PowerPoint Presentation</vt:lpstr>
      <vt:lpstr>Foundation and early settlement </vt:lpstr>
      <vt:lpstr>The French Quarter</vt:lpstr>
      <vt:lpstr>Typical houses of New Orleans</vt:lpstr>
      <vt:lpstr>New Orleans – the birthplace of jazz</vt:lpstr>
      <vt:lpstr>Jazz</vt:lpstr>
      <vt:lpstr>Some jazz artists</vt:lpstr>
      <vt:lpstr>Links and literature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2019-05-30T09:21:39Z</dcterms:created>
  <dcterms:modified xsi:type="dcterms:W3CDTF">2019-05-30T09:21:40Z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