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4" r:id="rId4"/>
    <p:sldId id="263" r:id="rId5"/>
    <p:sldId id="262" r:id="rId6"/>
    <p:sldId id="265" r:id="rId7"/>
    <p:sldId id="266" r:id="rId8"/>
    <p:sldId id="269" r:id="rId9"/>
    <p:sldId id="268" r:id="rId10"/>
    <p:sldId id="267" r:id="rId11"/>
    <p:sldId id="272" r:id="rId12"/>
    <p:sldId id="258" r:id="rId13"/>
    <p:sldId id="260" r:id="rId14"/>
    <p:sldId id="259" r:id="rId1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3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DF0C320F-521C-44F7-B029-9005D58261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D629B317-762D-4D8F-BBAF-07F6D3C6B39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983A666-E947-4ED3-BED0-2B6225519808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70B0671E-C54F-48BA-9F2A-05ACD31815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EBBB62E9-9B13-43A4-942A-A3D5FE218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092CCB3C-1E8A-4929-BBA7-67BF0DDED3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5441F53D-FCCD-4F73-BC73-83571B43A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671E30-67C8-48EE-B3EB-3E58F8B115D9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grada stranske slike 1">
            <a:extLst>
              <a:ext uri="{FF2B5EF4-FFF2-40B4-BE49-F238E27FC236}">
                <a16:creationId xmlns:a16="http://schemas.microsoft.com/office/drawing/2014/main" id="{07030C5D-5240-481C-9DCD-7D4F4244C1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Ograda opomb 2">
            <a:extLst>
              <a:ext uri="{FF2B5EF4-FFF2-40B4-BE49-F238E27FC236}">
                <a16:creationId xmlns:a16="http://schemas.microsoft.com/office/drawing/2014/main" id="{ABA8C452-DA00-4CCE-BDFB-64D553CE42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17412" name="Ograda številke diapozitiva 3">
            <a:extLst>
              <a:ext uri="{FF2B5EF4-FFF2-40B4-BE49-F238E27FC236}">
                <a16:creationId xmlns:a16="http://schemas.microsoft.com/office/drawing/2014/main" id="{CE4BBB11-B686-4F77-B5A8-281A59E93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FA4805B-4624-4B0D-839A-A8C75C935448}" type="slidenum">
              <a:rPr lang="sl-SI" altLang="sl-SI"/>
              <a:pPr/>
              <a:t>9</a:t>
            </a:fld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68090292-253E-4641-8CA7-CC60CB7A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60677-AFB0-4362-9FD5-4DCE95A11F7E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D1AD1E47-48B3-4166-A70E-809CAE5EF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EDC46EA9-DA41-446A-AED0-A87AEEC8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7A9C0-B7CC-446C-8E45-5E27D735D62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2525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02D55BE-FCE0-40FE-ADC5-3F02F25A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D0F88-A2FD-42CA-8979-2555DAE29C72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B76AF165-C485-4CED-9C4E-564ED020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9D2BEA32-3240-4E30-B51A-C7B95431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D0EB4-1353-4187-938F-F37B0DE9215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1085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5450A425-E2C2-4BC0-B86A-5968A389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C5E0-3995-423C-A947-1B7C8186ABD5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890E65A8-2263-4868-9764-5154B96B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E94D11E4-11A5-44D3-8A4D-AF12C44F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42288-ED61-4D73-9E43-4A5C3D662F9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358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82AC990A-B1F0-49E8-9F0A-2A446587A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42503-3838-4567-80AB-FFF003C87504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BD0ADBDA-BEBB-460E-8625-1431B6A5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3CD96F5-0149-4CBE-814F-285EDAEE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95B40-AC63-401E-9D3A-39CA017ED57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3286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304420EC-B37E-44D5-AAB8-E23F6E4E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92B88-2EF4-40ED-BD7A-FFC38C67AF3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940CD041-08A2-4F42-B37E-8E8A5629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BDD8CCA5-DDF0-4915-B0F0-91838736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3B3C9-8769-48C0-93F1-C07FEA71F79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2767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BBB1C014-7E05-4254-9BB6-7F11D5FF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1F17-608A-4F10-BB71-236629D6749D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C51E7B02-0C05-4E5F-923A-AFE1E749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5323F066-836F-4698-8074-D7919DB2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8A657-634F-4958-A7E0-0806833ACB9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7814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E3F737BE-ACDB-47CB-AD57-CF23E7CC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07DDF-FD4F-47FA-AFEF-E58F67B731CC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6AA671E5-BD4D-4926-8464-C73A7E06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90422B28-C698-48C1-9B40-879915CB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E31EB-967F-434E-9528-B9061D925A5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6871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2F527E5D-F8D4-4C28-A116-33581FD6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04C1-2A04-418C-8DB3-5A7F4E9AB7B4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EED694EF-36DE-4EA0-BC18-5871DCE5C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0BEB241A-3B3F-4138-BFBD-8A86D4B6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48B07-A2FC-418A-A61E-961C720ABA2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4875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455E0248-2EE2-400D-8021-4D7515C8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F3AEA-2419-48B0-A71D-B266425D70C2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3794361C-0DC7-4558-80C2-29215958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93C1494D-A03C-4040-8FCF-D8607813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17C34-D3F3-4A76-82F0-18D497E4758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5997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9622A822-2933-45AE-88F5-B552ECC0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A9D10-7C56-4718-8037-C46F45A548B9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BF255C0E-2835-4055-B632-F2B53B63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7FDFB120-234A-4EBD-A209-5693674B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D6F2A-D662-4D5E-AF60-416EEBADCAC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4363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93F0E05A-0519-4E2D-B9D2-5B9B3D08C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026F-3BC6-4303-82C8-4F80F1B7E5E3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671FBE9A-4133-427A-9211-7E69564D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1F1AF996-F28F-4B7B-AB5D-CEF73DC5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04688-0D76-4E08-8622-86B5D0AB82D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2519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A970D988-0E9A-485B-B564-52D9EDF6EB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EC49CBA2-DD4A-494A-A414-F4CFB93ACF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96947D41-8891-454A-BA9B-D588C0DDF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5A3880-B7EF-4B87-8293-277C636E4CCA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CA78679-BAA7-4A55-BEED-8E0D04945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FB54A902-F656-4B57-898C-3F9D0F3E7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E8591D-0A4A-4319-A37C-5D543DE7A6BC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ightwish.com/en/band/biography" TargetMode="External"/><Relationship Id="rId2" Type="http://schemas.openxmlformats.org/officeDocument/2006/relationships/hyperlink" Target="http://www.imdb.com/title/tt1959409/synopsis?ref_=tt_ov_p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Nightwis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dn.buzznet.com/assets/users16/screammyangel/default/nightwish--large-msg-121571779731.jpg">
            <a:extLst>
              <a:ext uri="{FF2B5EF4-FFF2-40B4-BE49-F238E27FC236}">
                <a16:creationId xmlns:a16="http://schemas.microsoft.com/office/drawing/2014/main" id="{32CCF3E9-2F55-4E47-A7A0-46479794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475728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2" name="Picture 8" descr="http://music-wallpapers.net/wallpapers/nightwish_3_1024x768.jpg">
            <a:extLst>
              <a:ext uri="{FF2B5EF4-FFF2-40B4-BE49-F238E27FC236}">
                <a16:creationId xmlns:a16="http://schemas.microsoft.com/office/drawing/2014/main" id="{09D914A2-BAC1-41E2-8F21-1B28E45C6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6077" y="3212976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://www.myfreewallpapers.net/music/wallpapers/nightwish-02.jpg">
            <a:extLst>
              <a:ext uri="{FF2B5EF4-FFF2-40B4-BE49-F238E27FC236}">
                <a16:creationId xmlns:a16="http://schemas.microsoft.com/office/drawing/2014/main" id="{6A747B87-6BB9-4C89-A89D-06F8F673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8870" y="2753544"/>
            <a:ext cx="5605130" cy="420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http://pf1.corpseclothing.com/productart/nightwish.jpg">
            <a:extLst>
              <a:ext uri="{FF2B5EF4-FFF2-40B4-BE49-F238E27FC236}">
                <a16:creationId xmlns:a16="http://schemas.microsoft.com/office/drawing/2014/main" id="{5CD87B37-11D7-4EEF-AF06-FBB5D11D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6456" y="1268760"/>
            <a:ext cx="467754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>
            <a:extLst>
              <a:ext uri="{FF2B5EF4-FFF2-40B4-BE49-F238E27FC236}">
                <a16:creationId xmlns:a16="http://schemas.microsoft.com/office/drawing/2014/main" id="{3D75C6D2-2A97-486F-9B1D-0A72ECCA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Jukka Nevalainen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FB85AAE-DA8B-44B8-9D3C-982262BA7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538538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drummer</a:t>
            </a:r>
            <a:r>
              <a:rPr lang="sl-SI" dirty="0">
                <a:solidFill>
                  <a:schemeClr val="bg1"/>
                </a:solidFill>
              </a:rPr>
              <a:t>,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bg1"/>
                </a:solidFill>
              </a:rPr>
              <a:t>at </a:t>
            </a: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age </a:t>
            </a:r>
            <a:r>
              <a:rPr lang="sl-SI" dirty="0" err="1">
                <a:solidFill>
                  <a:schemeClr val="bg1"/>
                </a:solidFill>
              </a:rPr>
              <a:t>of</a:t>
            </a:r>
            <a:r>
              <a:rPr lang="sl-SI" dirty="0">
                <a:solidFill>
                  <a:schemeClr val="bg1"/>
                </a:solidFill>
              </a:rPr>
              <a:t> 17 (1991) </a:t>
            </a:r>
            <a:r>
              <a:rPr lang="sl-SI" dirty="0" err="1">
                <a:solidFill>
                  <a:schemeClr val="bg1"/>
                </a:solidFill>
              </a:rPr>
              <a:t>has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already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been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contacted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by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Tuomas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Holopainen</a:t>
            </a:r>
            <a:r>
              <a:rPr lang="sl-SI" dirty="0">
                <a:solidFill>
                  <a:schemeClr val="bg1"/>
                </a:solidFill>
              </a:rPr>
              <a:t>.,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acoustic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mood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music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project</a:t>
            </a:r>
            <a:r>
              <a:rPr lang="sl-SI" dirty="0">
                <a:solidFill>
                  <a:schemeClr val="bg1"/>
                </a:solidFill>
              </a:rPr>
              <a:t> ,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 err="1">
                <a:solidFill>
                  <a:schemeClr val="bg1"/>
                </a:solidFill>
              </a:rPr>
              <a:t>Emppu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suggested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Jukka</a:t>
            </a:r>
            <a:r>
              <a:rPr lang="sl-SI" dirty="0">
                <a:solidFill>
                  <a:schemeClr val="bg1"/>
                </a:solidFill>
              </a:rPr>
              <a:t> to </a:t>
            </a:r>
            <a:r>
              <a:rPr lang="sl-SI" dirty="0" err="1">
                <a:solidFill>
                  <a:schemeClr val="bg1"/>
                </a:solidFill>
              </a:rPr>
              <a:t>Tuomas</a:t>
            </a:r>
            <a:r>
              <a:rPr lang="sl-SI" dirty="0">
                <a:solidFill>
                  <a:schemeClr val="bg1"/>
                </a:solidFill>
              </a:rPr>
              <a:t>.</a:t>
            </a: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25.media.tumblr.com/7eec8bcf08c142faceb4e68d5c87aff2/tumblr_mjioc3S72n1rtnnzwo1_500.gif">
            <a:extLst>
              <a:ext uri="{FF2B5EF4-FFF2-40B4-BE49-F238E27FC236}">
                <a16:creationId xmlns:a16="http://schemas.microsoft.com/office/drawing/2014/main" id="{D1C1C4E8-6DF8-43D3-9E83-14CB6D9BBE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0"/>
            <a:ext cx="4762500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4" descr="http://24.media.tumblr.com/3e9500197d2c15ad877fa554f0beac3d/tumblr_mjio4w5cyw1rtnnzwo4_250.gif">
            <a:extLst>
              <a:ext uri="{FF2B5EF4-FFF2-40B4-BE49-F238E27FC236}">
                <a16:creationId xmlns:a16="http://schemas.microsoft.com/office/drawing/2014/main" id="{C7257B4B-6C9A-477E-AA14-654737C12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636838"/>
            <a:ext cx="23812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nightwish.com/images/members/emppu.jpg">
            <a:extLst>
              <a:ext uri="{FF2B5EF4-FFF2-40B4-BE49-F238E27FC236}">
                <a16:creationId xmlns:a16="http://schemas.microsoft.com/office/drawing/2014/main" id="{6AEC2C96-D12F-41D7-8CF2-F4976FA1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101" y="2348880"/>
            <a:ext cx="224664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http://userserve-ak.last.fm/serve/_/25443847/Jukka+Nevalainen+nightwish_jukka.jpg">
            <a:extLst>
              <a:ext uri="{FF2B5EF4-FFF2-40B4-BE49-F238E27FC236}">
                <a16:creationId xmlns:a16="http://schemas.microsoft.com/office/drawing/2014/main" id="{5F5D8F54-F68F-4B59-8260-18151C725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65712"/>
            <a:ext cx="259228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8" name="Picture 10" descr="http://userserve-ak.last.fm/serve/500/283503/Tuomas+Holopainen.jpg">
            <a:extLst>
              <a:ext uri="{FF2B5EF4-FFF2-40B4-BE49-F238E27FC236}">
                <a16:creationId xmlns:a16="http://schemas.microsoft.com/office/drawing/2014/main" id="{C14BD773-70E9-42FC-ACD0-141A3F1B3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928889"/>
            <a:ext cx="2195736" cy="2929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http://25.media.tumblr.com/tumblr_lhvp60K1jL1qaodtzo1_500.gif">
            <a:extLst>
              <a:ext uri="{FF2B5EF4-FFF2-40B4-BE49-F238E27FC236}">
                <a16:creationId xmlns:a16="http://schemas.microsoft.com/office/drawing/2014/main" id="{DED650E7-CB92-41A7-8FA7-9813131C6B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3887788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24.media.tumblr.com/tumblr_mdanunWC7D1rgb1j6o1_500.jpg">
            <a:extLst>
              <a:ext uri="{FF2B5EF4-FFF2-40B4-BE49-F238E27FC236}">
                <a16:creationId xmlns:a16="http://schemas.microsoft.com/office/drawing/2014/main" id="{FFB6FC5D-5513-408F-96DC-73720A00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987" y="1556792"/>
            <a:ext cx="2640013" cy="372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6" descr="http://25.media.tumblr.com/1ba7047ec26e56047ef9a07fc22798c6/tumblr_mhuok7yN431s17i4oo1_500.gif">
            <a:extLst>
              <a:ext uri="{FF2B5EF4-FFF2-40B4-BE49-F238E27FC236}">
                <a16:creationId xmlns:a16="http://schemas.microsoft.com/office/drawing/2014/main" id="{2FCC7762-95D9-480F-9653-D8F5F07062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770438"/>
            <a:ext cx="37020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http://cdn.buzznet.com/assets/users13/kalydh/default/marco-hietala--large-msg-116232674897.jpg">
            <a:extLst>
              <a:ext uri="{FF2B5EF4-FFF2-40B4-BE49-F238E27FC236}">
                <a16:creationId xmlns:a16="http://schemas.microsoft.com/office/drawing/2014/main" id="{36F74A7F-FBEF-4980-8880-DD816993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429000"/>
            <a:ext cx="2317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Naslov 1">
            <a:extLst>
              <a:ext uri="{FF2B5EF4-FFF2-40B4-BE49-F238E27FC236}">
                <a16:creationId xmlns:a16="http://schemas.microsoft.com/office/drawing/2014/main" id="{560C6918-6D2C-4AFB-B10D-46193C2C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0"/>
            <a:ext cx="8229600" cy="1143000"/>
          </a:xfrm>
        </p:spPr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Marco Hietala</a:t>
            </a:r>
          </a:p>
        </p:txBody>
      </p:sp>
      <p:sp>
        <p:nvSpPr>
          <p:cNvPr id="12295" name="Ograda vsebine 2">
            <a:extLst>
              <a:ext uri="{FF2B5EF4-FFF2-40B4-BE49-F238E27FC236}">
                <a16:creationId xmlns:a16="http://schemas.microsoft.com/office/drawing/2014/main" id="{78CFE1EE-CDF7-466A-B618-DA21920ED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5538"/>
            <a:ext cx="4932363" cy="5732462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He is also the vocalist, composer and lyricist for Tarot,</a:t>
            </a:r>
          </a:p>
          <a:p>
            <a:r>
              <a:rPr lang="sl-SI" altLang="sl-SI">
                <a:solidFill>
                  <a:schemeClr val="bg1"/>
                </a:solidFill>
              </a:rPr>
              <a:t>Upon his arrival to Nightwish, several songs were written to contain duets with the Nightwish vocalist Tarja Turunen,</a:t>
            </a:r>
          </a:p>
          <a:p>
            <a:r>
              <a:rPr lang="sl-SI" altLang="sl-SI">
                <a:solidFill>
                  <a:schemeClr val="bg1"/>
                </a:solidFill>
              </a:rPr>
              <a:t>The Phantom Of The Opera (Century Child).</a:t>
            </a:r>
          </a:p>
          <a:p>
            <a:endParaRPr lang="sl-SI" altLang="sl-SI">
              <a:solidFill>
                <a:schemeClr val="bg1"/>
              </a:solidFill>
            </a:endParaRPr>
          </a:p>
        </p:txBody>
      </p:sp>
      <p:pic>
        <p:nvPicPr>
          <p:cNvPr id="1028" name="Picture 4" descr="http://www.nuclearblast.de/fr/data/imagedata/band-header/tarot.png?x=787">
            <a:extLst>
              <a:ext uri="{FF2B5EF4-FFF2-40B4-BE49-F238E27FC236}">
                <a16:creationId xmlns:a16="http://schemas.microsoft.com/office/drawing/2014/main" id="{28D30D8F-9C0D-49BC-BB08-25AE2055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9856" y="0"/>
            <a:ext cx="53541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87A81DE6-9B32-43B9-A6AA-974A42C7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75" y="0"/>
            <a:ext cx="8229600" cy="1143000"/>
          </a:xfrm>
        </p:spPr>
        <p:txBody>
          <a:bodyPr/>
          <a:lstStyle/>
          <a:p>
            <a:r>
              <a:rPr lang="sl-SI" altLang="sl-SI"/>
              <a:t>ALBUMS</a:t>
            </a:r>
          </a:p>
        </p:txBody>
      </p:sp>
      <p:pic>
        <p:nvPicPr>
          <p:cNvPr id="13315" name="Picture 3" descr="C:\Users\user\Desktop\Zajeta slika.PNG">
            <a:extLst>
              <a:ext uri="{FF2B5EF4-FFF2-40B4-BE49-F238E27FC236}">
                <a16:creationId xmlns:a16="http://schemas.microsoft.com/office/drawing/2014/main" id="{FFC7A9CC-4695-46ED-ACBF-7F6AE099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oljeZBesedilom 5">
            <a:extLst>
              <a:ext uri="{FF2B5EF4-FFF2-40B4-BE49-F238E27FC236}">
                <a16:creationId xmlns:a16="http://schemas.microsoft.com/office/drawing/2014/main" id="{E5843C83-215C-470A-9910-0E0D39AFC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45720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3200">
                <a:solidFill>
                  <a:schemeClr val="bg1"/>
                </a:solidFill>
              </a:rPr>
              <a:t>Angels Fall First (1997),</a:t>
            </a:r>
          </a:p>
          <a:p>
            <a:r>
              <a:rPr lang="sl-SI" altLang="sl-SI" sz="3200">
                <a:solidFill>
                  <a:schemeClr val="bg1"/>
                </a:solidFill>
              </a:rPr>
              <a:t>Oceanborn (1998),</a:t>
            </a:r>
          </a:p>
          <a:p>
            <a:r>
              <a:rPr lang="sl-SI" altLang="sl-SI" sz="3200">
                <a:solidFill>
                  <a:schemeClr val="bg1"/>
                </a:solidFill>
              </a:rPr>
              <a:t>Wishmaster (2000),</a:t>
            </a:r>
          </a:p>
          <a:p>
            <a:r>
              <a:rPr lang="sl-SI" altLang="sl-SI" sz="3200">
                <a:solidFill>
                  <a:schemeClr val="bg1"/>
                </a:solidFill>
              </a:rPr>
              <a:t>Century Child (2002),</a:t>
            </a:r>
          </a:p>
          <a:p>
            <a:r>
              <a:rPr lang="sl-SI" altLang="sl-SI" sz="3200">
                <a:solidFill>
                  <a:schemeClr val="bg1"/>
                </a:solidFill>
              </a:rPr>
              <a:t>Once (2004),</a:t>
            </a:r>
          </a:p>
          <a:p>
            <a:r>
              <a:rPr lang="sl-SI" altLang="sl-SI" sz="3200">
                <a:solidFill>
                  <a:schemeClr val="bg1"/>
                </a:solidFill>
              </a:rPr>
              <a:t>Dark Passion Play (2007),</a:t>
            </a:r>
          </a:p>
          <a:p>
            <a:r>
              <a:rPr lang="sl-SI" altLang="sl-SI" sz="3200">
                <a:solidFill>
                  <a:schemeClr val="bg1"/>
                </a:solidFill>
              </a:rPr>
              <a:t>Imaginaerum (2011).</a:t>
            </a:r>
          </a:p>
          <a:p>
            <a:r>
              <a:rPr lang="sl-SI" altLang="sl-SI"/>
              <a:t> </a:t>
            </a:r>
          </a:p>
          <a:p>
            <a:endParaRPr lang="sl-SI" altLang="sl-SI"/>
          </a:p>
        </p:txBody>
      </p:sp>
      <p:pic>
        <p:nvPicPr>
          <p:cNvPr id="6148" name="Picture 4" descr="http://www.rockthestage.si/wp-content/uploads/2012/10/nightwish09_master.jpg">
            <a:extLst>
              <a:ext uri="{FF2B5EF4-FFF2-40B4-BE49-F238E27FC236}">
                <a16:creationId xmlns:a16="http://schemas.microsoft.com/office/drawing/2014/main" id="{34EA938C-E733-443F-B13D-D122B5C1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9521" y="1556792"/>
            <a:ext cx="431447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://dark.pozadia.org/images/wallpapers/82772048/Metal%20Bands/Nightwish%203.jpg">
            <a:extLst>
              <a:ext uri="{FF2B5EF4-FFF2-40B4-BE49-F238E27FC236}">
                <a16:creationId xmlns:a16="http://schemas.microsoft.com/office/drawing/2014/main" id="{8571D787-6859-4470-861C-C0C5C563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61656"/>
            <a:ext cx="422228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://userserve-ak.last.fm/serve/500/54038/Nightwish.jpg">
            <a:extLst>
              <a:ext uri="{FF2B5EF4-FFF2-40B4-BE49-F238E27FC236}">
                <a16:creationId xmlns:a16="http://schemas.microsoft.com/office/drawing/2014/main" id="{6B62956D-CBF0-4299-9231-2482961AC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39717"/>
            <a:ext cx="2627784" cy="191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http://www.rockthestage.si/wp-content/uploads/2012/03/nightwish-nightwish-4679700-499-314.gif">
            <a:extLst>
              <a:ext uri="{FF2B5EF4-FFF2-40B4-BE49-F238E27FC236}">
                <a16:creationId xmlns:a16="http://schemas.microsoft.com/office/drawing/2014/main" id="{C2DDECDB-A490-4DD1-93D0-088C79116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869160"/>
            <a:ext cx="316060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http://www.wallsave.com/wallpapers/1366x768/imaginaerum/442054/imaginaerum-nw-wp-by-aravis-on-deviantart-442054.jpg">
            <a:extLst>
              <a:ext uri="{FF2B5EF4-FFF2-40B4-BE49-F238E27FC236}">
                <a16:creationId xmlns:a16="http://schemas.microsoft.com/office/drawing/2014/main" id="{DD59DA5B-79BC-4F86-8103-BAFA9B7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"/>
          <a:stretch>
            <a:fillRect/>
          </a:stretch>
        </p:blipFill>
        <p:spPr bwMode="auto">
          <a:xfrm>
            <a:off x="0" y="4292600"/>
            <a:ext cx="46069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http://25.media.tumblr.com/tumblr_lzfazd1SLO1qbijeio1_250.gif">
            <a:extLst>
              <a:ext uri="{FF2B5EF4-FFF2-40B4-BE49-F238E27FC236}">
                <a16:creationId xmlns:a16="http://schemas.microsoft.com/office/drawing/2014/main" id="{F023CEA8-4FCD-4EBD-B2F7-2DF32802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4981575"/>
            <a:ext cx="2333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www.asplashofvanilla.com/wp-content/uploads/2013/03/screenshot_2-650x276.png">
            <a:extLst>
              <a:ext uri="{FF2B5EF4-FFF2-40B4-BE49-F238E27FC236}">
                <a16:creationId xmlns:a16="http://schemas.microsoft.com/office/drawing/2014/main" id="{4AF5D7AD-1CFC-4A01-9DF5-0638C324B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9B2ED96-1DE3-491A-8EC1-5F1E1D94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150"/>
            <a:ext cx="5997575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sl-SI" b="1" dirty="0" err="1">
                <a:solidFill>
                  <a:schemeClr val="bg1"/>
                </a:solidFill>
              </a:rPr>
              <a:t>Imaginaerum</a:t>
            </a:r>
            <a:r>
              <a:rPr lang="sl-SI" b="1" dirty="0">
                <a:solidFill>
                  <a:schemeClr val="bg1"/>
                </a:solidFill>
              </a:rPr>
              <a:t> (</a:t>
            </a:r>
            <a:r>
              <a:rPr lang="sl-SI" dirty="0">
                <a:solidFill>
                  <a:schemeClr val="bg1"/>
                </a:solidFill>
              </a:rPr>
              <a:t>2012)</a:t>
            </a:r>
            <a:br>
              <a:rPr lang="sl-SI" b="1" dirty="0"/>
            </a:br>
            <a:br>
              <a:rPr lang="sl-SI" b="1" dirty="0"/>
            </a:br>
            <a:endParaRPr lang="sl-SI" dirty="0"/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4B669326-3C6F-44DB-B351-AE458FFC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68413"/>
            <a:ext cx="8496300" cy="432117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bg1"/>
                </a:solidFill>
              </a:rPr>
              <a:t>Drama, </a:t>
            </a:r>
            <a:r>
              <a:rPr lang="sl-SI" dirty="0" err="1">
                <a:solidFill>
                  <a:schemeClr val="bg1"/>
                </a:solidFill>
              </a:rPr>
              <a:t>fantasy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and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musical</a:t>
            </a:r>
            <a:r>
              <a:rPr lang="sl-SI" dirty="0">
                <a:solidFill>
                  <a:schemeClr val="bg1"/>
                </a:solidFill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 err="1">
                <a:solidFill>
                  <a:schemeClr val="bg1"/>
                </a:solidFill>
              </a:rPr>
              <a:t>Imaginaerum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tells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story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of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an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elderly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composer</a:t>
            </a:r>
            <a:r>
              <a:rPr lang="sl-SI" dirty="0">
                <a:solidFill>
                  <a:schemeClr val="bg1"/>
                </a:solidFill>
              </a:rPr>
              <a:t>, Tom, </a:t>
            </a:r>
            <a:r>
              <a:rPr lang="sl-SI" dirty="0" err="1">
                <a:solidFill>
                  <a:schemeClr val="bg1"/>
                </a:solidFill>
              </a:rPr>
              <a:t>who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suffers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from</a:t>
            </a:r>
            <a:r>
              <a:rPr lang="sl-SI" dirty="0">
                <a:solidFill>
                  <a:schemeClr val="bg1"/>
                </a:solidFill>
              </a:rPr>
              <a:t> severe </a:t>
            </a:r>
            <a:r>
              <a:rPr lang="sl-SI" dirty="0" err="1">
                <a:solidFill>
                  <a:schemeClr val="bg1"/>
                </a:solidFill>
              </a:rPr>
              <a:t>dementia</a:t>
            </a:r>
            <a:r>
              <a:rPr lang="sl-SI" dirty="0">
                <a:solidFill>
                  <a:schemeClr val="bg1"/>
                </a:solidFill>
              </a:rPr>
              <a:t>. As </a:t>
            </a:r>
            <a:r>
              <a:rPr lang="sl-SI" dirty="0" err="1">
                <a:solidFill>
                  <a:schemeClr val="bg1"/>
                </a:solidFill>
              </a:rPr>
              <a:t>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had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disease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for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years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and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regressed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into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childhood</a:t>
            </a:r>
            <a:r>
              <a:rPr lang="sl-SI" dirty="0">
                <a:solidFill>
                  <a:schemeClr val="bg1"/>
                </a:solidFill>
              </a:rPr>
              <a:t>, </a:t>
            </a:r>
            <a:r>
              <a:rPr lang="sl-SI" dirty="0" err="1">
                <a:solidFill>
                  <a:schemeClr val="bg1"/>
                </a:solidFill>
              </a:rPr>
              <a:t>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remembers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practically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nothing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from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his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adult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life</a:t>
            </a:r>
            <a:r>
              <a:rPr lang="sl-SI" dirty="0">
                <a:solidFill>
                  <a:schemeClr val="bg1"/>
                </a:solidFill>
              </a:rPr>
              <a:t>. </a:t>
            </a:r>
            <a:r>
              <a:rPr lang="sl-SI" dirty="0" err="1">
                <a:solidFill>
                  <a:schemeClr val="bg1"/>
                </a:solidFill>
              </a:rPr>
              <a:t>His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music</a:t>
            </a:r>
            <a:r>
              <a:rPr lang="sl-SI" dirty="0">
                <a:solidFill>
                  <a:schemeClr val="bg1"/>
                </a:solidFill>
              </a:rPr>
              <a:t>, </a:t>
            </a:r>
            <a:r>
              <a:rPr lang="sl-SI" dirty="0" err="1">
                <a:solidFill>
                  <a:schemeClr val="bg1"/>
                </a:solidFill>
              </a:rPr>
              <a:t>friends</a:t>
            </a:r>
            <a:r>
              <a:rPr lang="sl-SI" dirty="0">
                <a:solidFill>
                  <a:schemeClr val="bg1"/>
                </a:solidFill>
              </a:rPr>
              <a:t>, </a:t>
            </a:r>
            <a:r>
              <a:rPr lang="sl-SI" dirty="0" err="1">
                <a:solidFill>
                  <a:schemeClr val="bg1"/>
                </a:solidFill>
              </a:rPr>
              <a:t>all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his</a:t>
            </a:r>
            <a:r>
              <a:rPr lang="sl-SI" dirty="0">
                <a:solidFill>
                  <a:schemeClr val="bg1"/>
                </a:solidFill>
              </a:rPr>
              <a:t> past </a:t>
            </a:r>
            <a:r>
              <a:rPr lang="sl-SI" dirty="0" err="1">
                <a:solidFill>
                  <a:schemeClr val="bg1"/>
                </a:solidFill>
              </a:rPr>
              <a:t>including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memory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of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his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daughter</a:t>
            </a:r>
            <a:r>
              <a:rPr lang="sl-SI" dirty="0">
                <a:solidFill>
                  <a:schemeClr val="bg1"/>
                </a:solidFill>
              </a:rPr>
              <a:t> are a </a:t>
            </a:r>
            <a:r>
              <a:rPr lang="sl-SI" dirty="0" err="1">
                <a:solidFill>
                  <a:schemeClr val="bg1"/>
                </a:solidFill>
              </a:rPr>
              <a:t>blur</a:t>
            </a:r>
            <a:r>
              <a:rPr lang="sl-SI" dirty="0">
                <a:solidFill>
                  <a:schemeClr val="bg1"/>
                </a:solidFill>
              </a:rPr>
              <a:t> in </a:t>
            </a:r>
            <a:r>
              <a:rPr lang="sl-SI" dirty="0" err="1">
                <a:solidFill>
                  <a:schemeClr val="bg1"/>
                </a:solidFill>
              </a:rPr>
              <a:t>his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mind</a:t>
            </a:r>
            <a:r>
              <a:rPr lang="sl-SI" dirty="0">
                <a:solidFill>
                  <a:schemeClr val="bg1"/>
                </a:solidFill>
              </a:rPr>
              <a:t>. </a:t>
            </a:r>
            <a:r>
              <a:rPr lang="sl-SI" dirty="0" err="1">
                <a:solidFill>
                  <a:schemeClr val="bg1"/>
                </a:solidFill>
              </a:rPr>
              <a:t>All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left</a:t>
            </a:r>
            <a:r>
              <a:rPr lang="sl-SI" dirty="0">
                <a:solidFill>
                  <a:schemeClr val="bg1"/>
                </a:solidFill>
              </a:rPr>
              <a:t> is </a:t>
            </a: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imagination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of</a:t>
            </a:r>
            <a:r>
              <a:rPr lang="sl-SI" dirty="0">
                <a:solidFill>
                  <a:schemeClr val="bg1"/>
                </a:solidFill>
              </a:rPr>
              <a:t> a ten </a:t>
            </a:r>
            <a:r>
              <a:rPr lang="sl-SI" dirty="0" err="1">
                <a:solidFill>
                  <a:schemeClr val="bg1"/>
                </a:solidFill>
              </a:rPr>
              <a:t>year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old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boy</a:t>
            </a:r>
            <a:r>
              <a:rPr lang="sl-SI" dirty="0">
                <a:solidFill>
                  <a:schemeClr val="bg1"/>
                </a:solidFill>
              </a:rPr>
              <a:t>. As </a:t>
            </a:r>
            <a:r>
              <a:rPr lang="sl-SI" dirty="0" err="1">
                <a:solidFill>
                  <a:schemeClr val="bg1"/>
                </a:solidFill>
              </a:rPr>
              <a:t>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drifts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away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into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coma</a:t>
            </a:r>
            <a:r>
              <a:rPr lang="sl-SI" dirty="0">
                <a:solidFill>
                  <a:schemeClr val="bg1"/>
                </a:solidFill>
              </a:rPr>
              <a:t>, it </a:t>
            </a:r>
            <a:r>
              <a:rPr lang="sl-SI" dirty="0" err="1">
                <a:solidFill>
                  <a:schemeClr val="bg1"/>
                </a:solidFill>
              </a:rPr>
              <a:t>seems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impossible</a:t>
            </a:r>
            <a:r>
              <a:rPr lang="sl-SI" dirty="0">
                <a:solidFill>
                  <a:schemeClr val="bg1"/>
                </a:solidFill>
              </a:rPr>
              <a:t> to </a:t>
            </a:r>
            <a:r>
              <a:rPr lang="sl-SI" dirty="0" err="1">
                <a:solidFill>
                  <a:schemeClr val="bg1"/>
                </a:solidFill>
              </a:rPr>
              <a:t>get</a:t>
            </a:r>
            <a:r>
              <a:rPr lang="sl-SI" dirty="0">
                <a:solidFill>
                  <a:schemeClr val="bg1"/>
                </a:solidFill>
              </a:rPr>
              <a:t> back </a:t>
            </a:r>
            <a:r>
              <a:rPr lang="sl-SI" dirty="0" err="1">
                <a:solidFill>
                  <a:schemeClr val="bg1"/>
                </a:solidFill>
              </a:rPr>
              <a:t>what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lost</a:t>
            </a:r>
            <a:r>
              <a:rPr lang="sl-SI" dirty="0">
                <a:solidFill>
                  <a:schemeClr val="bg1"/>
                </a:solidFill>
              </a:rPr>
              <a:t>. Or is it?      </a:t>
            </a: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film is a </a:t>
            </a:r>
            <a:r>
              <a:rPr lang="sl-SI" dirty="0" err="1">
                <a:solidFill>
                  <a:schemeClr val="bg1"/>
                </a:solidFill>
              </a:rPr>
              <a:t>journey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between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two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different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dimensions</a:t>
            </a:r>
            <a:r>
              <a:rPr lang="sl-SI" dirty="0">
                <a:solidFill>
                  <a:schemeClr val="bg1"/>
                </a:solidFill>
              </a:rPr>
              <a:t>. Tom </a:t>
            </a:r>
            <a:r>
              <a:rPr lang="sl-SI" dirty="0" err="1">
                <a:solidFill>
                  <a:schemeClr val="bg1"/>
                </a:solidFill>
              </a:rPr>
              <a:t>travels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through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his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imaginary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world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seeking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answers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and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finding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memories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etc</a:t>
            </a:r>
            <a:r>
              <a:rPr lang="sl-SI" dirty="0">
                <a:solidFill>
                  <a:schemeClr val="bg1"/>
                </a:solidFill>
              </a:rPr>
              <a:t>.</a:t>
            </a:r>
            <a:br>
              <a:rPr lang="sl-SI" dirty="0">
                <a:solidFill>
                  <a:schemeClr val="bg1"/>
                </a:solidFill>
              </a:rPr>
            </a:br>
            <a:br>
              <a:rPr lang="sl-SI" dirty="0">
                <a:solidFill>
                  <a:schemeClr val="bg1"/>
                </a:solidFill>
              </a:rPr>
            </a:br>
            <a:endParaRPr lang="sl-SI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14343" name="Picture 8" descr="http://chitowncanadian.files.wordpress.com/2012/10/imaginaerum-band-poster.jpg">
            <a:extLst>
              <a:ext uri="{FF2B5EF4-FFF2-40B4-BE49-F238E27FC236}">
                <a16:creationId xmlns:a16="http://schemas.microsoft.com/office/drawing/2014/main" id="{09771DFE-0DE2-4567-BA07-672FB9A8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827588"/>
            <a:ext cx="324802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>
            <a:extLst>
              <a:ext uri="{FF2B5EF4-FFF2-40B4-BE49-F238E27FC236}">
                <a16:creationId xmlns:a16="http://schemas.microsoft.com/office/drawing/2014/main" id="{EE149FBD-2CFD-49F1-923B-2A250E70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15363" name="Ograda vsebine 2">
            <a:extLst>
              <a:ext uri="{FF2B5EF4-FFF2-40B4-BE49-F238E27FC236}">
                <a16:creationId xmlns:a16="http://schemas.microsoft.com/office/drawing/2014/main" id="{3ED74BBE-610D-4DF9-B0E9-6C39589E1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solidFill>
                  <a:schemeClr val="bg1"/>
                </a:solidFill>
                <a:hlinkClick r:id="rId2"/>
              </a:rPr>
              <a:t>http://www.imdb.com/title/tt1959409/synopsis?ref_=tt_ov_pl</a:t>
            </a:r>
            <a:r>
              <a:rPr lang="sl-SI" altLang="sl-SI"/>
              <a:t> </a:t>
            </a:r>
          </a:p>
          <a:p>
            <a:r>
              <a:rPr lang="sl-SI" altLang="sl-SI" u="sng">
                <a:solidFill>
                  <a:schemeClr val="bg1"/>
                </a:solidFill>
                <a:hlinkClick r:id="rId3"/>
              </a:rPr>
              <a:t>http://nightwish.com/en/band/biography</a:t>
            </a:r>
            <a:endParaRPr lang="sl-SI" altLang="sl-SI">
              <a:solidFill>
                <a:schemeClr val="bg1"/>
              </a:solidFill>
            </a:endParaRPr>
          </a:p>
          <a:p>
            <a:r>
              <a:rPr lang="sl-SI" altLang="sl-SI" u="sng">
                <a:solidFill>
                  <a:schemeClr val="bg1"/>
                </a:solidFill>
                <a:hlinkClick r:id="rId4"/>
              </a:rPr>
              <a:t>http://en.wikipedia.org/wiki/Nightwish</a:t>
            </a:r>
            <a:endParaRPr lang="sl-SI" altLang="sl-SI">
              <a:solidFill>
                <a:schemeClr val="bg1"/>
              </a:solidFill>
            </a:endParaRPr>
          </a:p>
          <a:p>
            <a:endParaRPr lang="sl-SI" altLang="sl-SI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Users\user\Desktop\tarja.jpg">
            <a:extLst>
              <a:ext uri="{FF2B5EF4-FFF2-40B4-BE49-F238E27FC236}">
                <a16:creationId xmlns:a16="http://schemas.microsoft.com/office/drawing/2014/main" id="{033D1C85-5697-4616-94E7-31DAC454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22828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user\Desktop\tuomas.jpg">
            <a:extLst>
              <a:ext uri="{FF2B5EF4-FFF2-40B4-BE49-F238E27FC236}">
                <a16:creationId xmlns:a16="http://schemas.microsoft.com/office/drawing/2014/main" id="{FC470C2B-A8DE-4E44-BDF6-7AA1C95F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754313"/>
            <a:ext cx="32829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Naslov 1">
            <a:extLst>
              <a:ext uri="{FF2B5EF4-FFF2-40B4-BE49-F238E27FC236}">
                <a16:creationId xmlns:a16="http://schemas.microsoft.com/office/drawing/2014/main" id="{481169BA-596F-4151-ACB7-E45BAEEE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3077" name="Ograda vsebine 2">
            <a:extLst>
              <a:ext uri="{FF2B5EF4-FFF2-40B4-BE49-F238E27FC236}">
                <a16:creationId xmlns:a16="http://schemas.microsoft.com/office/drawing/2014/main" id="{550DF302-C7C5-4410-A86A-86AEE7F2E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3375"/>
            <a:ext cx="8229600" cy="4525963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Symphonic metal (1996),</a:t>
            </a:r>
          </a:p>
          <a:p>
            <a:r>
              <a:rPr lang="sl-SI" altLang="sl-SI">
                <a:solidFill>
                  <a:schemeClr val="bg1"/>
                </a:solidFill>
              </a:rPr>
              <a:t>by lead songwriter, keyboardplayer Tuomas Holopainen, </a:t>
            </a:r>
          </a:p>
          <a:p>
            <a:r>
              <a:rPr lang="sl-SI" altLang="sl-SI">
                <a:solidFill>
                  <a:schemeClr val="bg1"/>
                </a:solidFill>
              </a:rPr>
              <a:t>by guitarist Emppu Vuorinen,</a:t>
            </a:r>
          </a:p>
          <a:p>
            <a:r>
              <a:rPr lang="sl-SI" altLang="sl-SI">
                <a:solidFill>
                  <a:schemeClr val="bg1"/>
                </a:solidFill>
              </a:rPr>
              <a:t>by vocalist Tarja Turunen,</a:t>
            </a:r>
          </a:p>
          <a:p>
            <a:r>
              <a:rPr lang="sl-SI" altLang="sl-SI">
                <a:solidFill>
                  <a:schemeClr val="bg1"/>
                </a:solidFill>
              </a:rPr>
              <a:t>Kitee, Finland.</a:t>
            </a:r>
          </a:p>
        </p:txBody>
      </p:sp>
      <p:pic>
        <p:nvPicPr>
          <p:cNvPr id="3078" name="Picture 3" descr="C:\Users\user\Desktop\emppu.jpg">
            <a:extLst>
              <a:ext uri="{FF2B5EF4-FFF2-40B4-BE49-F238E27FC236}">
                <a16:creationId xmlns:a16="http://schemas.microsoft.com/office/drawing/2014/main" id="{9F2ED1AC-0C8C-4958-AA1D-4F0EE763E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1557338"/>
            <a:ext cx="299561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s://www.cia.gov/library/publications/the-world-factbook/graphics/flags/large/fi-lgflag.gif">
            <a:extLst>
              <a:ext uri="{FF2B5EF4-FFF2-40B4-BE49-F238E27FC236}">
                <a16:creationId xmlns:a16="http://schemas.microsoft.com/office/drawing/2014/main" id="{4513603C-E6E2-417B-BCCC-523A7A8F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5264768"/>
            <a:ext cx="2592288" cy="1593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grada vsebine 2">
            <a:extLst>
              <a:ext uri="{FF2B5EF4-FFF2-40B4-BE49-F238E27FC236}">
                <a16:creationId xmlns:a16="http://schemas.microsoft.com/office/drawing/2014/main" id="{5E7FFDCE-48F0-4194-AD81-E3703EB15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2513"/>
            <a:ext cx="8712200" cy="2808287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Nightwish performs </a:t>
            </a:r>
            <a:r>
              <a:rPr lang="sl-SI" altLang="sl-SI">
                <a:solidFill>
                  <a:srgbClr val="FF0000"/>
                </a:solidFill>
              </a:rPr>
              <a:t>symphonic metal</a:t>
            </a:r>
            <a:r>
              <a:rPr lang="sl-SI" altLang="sl-SI">
                <a:solidFill>
                  <a:schemeClr val="bg1"/>
                </a:solidFill>
              </a:rPr>
              <a:t> with soaring female vocals,</a:t>
            </a:r>
          </a:p>
          <a:p>
            <a:r>
              <a:rPr lang="sl-SI" altLang="sl-SI">
                <a:solidFill>
                  <a:schemeClr val="bg1"/>
                </a:solidFill>
              </a:rPr>
              <a:t> their music has been described as “bombastic heavy, symphonic and cinematic, with keyboards and strings creating a gothic atmosphere”.</a:t>
            </a:r>
          </a:p>
          <a:p>
            <a:endParaRPr lang="sl-SI" altLang="sl-SI">
              <a:solidFill>
                <a:srgbClr val="FFFFFF"/>
              </a:solidFill>
            </a:endParaRPr>
          </a:p>
        </p:txBody>
      </p:sp>
      <p:pic>
        <p:nvPicPr>
          <p:cNvPr id="4099" name="Picture 4" descr="http://www.kronosmortus.com/wp-content/uploads/2012/05/Nightwish2012-11.jpg">
            <a:extLst>
              <a:ext uri="{FF2B5EF4-FFF2-40B4-BE49-F238E27FC236}">
                <a16:creationId xmlns:a16="http://schemas.microsoft.com/office/drawing/2014/main" id="{45637EF1-7D21-4528-9ED6-46B9E9F7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48958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ttp://www.progrockmag.com/wp-content/uploads/2012/10/nightwish-2012-feature.jpg">
            <a:extLst>
              <a:ext uri="{FF2B5EF4-FFF2-40B4-BE49-F238E27FC236}">
                <a16:creationId xmlns:a16="http://schemas.microsoft.com/office/drawing/2014/main" id="{D5FABE3B-EBA9-41AC-B62F-6221A8C3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40213"/>
            <a:ext cx="469582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2.bp.blogspot.com/-MNXvcxgPHS0/UCPSpr1O3uI/AAAAAAAAAXw/uTaz1qE2r8Q/s1600/Kamelot+2.jpg">
            <a:extLst>
              <a:ext uri="{FF2B5EF4-FFF2-40B4-BE49-F238E27FC236}">
                <a16:creationId xmlns:a16="http://schemas.microsoft.com/office/drawing/2014/main" id="{DA4E041B-6CE9-4027-A0C9-F7C0E1AD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9666A4BC-BB85-4DC6-B0FD-412777B7D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813"/>
            <a:ext cx="4716463" cy="27654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err="1">
                <a:solidFill>
                  <a:schemeClr val="bg1"/>
                </a:solidFill>
              </a:rPr>
              <a:t>The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usage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of</a:t>
            </a:r>
            <a:r>
              <a:rPr lang="sl-SI" dirty="0">
                <a:solidFill>
                  <a:schemeClr val="bg1"/>
                </a:solidFill>
              </a:rPr>
              <a:t> a </a:t>
            </a:r>
            <a:r>
              <a:rPr lang="sl-SI" dirty="0" err="1">
                <a:solidFill>
                  <a:schemeClr val="bg1"/>
                </a:solidFill>
              </a:rPr>
              <a:t>female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vocalist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become</a:t>
            </a:r>
            <a:r>
              <a:rPr lang="sl-SI" dirty="0">
                <a:solidFill>
                  <a:schemeClr val="bg1"/>
                </a:solidFill>
              </a:rPr>
              <a:t> a sort </a:t>
            </a:r>
            <a:r>
              <a:rPr lang="sl-SI" dirty="0" err="1">
                <a:solidFill>
                  <a:schemeClr val="bg1"/>
                </a:solidFill>
              </a:rPr>
              <a:t>of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trademark</a:t>
            </a:r>
            <a:r>
              <a:rPr lang="sl-SI" dirty="0">
                <a:solidFill>
                  <a:schemeClr val="bg1"/>
                </a:solidFill>
              </a:rPr>
              <a:t>, </a:t>
            </a:r>
            <a:r>
              <a:rPr lang="sl-SI" dirty="0" err="1">
                <a:solidFill>
                  <a:schemeClr val="bg1"/>
                </a:solidFill>
              </a:rPr>
              <a:t>many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bands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has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that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style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of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music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such</a:t>
            </a:r>
            <a:r>
              <a:rPr lang="sl-SI" dirty="0">
                <a:solidFill>
                  <a:schemeClr val="bg1"/>
                </a:solidFill>
              </a:rPr>
              <a:t> as </a:t>
            </a:r>
            <a:r>
              <a:rPr lang="sl-SI" dirty="0" err="1">
                <a:solidFill>
                  <a:schemeClr val="bg1"/>
                </a:solidFill>
              </a:rPr>
              <a:t>Evanescence</a:t>
            </a:r>
            <a:r>
              <a:rPr lang="sl-SI" dirty="0">
                <a:solidFill>
                  <a:schemeClr val="bg1"/>
                </a:solidFill>
              </a:rPr>
              <a:t>, </a:t>
            </a:r>
            <a:r>
              <a:rPr lang="sl-SI" dirty="0" err="1">
                <a:solidFill>
                  <a:schemeClr val="bg1"/>
                </a:solidFill>
              </a:rPr>
              <a:t>Within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Temptation</a:t>
            </a:r>
            <a:r>
              <a:rPr lang="sl-SI" dirty="0">
                <a:solidFill>
                  <a:schemeClr val="bg1"/>
                </a:solidFill>
              </a:rPr>
              <a:t>, </a:t>
            </a:r>
            <a:r>
              <a:rPr lang="sl-SI" dirty="0" err="1">
                <a:solidFill>
                  <a:schemeClr val="bg1"/>
                </a:solidFill>
              </a:rPr>
              <a:t>Kamelot</a:t>
            </a:r>
            <a:r>
              <a:rPr lang="sl-SI" dirty="0">
                <a:solidFill>
                  <a:schemeClr val="bg1"/>
                </a:solidFill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5124" name="Picture 2" descr="http://images1.fanpop.com/images/photos/1300000/Amy-Lee-Evanescence-evanescence-1318987-1024-768.jpg">
            <a:extLst>
              <a:ext uri="{FF2B5EF4-FFF2-40B4-BE49-F238E27FC236}">
                <a16:creationId xmlns:a16="http://schemas.microsoft.com/office/drawing/2014/main" id="{C25FAC71-57B5-44E3-8F7D-C8B5BF071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6672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http://images4.fanpop.com/image/photos/15400000/within-temptation-within-temptation-15412356-1280-800.jpg">
            <a:extLst>
              <a:ext uri="{FF2B5EF4-FFF2-40B4-BE49-F238E27FC236}">
                <a16:creationId xmlns:a16="http://schemas.microsoft.com/office/drawing/2014/main" id="{D05345FA-4A47-42C4-8D4E-4AEF8FA5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3875088"/>
            <a:ext cx="4772025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254.photobucket.com/albums/hh97/Ultronia/EmppuwantsYOU.png">
            <a:extLst>
              <a:ext uri="{FF2B5EF4-FFF2-40B4-BE49-F238E27FC236}">
                <a16:creationId xmlns:a16="http://schemas.microsoft.com/office/drawing/2014/main" id="{C4EBF743-30F4-4F8C-84A1-399EE5FB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3024" b="6547"/>
          <a:stretch>
            <a:fillRect/>
          </a:stretch>
        </p:blipFill>
        <p:spPr bwMode="auto">
          <a:xfrm>
            <a:off x="6505575" y="3257600"/>
            <a:ext cx="263842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Ograda vsebine 2">
            <a:extLst>
              <a:ext uri="{FF2B5EF4-FFF2-40B4-BE49-F238E27FC236}">
                <a16:creationId xmlns:a16="http://schemas.microsoft.com/office/drawing/2014/main" id="{1D1095C5-53EA-4FD4-B76C-211589A57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sl-SI" altLang="sl-SI" sz="3600">
                <a:solidFill>
                  <a:schemeClr val="bg1"/>
                </a:solidFill>
              </a:rPr>
              <a:t>Current members:</a:t>
            </a:r>
          </a:p>
          <a:p>
            <a:r>
              <a:rPr lang="sl-SI" altLang="sl-SI">
                <a:solidFill>
                  <a:schemeClr val="bg1"/>
                </a:solidFill>
              </a:rPr>
              <a:t>Tuomas Holopainen - keyboards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>
                <a:solidFill>
                  <a:schemeClr val="bg1"/>
                </a:solidFill>
              </a:rPr>
              <a:t>  (1996–present),</a:t>
            </a:r>
          </a:p>
          <a:p>
            <a:r>
              <a:rPr lang="sl-SI" altLang="sl-SI">
                <a:solidFill>
                  <a:schemeClr val="bg1"/>
                </a:solidFill>
              </a:rPr>
              <a:t>Emppu Vuorinen - guitars (1996–present),</a:t>
            </a:r>
          </a:p>
          <a:p>
            <a:r>
              <a:rPr lang="sl-SI" altLang="sl-SI">
                <a:solidFill>
                  <a:schemeClr val="bg1"/>
                </a:solidFill>
              </a:rPr>
              <a:t>Jukka Nevalainen - drums (1997–present),</a:t>
            </a:r>
          </a:p>
          <a:p>
            <a:r>
              <a:rPr lang="sl-SI" altLang="sl-SI">
                <a:solidFill>
                  <a:schemeClr val="bg1"/>
                </a:solidFill>
              </a:rPr>
              <a:t>Marco Hietala - bass, vocals (2002–present).</a:t>
            </a:r>
          </a:p>
          <a:p>
            <a:endParaRPr lang="sl-SI" altLang="sl-SI">
              <a:solidFill>
                <a:schemeClr val="bg1"/>
              </a:solidFill>
            </a:endParaRPr>
          </a:p>
        </p:txBody>
      </p:sp>
      <p:pic>
        <p:nvPicPr>
          <p:cNvPr id="4098" name="Picture 2" descr="http://www.metalinsider.net/site/wp-content/uploads/2012/11/Tuomas-Holopainen.png">
            <a:extLst>
              <a:ext uri="{FF2B5EF4-FFF2-40B4-BE49-F238E27FC236}">
                <a16:creationId xmlns:a16="http://schemas.microsoft.com/office/drawing/2014/main" id="{6FC94E07-887A-4DDD-A89D-8A03D558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2339752" cy="294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://25.media.tumblr.com/tumblr_lwztm50kBB1r6xa5uo1_250.gif">
            <a:extLst>
              <a:ext uri="{FF2B5EF4-FFF2-40B4-BE49-F238E27FC236}">
                <a16:creationId xmlns:a16="http://schemas.microsoft.com/office/drawing/2014/main" id="{81E7B5D0-86E7-4E2F-8E49-41A327B2D6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-243408"/>
            <a:ext cx="3758208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25.media.tumblr.com/tumblr_m9r2h29rsx1rfu9k1o1_400.gif">
            <a:extLst>
              <a:ext uri="{FF2B5EF4-FFF2-40B4-BE49-F238E27FC236}">
                <a16:creationId xmlns:a16="http://schemas.microsoft.com/office/drawing/2014/main" id="{046EB08C-D289-433A-A358-18CFA8EF1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573016"/>
            <a:ext cx="4040449" cy="227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troy.jpg">
            <a:extLst>
              <a:ext uri="{FF2B5EF4-FFF2-40B4-BE49-F238E27FC236}">
                <a16:creationId xmlns:a16="http://schemas.microsoft.com/office/drawing/2014/main" id="{F7161D48-9CE0-4999-8A1F-A3AD4A5A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8579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2" descr="http://www.nightwish.com/gallery/albums/121127_promo/Nightwish_c_Ville_Juurikkala-6827.jpg">
            <a:extLst>
              <a:ext uri="{FF2B5EF4-FFF2-40B4-BE49-F238E27FC236}">
                <a16:creationId xmlns:a16="http://schemas.microsoft.com/office/drawing/2014/main" id="{EC479813-9B03-4F1A-B4A1-D6CAB4F69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41663"/>
            <a:ext cx="5364162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Naslov 1">
            <a:extLst>
              <a:ext uri="{FF2B5EF4-FFF2-40B4-BE49-F238E27FC236}">
                <a16:creationId xmlns:a16="http://schemas.microsoft.com/office/drawing/2014/main" id="{A4C3D142-778E-4739-828F-F1516C6F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6613"/>
            <a:ext cx="8229600" cy="1143000"/>
          </a:xfrm>
        </p:spPr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Session and touring musicians</a:t>
            </a:r>
          </a:p>
        </p:txBody>
      </p:sp>
      <p:sp>
        <p:nvSpPr>
          <p:cNvPr id="7173" name="PoljeZBesedilom 3">
            <a:extLst>
              <a:ext uri="{FF2B5EF4-FFF2-40B4-BE49-F238E27FC236}">
                <a16:creationId xmlns:a16="http://schemas.microsoft.com/office/drawing/2014/main" id="{1CDE5ACA-2D9F-4602-8842-B8DC26CD6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8820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l-SI" altLang="sl-SI" sz="2800">
                <a:solidFill>
                  <a:schemeClr val="bg1"/>
                </a:solidFill>
              </a:rPr>
              <a:t>Troy Donockley : Uillean pipes, tin whistle, backing vocals (2007–present),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2800">
                <a:solidFill>
                  <a:schemeClr val="bg1"/>
                </a:solidFill>
              </a:rPr>
              <a:t>Floor Jansen - lead vocals (2012-present).</a:t>
            </a:r>
          </a:p>
          <a:p>
            <a:endParaRPr lang="sl-SI" altLang="sl-SI" sz="2800"/>
          </a:p>
        </p:txBody>
      </p:sp>
      <p:pic>
        <p:nvPicPr>
          <p:cNvPr id="1026" name="Picture 2" descr="C:\Users\user\Desktop\floor.jpg">
            <a:extLst>
              <a:ext uri="{FF2B5EF4-FFF2-40B4-BE49-F238E27FC236}">
                <a16:creationId xmlns:a16="http://schemas.microsoft.com/office/drawing/2014/main" id="{6C8644B9-6FE1-459C-8E26-AD69FA39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05064"/>
            <a:ext cx="2282349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https://encrypted-tbn1.gstatic.com/images?q=tbn:ANd9GcSenDYq_Hq-fb0QmlGHS9ooOJMZkCEMnupDDx-5_jyj1HPlBkPGRQ">
            <a:extLst>
              <a:ext uri="{FF2B5EF4-FFF2-40B4-BE49-F238E27FC236}">
                <a16:creationId xmlns:a16="http://schemas.microsoft.com/office/drawing/2014/main" id="{7DFE99C7-D97E-4EDF-8DC3-DD667B85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50189"/>
            <a:ext cx="2267744" cy="340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http://www.mostlypink.net/pics/ma/troy22.jpg">
            <a:extLst>
              <a:ext uri="{FF2B5EF4-FFF2-40B4-BE49-F238E27FC236}">
                <a16:creationId xmlns:a16="http://schemas.microsoft.com/office/drawing/2014/main" id="{4DF49DBC-4AE7-41A0-8FC6-B8FFCF23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4264" y="1"/>
            <a:ext cx="2979232" cy="198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www.metal-archives.com/images/2/3/2/0/2320_artist.jpg?4630">
            <a:extLst>
              <a:ext uri="{FF2B5EF4-FFF2-40B4-BE49-F238E27FC236}">
                <a16:creationId xmlns:a16="http://schemas.microsoft.com/office/drawing/2014/main" id="{6E2F5907-0219-40D1-9C37-4C87DEE5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522"/>
          <a:stretch>
            <a:fillRect/>
          </a:stretch>
        </p:blipFill>
        <p:spPr bwMode="auto">
          <a:xfrm>
            <a:off x="6948264" y="0"/>
            <a:ext cx="2357910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Naslov 1">
            <a:extLst>
              <a:ext uri="{FF2B5EF4-FFF2-40B4-BE49-F238E27FC236}">
                <a16:creationId xmlns:a16="http://schemas.microsoft.com/office/drawing/2014/main" id="{60B3F6EB-FB37-42E0-9C8F-0A24A4CF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375"/>
            <a:ext cx="6680200" cy="1143000"/>
          </a:xfrm>
        </p:spPr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FORMER MEMBERS</a:t>
            </a:r>
          </a:p>
        </p:txBody>
      </p:sp>
      <p:sp>
        <p:nvSpPr>
          <p:cNvPr id="8196" name="Ograda vsebine 2">
            <a:extLst>
              <a:ext uri="{FF2B5EF4-FFF2-40B4-BE49-F238E27FC236}">
                <a16:creationId xmlns:a16="http://schemas.microsoft.com/office/drawing/2014/main" id="{0868AC14-3037-44E8-B939-A0DD05043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7338"/>
            <a:ext cx="8229600" cy="4525962"/>
          </a:xfrm>
        </p:spPr>
        <p:txBody>
          <a:bodyPr/>
          <a:lstStyle/>
          <a:p>
            <a:r>
              <a:rPr lang="sl-SI" altLang="sl-SI" u="sng">
                <a:solidFill>
                  <a:schemeClr val="bg1"/>
                </a:solidFill>
              </a:rPr>
              <a:t>Tarja Turunen</a:t>
            </a:r>
            <a:r>
              <a:rPr lang="sl-SI" altLang="sl-SI">
                <a:solidFill>
                  <a:schemeClr val="bg1"/>
                </a:solidFill>
              </a:rPr>
              <a:t> - lead vocals (1996–2005),</a:t>
            </a:r>
          </a:p>
          <a:p>
            <a:r>
              <a:rPr lang="sl-SI" altLang="sl-SI" u="sng">
                <a:solidFill>
                  <a:schemeClr val="bg1"/>
                </a:solidFill>
              </a:rPr>
              <a:t>Anette Olzon</a:t>
            </a:r>
            <a:r>
              <a:rPr lang="sl-SI" altLang="sl-SI">
                <a:solidFill>
                  <a:schemeClr val="bg1"/>
                </a:solidFill>
              </a:rPr>
              <a:t>- lead vocals (2007–2012),</a:t>
            </a:r>
          </a:p>
          <a:p>
            <a:r>
              <a:rPr lang="sl-SI" altLang="sl-SI" u="sng">
                <a:solidFill>
                  <a:schemeClr val="bg1"/>
                </a:solidFill>
              </a:rPr>
              <a:t>Sami Vänskä</a:t>
            </a:r>
            <a:r>
              <a:rPr lang="sl-SI" altLang="sl-SI">
                <a:solidFill>
                  <a:schemeClr val="bg1"/>
                </a:solidFill>
              </a:rPr>
              <a:t>- bass (1998–2001).</a:t>
            </a:r>
          </a:p>
          <a:p>
            <a:endParaRPr lang="sl-SI" altLang="sl-SI"/>
          </a:p>
        </p:txBody>
      </p:sp>
      <p:pic>
        <p:nvPicPr>
          <p:cNvPr id="8197" name="Picture 2" descr="http://images2.fanpop.com/image/photos/9400000/Tarja-2009-tarja-9464768-1024-768.jpg">
            <a:extLst>
              <a:ext uri="{FF2B5EF4-FFF2-40B4-BE49-F238E27FC236}">
                <a16:creationId xmlns:a16="http://schemas.microsoft.com/office/drawing/2014/main" id="{AC8A5CD1-8102-402F-A175-E0F864F5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http://dark.pozadia.org/images/wallpapers/82772048/Gothic%20Girls/Anette%20Olzon%202.jpg">
            <a:extLst>
              <a:ext uri="{FF2B5EF4-FFF2-40B4-BE49-F238E27FC236}">
                <a16:creationId xmlns:a16="http://schemas.microsoft.com/office/drawing/2014/main" id="{FC33E30C-6B88-408C-B347-FA7A5B407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29000"/>
            <a:ext cx="47879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http://th03.deviantart.net/fs71/PRE/f/2011/338/4/c/tuomas_holopainen_sketch_by_perlaque-d4i5h03.png">
            <a:extLst>
              <a:ext uri="{FF2B5EF4-FFF2-40B4-BE49-F238E27FC236}">
                <a16:creationId xmlns:a16="http://schemas.microsoft.com/office/drawing/2014/main" id="{3FF47AB8-67D1-4F39-918A-34BCEBCC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0"/>
            <a:ext cx="2699792" cy="359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9" name="Naslov 1">
            <a:extLst>
              <a:ext uri="{FF2B5EF4-FFF2-40B4-BE49-F238E27FC236}">
                <a16:creationId xmlns:a16="http://schemas.microsoft.com/office/drawing/2014/main" id="{3E15E2FD-5E9F-48F6-917E-DDEB53E1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888"/>
            <a:ext cx="8229600" cy="1143001"/>
          </a:xfrm>
        </p:spPr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Tuomas Holopainen</a:t>
            </a:r>
            <a:endParaRPr lang="sl-SI" altLang="sl-SI"/>
          </a:p>
        </p:txBody>
      </p:sp>
      <p:sp>
        <p:nvSpPr>
          <p:cNvPr id="9220" name="Ograda vsebine 2">
            <a:extLst>
              <a:ext uri="{FF2B5EF4-FFF2-40B4-BE49-F238E27FC236}">
                <a16:creationId xmlns:a16="http://schemas.microsoft.com/office/drawing/2014/main" id="{5C9B974C-78FA-45B7-AA61-936D52231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413" y="620713"/>
            <a:ext cx="8434388" cy="4713287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Several songs in movie soundtracks, including recent collaboration with Nightwish male vocalist Marco Hietala on "While Your Lips Are Still Red", for the Finnish film </a:t>
            </a:r>
            <a:r>
              <a:rPr lang="sl-SI" altLang="sl-SI" i="1">
                <a:solidFill>
                  <a:schemeClr val="bg1"/>
                </a:solidFill>
              </a:rPr>
              <a:t>Lieksa!</a:t>
            </a:r>
            <a:r>
              <a:rPr lang="sl-SI" altLang="sl-SI">
                <a:solidFill>
                  <a:schemeClr val="bg1"/>
                </a:solidFill>
              </a:rPr>
              <a:t> (2007).</a:t>
            </a:r>
          </a:p>
          <a:p>
            <a:pPr>
              <a:buFont typeface="Arial" panose="020B0604020202020204" pitchFamily="34" charset="0"/>
              <a:buNone/>
            </a:pPr>
            <a:endParaRPr lang="sl-SI" altLang="sl-SI"/>
          </a:p>
        </p:txBody>
      </p:sp>
      <p:pic>
        <p:nvPicPr>
          <p:cNvPr id="24580" name="Picture 4" descr="http://upload.wikimedia.org/wikipedia/en/thumb/0/02/Imaginaerum_teaser.jpg/220px-Imaginaerum_teaser.jpg">
            <a:extLst>
              <a:ext uri="{FF2B5EF4-FFF2-40B4-BE49-F238E27FC236}">
                <a16:creationId xmlns:a16="http://schemas.microsoft.com/office/drawing/2014/main" id="{B9E52B1D-6402-4E22-B793-6A5E253B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2906999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http://nd04.jxs.cz/014/862/57e685fdee_71026483_o2.jpg">
            <a:extLst>
              <a:ext uri="{FF2B5EF4-FFF2-40B4-BE49-F238E27FC236}">
                <a16:creationId xmlns:a16="http://schemas.microsoft.com/office/drawing/2014/main" id="{C3BFFE2A-5A8F-4176-8801-98EE3CA2E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381499"/>
            <a:ext cx="3810000" cy="247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://upload.wikimedia.org/wikipedia/fi/6/6e/Lieksa_juliste.jpg">
            <a:extLst>
              <a:ext uri="{FF2B5EF4-FFF2-40B4-BE49-F238E27FC236}">
                <a16:creationId xmlns:a16="http://schemas.microsoft.com/office/drawing/2014/main" id="{484BE206-8131-48F7-9620-999BCD61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898669"/>
            <a:ext cx="2771800" cy="395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http://www.nightwish-italy.com/immagini/membri/tuomas.jpg">
            <a:extLst>
              <a:ext uri="{FF2B5EF4-FFF2-40B4-BE49-F238E27FC236}">
                <a16:creationId xmlns:a16="http://schemas.microsoft.com/office/drawing/2014/main" id="{DB8F5FCB-15A6-4D91-999E-77B90905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564904"/>
            <a:ext cx="3528392" cy="220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userserve-ak.last.fm/serve/_/4030392/Emppu+Vuorinen+emppu1.jpg">
            <a:extLst>
              <a:ext uri="{FF2B5EF4-FFF2-40B4-BE49-F238E27FC236}">
                <a16:creationId xmlns:a16="http://schemas.microsoft.com/office/drawing/2014/main" id="{930BC3AA-079A-423A-8188-6881A88A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79513"/>
            <a:ext cx="3455988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slov 1">
            <a:extLst>
              <a:ext uri="{FF2B5EF4-FFF2-40B4-BE49-F238E27FC236}">
                <a16:creationId xmlns:a16="http://schemas.microsoft.com/office/drawing/2014/main" id="{33652F4B-55C5-4AF1-90F6-F177B469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altLang="sl-SI">
                <a:solidFill>
                  <a:schemeClr val="bg1"/>
                </a:solidFill>
              </a:rPr>
              <a:t>Emppu Vuorinen</a:t>
            </a:r>
          </a:p>
        </p:txBody>
      </p:sp>
      <p:sp>
        <p:nvSpPr>
          <p:cNvPr id="10244" name="Ograda vsebine 2">
            <a:extLst>
              <a:ext uri="{FF2B5EF4-FFF2-40B4-BE49-F238E27FC236}">
                <a16:creationId xmlns:a16="http://schemas.microsoft.com/office/drawing/2014/main" id="{98886CF5-4C10-43F6-90B6-A7D17D4C5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7338"/>
            <a:ext cx="4402138" cy="4852987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 A rhythm player, often supporting  the keyboard or orchestral parts of songs,</a:t>
            </a:r>
          </a:p>
          <a:p>
            <a:r>
              <a:rPr lang="sl-SI" altLang="sl-SI">
                <a:solidFill>
                  <a:schemeClr val="bg1"/>
                </a:solidFill>
              </a:rPr>
              <a:t>Lead melodies and solos which are more melodic than those of most metal bands.</a:t>
            </a:r>
          </a:p>
        </p:txBody>
      </p:sp>
      <p:pic>
        <p:nvPicPr>
          <p:cNvPr id="10245" name="Picture 4" descr="http://www.myfconline.com/character_avatars/21549_72214.jpg">
            <a:extLst>
              <a:ext uri="{FF2B5EF4-FFF2-40B4-BE49-F238E27FC236}">
                <a16:creationId xmlns:a16="http://schemas.microsoft.com/office/drawing/2014/main" id="{7244A091-21A3-4C51-80DA-B404C4A6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708275"/>
            <a:ext cx="36068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www.nightwish-italy.com/immagini/membri/emppu.jpg">
            <a:extLst>
              <a:ext uri="{FF2B5EF4-FFF2-40B4-BE49-F238E27FC236}">
                <a16:creationId xmlns:a16="http://schemas.microsoft.com/office/drawing/2014/main" id="{CC3D485E-5C34-4384-83DC-DB8B3F17A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0"/>
            <a:ext cx="4067944" cy="271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On-screen Show (4:3)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Officeova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and touring musicians</vt:lpstr>
      <vt:lpstr>FORMER MEMBERS</vt:lpstr>
      <vt:lpstr>Tuomas Holopainen</vt:lpstr>
      <vt:lpstr>Emppu Vuorinen</vt:lpstr>
      <vt:lpstr>Jukka Nevalainen</vt:lpstr>
      <vt:lpstr>Marco Hietala</vt:lpstr>
      <vt:lpstr>ALBUMS</vt:lpstr>
      <vt:lpstr>Imaginaerum (2012)  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2019-05-30T09:21:49Z</dcterms:created>
  <dcterms:modified xsi:type="dcterms:W3CDTF">2019-05-30T09:21:49Z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