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sldIdLst>
    <p:sldId id="256" r:id="rId2"/>
    <p:sldId id="257" r:id="rId3"/>
    <p:sldId id="258" r:id="rId4"/>
    <p:sldId id="272" r:id="rId5"/>
    <p:sldId id="259" r:id="rId6"/>
    <p:sldId id="260" r:id="rId7"/>
    <p:sldId id="261" r:id="rId8"/>
    <p:sldId id="262" r:id="rId9"/>
    <p:sldId id="263" r:id="rId10"/>
    <p:sldId id="264" r:id="rId11"/>
    <p:sldId id="265" r:id="rId12"/>
    <p:sldId id="266" r:id="rId13"/>
    <p:sldId id="273" r:id="rId14"/>
    <p:sldId id="267" r:id="rId15"/>
    <p:sldId id="270" r:id="rId16"/>
    <p:sldId id="269" r:id="rId17"/>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C808"/>
    <a:srgbClr val="00D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313174F3-B9B0-45EB-B845-0D37C491E9C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sl-SI"/>
          </a:p>
        </p:txBody>
      </p:sp>
      <p:sp>
        <p:nvSpPr>
          <p:cNvPr id="3" name="Ograda datuma 2">
            <a:extLst>
              <a:ext uri="{FF2B5EF4-FFF2-40B4-BE49-F238E27FC236}">
                <a16:creationId xmlns:a16="http://schemas.microsoft.com/office/drawing/2014/main" id="{C0890ED3-6DB0-427B-A26C-253FAA43543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4A3E761-47D5-4E9C-BA4C-40CD00DBF2D2}" type="datetimeFigureOut">
              <a:rPr lang="sl-SI"/>
              <a:pPr>
                <a:defRPr/>
              </a:pPr>
              <a:t>30. 05. 2019</a:t>
            </a:fld>
            <a:endParaRPr lang="sl-SI"/>
          </a:p>
        </p:txBody>
      </p:sp>
      <p:sp>
        <p:nvSpPr>
          <p:cNvPr id="4" name="Ograda stranske slike 3">
            <a:extLst>
              <a:ext uri="{FF2B5EF4-FFF2-40B4-BE49-F238E27FC236}">
                <a16:creationId xmlns:a16="http://schemas.microsoft.com/office/drawing/2014/main" id="{03CC7B8A-E95A-41C9-B2B8-DBE36066B23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grada opomb 4">
            <a:extLst>
              <a:ext uri="{FF2B5EF4-FFF2-40B4-BE49-F238E27FC236}">
                <a16:creationId xmlns:a16="http://schemas.microsoft.com/office/drawing/2014/main" id="{EDA4CAC0-A6F3-414E-99E8-A3493E1C832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a:t>Kliknite, če želite urediti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grada noge 5">
            <a:extLst>
              <a:ext uri="{FF2B5EF4-FFF2-40B4-BE49-F238E27FC236}">
                <a16:creationId xmlns:a16="http://schemas.microsoft.com/office/drawing/2014/main" id="{555303A3-FA1A-4062-AE0D-62797DF01E7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sl-SI"/>
          </a:p>
        </p:txBody>
      </p:sp>
      <p:sp>
        <p:nvSpPr>
          <p:cNvPr id="7" name="Ograda številke diapozitiva 6">
            <a:extLst>
              <a:ext uri="{FF2B5EF4-FFF2-40B4-BE49-F238E27FC236}">
                <a16:creationId xmlns:a16="http://schemas.microsoft.com/office/drawing/2014/main" id="{85043542-ECCD-41AF-AC25-72CEAE796C6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A596F8F-DFCD-4F47-A694-3C3C58EF11B8}"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grada stranske slike 1">
            <a:extLst>
              <a:ext uri="{FF2B5EF4-FFF2-40B4-BE49-F238E27FC236}">
                <a16:creationId xmlns:a16="http://schemas.microsoft.com/office/drawing/2014/main" id="{D5217AAF-1B25-469A-8AED-F5B438E1F2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Ograda opomb 2">
            <a:extLst>
              <a:ext uri="{FF2B5EF4-FFF2-40B4-BE49-F238E27FC236}">
                <a16:creationId xmlns:a16="http://schemas.microsoft.com/office/drawing/2014/main" id="{842E0BDE-E983-4C95-BECE-E1EDC87A2E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a:p>
        </p:txBody>
      </p:sp>
      <p:sp>
        <p:nvSpPr>
          <p:cNvPr id="19460" name="Ograda številke diapozitiva 3">
            <a:extLst>
              <a:ext uri="{FF2B5EF4-FFF2-40B4-BE49-F238E27FC236}">
                <a16:creationId xmlns:a16="http://schemas.microsoft.com/office/drawing/2014/main" id="{40196025-2DC2-4869-8F72-D890793D06B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0FF7A8-11FF-4EFD-8149-7E7E426A9CC6}" type="slidenum">
              <a:rPr lang="sl-SI" altLang="sl-SI">
                <a:latin typeface="Calibri" panose="020F0502020204030204" pitchFamily="34" charset="0"/>
              </a:rPr>
              <a:pPr eaLnBrk="1" hangingPunct="1"/>
              <a:t>2</a:t>
            </a:fld>
            <a:endParaRPr lang="sl-SI" altLang="sl-SI">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a:extLst>
              <a:ext uri="{FF2B5EF4-FFF2-40B4-BE49-F238E27FC236}">
                <a16:creationId xmlns:a16="http://schemas.microsoft.com/office/drawing/2014/main" id="{F3667B94-B046-4809-8F04-2AC1BB5DAE75}"/>
              </a:ext>
            </a:extLst>
          </p:cNvPr>
          <p:cNvSpPr>
            <a:spLocks noGrp="1"/>
          </p:cNvSpPr>
          <p:nvPr>
            <p:ph type="dt" sz="half" idx="10"/>
          </p:nvPr>
        </p:nvSpPr>
        <p:spPr/>
        <p:txBody>
          <a:bodyPr/>
          <a:lstStyle>
            <a:lvl1pPr>
              <a:defRPr/>
            </a:lvl1pPr>
          </a:lstStyle>
          <a:p>
            <a:pPr>
              <a:defRPr/>
            </a:pPr>
            <a:fld id="{C1C353E0-49B1-4D66-B929-893CE0D84A7A}" type="datetimeFigureOut">
              <a:rPr lang="sl-SI"/>
              <a:pPr>
                <a:defRPr/>
              </a:pPr>
              <a:t>30. 05. 2019</a:t>
            </a:fld>
            <a:endParaRPr lang="sl-SI"/>
          </a:p>
        </p:txBody>
      </p:sp>
      <p:sp>
        <p:nvSpPr>
          <p:cNvPr id="5" name="Ograda noge 4">
            <a:extLst>
              <a:ext uri="{FF2B5EF4-FFF2-40B4-BE49-F238E27FC236}">
                <a16:creationId xmlns:a16="http://schemas.microsoft.com/office/drawing/2014/main" id="{D09A0D71-F06D-4AFA-8EA0-0C5BE5F88B58}"/>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F0B24FAE-3983-4439-BFF3-9B02F91B31F9}"/>
              </a:ext>
            </a:extLst>
          </p:cNvPr>
          <p:cNvSpPr>
            <a:spLocks noGrp="1"/>
          </p:cNvSpPr>
          <p:nvPr>
            <p:ph type="sldNum" sz="quarter" idx="12"/>
          </p:nvPr>
        </p:nvSpPr>
        <p:spPr/>
        <p:txBody>
          <a:bodyPr/>
          <a:lstStyle>
            <a:lvl1pPr>
              <a:defRPr/>
            </a:lvl1pPr>
          </a:lstStyle>
          <a:p>
            <a:fld id="{593EE324-6F65-4D97-9C1F-C8EC64247F8A}" type="slidenum">
              <a:rPr lang="sl-SI" altLang="sl-SI"/>
              <a:pPr/>
              <a:t>‹#›</a:t>
            </a:fld>
            <a:endParaRPr lang="sl-SI" altLang="sl-SI"/>
          </a:p>
        </p:txBody>
      </p:sp>
    </p:spTree>
    <p:extLst>
      <p:ext uri="{BB962C8B-B14F-4D97-AF65-F5344CB8AC3E}">
        <p14:creationId xmlns:p14="http://schemas.microsoft.com/office/powerpoint/2010/main" val="3959738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35B4A4B4-BE3A-4ED4-8C04-4EAE65956A6D}"/>
              </a:ext>
            </a:extLst>
          </p:cNvPr>
          <p:cNvSpPr>
            <a:spLocks noGrp="1"/>
          </p:cNvSpPr>
          <p:nvPr>
            <p:ph type="dt" sz="half" idx="10"/>
          </p:nvPr>
        </p:nvSpPr>
        <p:spPr/>
        <p:txBody>
          <a:bodyPr/>
          <a:lstStyle>
            <a:lvl1pPr>
              <a:defRPr/>
            </a:lvl1pPr>
          </a:lstStyle>
          <a:p>
            <a:pPr>
              <a:defRPr/>
            </a:pPr>
            <a:fld id="{39039EAE-1BB4-46EF-AD1A-01EB8D449407}" type="datetimeFigureOut">
              <a:rPr lang="sl-SI"/>
              <a:pPr>
                <a:defRPr/>
              </a:pPr>
              <a:t>30. 05. 2019</a:t>
            </a:fld>
            <a:endParaRPr lang="sl-SI"/>
          </a:p>
        </p:txBody>
      </p:sp>
      <p:sp>
        <p:nvSpPr>
          <p:cNvPr id="5" name="Ograda noge 4">
            <a:extLst>
              <a:ext uri="{FF2B5EF4-FFF2-40B4-BE49-F238E27FC236}">
                <a16:creationId xmlns:a16="http://schemas.microsoft.com/office/drawing/2014/main" id="{AAACF208-98EB-4D6E-8E37-AD0603A27C09}"/>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6B1EADAC-722D-4ABE-9C84-D557A1AA3216}"/>
              </a:ext>
            </a:extLst>
          </p:cNvPr>
          <p:cNvSpPr>
            <a:spLocks noGrp="1"/>
          </p:cNvSpPr>
          <p:nvPr>
            <p:ph type="sldNum" sz="quarter" idx="12"/>
          </p:nvPr>
        </p:nvSpPr>
        <p:spPr/>
        <p:txBody>
          <a:bodyPr/>
          <a:lstStyle>
            <a:lvl1pPr>
              <a:defRPr/>
            </a:lvl1pPr>
          </a:lstStyle>
          <a:p>
            <a:fld id="{055568CC-2729-48DE-8827-589B66426945}" type="slidenum">
              <a:rPr lang="sl-SI" altLang="sl-SI"/>
              <a:pPr/>
              <a:t>‹#›</a:t>
            </a:fld>
            <a:endParaRPr lang="sl-SI" altLang="sl-SI"/>
          </a:p>
        </p:txBody>
      </p:sp>
    </p:spTree>
    <p:extLst>
      <p:ext uri="{BB962C8B-B14F-4D97-AF65-F5344CB8AC3E}">
        <p14:creationId xmlns:p14="http://schemas.microsoft.com/office/powerpoint/2010/main" val="2309707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82EF2776-3BDF-4217-8ACD-856E7A0C5100}"/>
              </a:ext>
            </a:extLst>
          </p:cNvPr>
          <p:cNvSpPr>
            <a:spLocks noGrp="1"/>
          </p:cNvSpPr>
          <p:nvPr>
            <p:ph type="dt" sz="half" idx="10"/>
          </p:nvPr>
        </p:nvSpPr>
        <p:spPr/>
        <p:txBody>
          <a:bodyPr/>
          <a:lstStyle>
            <a:lvl1pPr>
              <a:defRPr/>
            </a:lvl1pPr>
          </a:lstStyle>
          <a:p>
            <a:pPr>
              <a:defRPr/>
            </a:pPr>
            <a:fld id="{B47B408D-0053-43FA-B71A-F8384D5E4B96}" type="datetimeFigureOut">
              <a:rPr lang="sl-SI"/>
              <a:pPr>
                <a:defRPr/>
              </a:pPr>
              <a:t>30. 05. 2019</a:t>
            </a:fld>
            <a:endParaRPr lang="sl-SI"/>
          </a:p>
        </p:txBody>
      </p:sp>
      <p:sp>
        <p:nvSpPr>
          <p:cNvPr id="5" name="Ograda noge 4">
            <a:extLst>
              <a:ext uri="{FF2B5EF4-FFF2-40B4-BE49-F238E27FC236}">
                <a16:creationId xmlns:a16="http://schemas.microsoft.com/office/drawing/2014/main" id="{781D1638-F18B-4DF2-91F7-BDE301DB99E7}"/>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4D696A1D-BD17-43A9-9706-95B62C87AB28}"/>
              </a:ext>
            </a:extLst>
          </p:cNvPr>
          <p:cNvSpPr>
            <a:spLocks noGrp="1"/>
          </p:cNvSpPr>
          <p:nvPr>
            <p:ph type="sldNum" sz="quarter" idx="12"/>
          </p:nvPr>
        </p:nvSpPr>
        <p:spPr/>
        <p:txBody>
          <a:bodyPr/>
          <a:lstStyle>
            <a:lvl1pPr>
              <a:defRPr/>
            </a:lvl1pPr>
          </a:lstStyle>
          <a:p>
            <a:fld id="{AEF59949-A97B-4EE1-8804-8DF969D4C1EF}" type="slidenum">
              <a:rPr lang="sl-SI" altLang="sl-SI"/>
              <a:pPr/>
              <a:t>‹#›</a:t>
            </a:fld>
            <a:endParaRPr lang="sl-SI" altLang="sl-SI"/>
          </a:p>
        </p:txBody>
      </p:sp>
    </p:spTree>
    <p:extLst>
      <p:ext uri="{BB962C8B-B14F-4D97-AF65-F5344CB8AC3E}">
        <p14:creationId xmlns:p14="http://schemas.microsoft.com/office/powerpoint/2010/main" val="346813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D2CFF227-1910-4746-9C93-5CC1DCE9C280}"/>
              </a:ext>
            </a:extLst>
          </p:cNvPr>
          <p:cNvSpPr>
            <a:spLocks noGrp="1"/>
          </p:cNvSpPr>
          <p:nvPr>
            <p:ph type="dt" sz="half" idx="10"/>
          </p:nvPr>
        </p:nvSpPr>
        <p:spPr/>
        <p:txBody>
          <a:bodyPr/>
          <a:lstStyle>
            <a:lvl1pPr>
              <a:defRPr/>
            </a:lvl1pPr>
          </a:lstStyle>
          <a:p>
            <a:pPr>
              <a:defRPr/>
            </a:pPr>
            <a:fld id="{5EE02385-1D94-4288-8FF3-DB7E40ABD8C5}" type="datetimeFigureOut">
              <a:rPr lang="sl-SI"/>
              <a:pPr>
                <a:defRPr/>
              </a:pPr>
              <a:t>30. 05. 2019</a:t>
            </a:fld>
            <a:endParaRPr lang="sl-SI"/>
          </a:p>
        </p:txBody>
      </p:sp>
      <p:sp>
        <p:nvSpPr>
          <p:cNvPr id="5" name="Ograda noge 4">
            <a:extLst>
              <a:ext uri="{FF2B5EF4-FFF2-40B4-BE49-F238E27FC236}">
                <a16:creationId xmlns:a16="http://schemas.microsoft.com/office/drawing/2014/main" id="{10617562-7F45-4223-93E9-7F4DFB606FCA}"/>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68D0E363-2251-475E-8895-389DA9CADBC7}"/>
              </a:ext>
            </a:extLst>
          </p:cNvPr>
          <p:cNvSpPr>
            <a:spLocks noGrp="1"/>
          </p:cNvSpPr>
          <p:nvPr>
            <p:ph type="sldNum" sz="quarter" idx="12"/>
          </p:nvPr>
        </p:nvSpPr>
        <p:spPr/>
        <p:txBody>
          <a:bodyPr/>
          <a:lstStyle>
            <a:lvl1pPr>
              <a:defRPr/>
            </a:lvl1pPr>
          </a:lstStyle>
          <a:p>
            <a:fld id="{BF97ECED-41E4-4014-A7B8-E8B6B8543BD3}" type="slidenum">
              <a:rPr lang="sl-SI" altLang="sl-SI"/>
              <a:pPr/>
              <a:t>‹#›</a:t>
            </a:fld>
            <a:endParaRPr lang="sl-SI" altLang="sl-SI"/>
          </a:p>
        </p:txBody>
      </p:sp>
    </p:spTree>
    <p:extLst>
      <p:ext uri="{BB962C8B-B14F-4D97-AF65-F5344CB8AC3E}">
        <p14:creationId xmlns:p14="http://schemas.microsoft.com/office/powerpoint/2010/main" val="18412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a:extLst>
              <a:ext uri="{FF2B5EF4-FFF2-40B4-BE49-F238E27FC236}">
                <a16:creationId xmlns:a16="http://schemas.microsoft.com/office/drawing/2014/main" id="{AB4A7FAD-2E03-49A3-B239-58D58B0CFABE}"/>
              </a:ext>
            </a:extLst>
          </p:cNvPr>
          <p:cNvSpPr>
            <a:spLocks noGrp="1"/>
          </p:cNvSpPr>
          <p:nvPr>
            <p:ph type="dt" sz="half" idx="10"/>
          </p:nvPr>
        </p:nvSpPr>
        <p:spPr/>
        <p:txBody>
          <a:bodyPr/>
          <a:lstStyle>
            <a:lvl1pPr>
              <a:defRPr/>
            </a:lvl1pPr>
          </a:lstStyle>
          <a:p>
            <a:pPr>
              <a:defRPr/>
            </a:pPr>
            <a:fld id="{8DA0EA1D-43B5-4000-A2FF-CA1FE8172D84}" type="datetimeFigureOut">
              <a:rPr lang="sl-SI"/>
              <a:pPr>
                <a:defRPr/>
              </a:pPr>
              <a:t>30. 05. 2019</a:t>
            </a:fld>
            <a:endParaRPr lang="sl-SI"/>
          </a:p>
        </p:txBody>
      </p:sp>
      <p:sp>
        <p:nvSpPr>
          <p:cNvPr id="5" name="Ograda noge 4">
            <a:extLst>
              <a:ext uri="{FF2B5EF4-FFF2-40B4-BE49-F238E27FC236}">
                <a16:creationId xmlns:a16="http://schemas.microsoft.com/office/drawing/2014/main" id="{EDE20A38-7078-47BA-ABD2-9DAA493545B9}"/>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19D5EE5B-4613-44E1-A753-387060DFF1D5}"/>
              </a:ext>
            </a:extLst>
          </p:cNvPr>
          <p:cNvSpPr>
            <a:spLocks noGrp="1"/>
          </p:cNvSpPr>
          <p:nvPr>
            <p:ph type="sldNum" sz="quarter" idx="12"/>
          </p:nvPr>
        </p:nvSpPr>
        <p:spPr/>
        <p:txBody>
          <a:bodyPr/>
          <a:lstStyle>
            <a:lvl1pPr>
              <a:defRPr/>
            </a:lvl1pPr>
          </a:lstStyle>
          <a:p>
            <a:fld id="{517E244C-4AF5-403E-8ED5-AD84546CA1FC}" type="slidenum">
              <a:rPr lang="sl-SI" altLang="sl-SI"/>
              <a:pPr/>
              <a:t>‹#›</a:t>
            </a:fld>
            <a:endParaRPr lang="sl-SI" altLang="sl-SI"/>
          </a:p>
        </p:txBody>
      </p:sp>
    </p:spTree>
    <p:extLst>
      <p:ext uri="{BB962C8B-B14F-4D97-AF65-F5344CB8AC3E}">
        <p14:creationId xmlns:p14="http://schemas.microsoft.com/office/powerpoint/2010/main" val="592633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3">
            <a:extLst>
              <a:ext uri="{FF2B5EF4-FFF2-40B4-BE49-F238E27FC236}">
                <a16:creationId xmlns:a16="http://schemas.microsoft.com/office/drawing/2014/main" id="{34D5723D-8F76-4DFF-9F5D-D7021D6E04D5}"/>
              </a:ext>
            </a:extLst>
          </p:cNvPr>
          <p:cNvSpPr>
            <a:spLocks noGrp="1"/>
          </p:cNvSpPr>
          <p:nvPr>
            <p:ph type="dt" sz="half" idx="10"/>
          </p:nvPr>
        </p:nvSpPr>
        <p:spPr/>
        <p:txBody>
          <a:bodyPr/>
          <a:lstStyle>
            <a:lvl1pPr>
              <a:defRPr/>
            </a:lvl1pPr>
          </a:lstStyle>
          <a:p>
            <a:pPr>
              <a:defRPr/>
            </a:pPr>
            <a:fld id="{24EA1201-5D3A-4506-9B5A-763AF1E9934D}" type="datetimeFigureOut">
              <a:rPr lang="sl-SI"/>
              <a:pPr>
                <a:defRPr/>
              </a:pPr>
              <a:t>30. 05. 2019</a:t>
            </a:fld>
            <a:endParaRPr lang="sl-SI"/>
          </a:p>
        </p:txBody>
      </p:sp>
      <p:sp>
        <p:nvSpPr>
          <p:cNvPr id="6" name="Ograda noge 4">
            <a:extLst>
              <a:ext uri="{FF2B5EF4-FFF2-40B4-BE49-F238E27FC236}">
                <a16:creationId xmlns:a16="http://schemas.microsoft.com/office/drawing/2014/main" id="{CBE3984C-D5E2-40C0-AF6F-ED4A615F0728}"/>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57073405-67EC-4461-B6C3-3DC086D29051}"/>
              </a:ext>
            </a:extLst>
          </p:cNvPr>
          <p:cNvSpPr>
            <a:spLocks noGrp="1"/>
          </p:cNvSpPr>
          <p:nvPr>
            <p:ph type="sldNum" sz="quarter" idx="12"/>
          </p:nvPr>
        </p:nvSpPr>
        <p:spPr/>
        <p:txBody>
          <a:bodyPr/>
          <a:lstStyle>
            <a:lvl1pPr>
              <a:defRPr/>
            </a:lvl1pPr>
          </a:lstStyle>
          <a:p>
            <a:fld id="{191100DA-019C-4213-BA88-66601E02A084}" type="slidenum">
              <a:rPr lang="sl-SI" altLang="sl-SI"/>
              <a:pPr/>
              <a:t>‹#›</a:t>
            </a:fld>
            <a:endParaRPr lang="sl-SI" altLang="sl-SI"/>
          </a:p>
        </p:txBody>
      </p:sp>
    </p:spTree>
    <p:extLst>
      <p:ext uri="{BB962C8B-B14F-4D97-AF65-F5344CB8AC3E}">
        <p14:creationId xmlns:p14="http://schemas.microsoft.com/office/powerpoint/2010/main" val="27278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3">
            <a:extLst>
              <a:ext uri="{FF2B5EF4-FFF2-40B4-BE49-F238E27FC236}">
                <a16:creationId xmlns:a16="http://schemas.microsoft.com/office/drawing/2014/main" id="{2C1B29D4-0D8A-4062-B09D-0E5A3C1036F4}"/>
              </a:ext>
            </a:extLst>
          </p:cNvPr>
          <p:cNvSpPr>
            <a:spLocks noGrp="1"/>
          </p:cNvSpPr>
          <p:nvPr>
            <p:ph type="dt" sz="half" idx="10"/>
          </p:nvPr>
        </p:nvSpPr>
        <p:spPr/>
        <p:txBody>
          <a:bodyPr/>
          <a:lstStyle>
            <a:lvl1pPr>
              <a:defRPr/>
            </a:lvl1pPr>
          </a:lstStyle>
          <a:p>
            <a:pPr>
              <a:defRPr/>
            </a:pPr>
            <a:fld id="{7926C527-B90A-4148-90C0-05E95839D6F0}" type="datetimeFigureOut">
              <a:rPr lang="sl-SI"/>
              <a:pPr>
                <a:defRPr/>
              </a:pPr>
              <a:t>30. 05. 2019</a:t>
            </a:fld>
            <a:endParaRPr lang="sl-SI"/>
          </a:p>
        </p:txBody>
      </p:sp>
      <p:sp>
        <p:nvSpPr>
          <p:cNvPr id="8" name="Ograda noge 4">
            <a:extLst>
              <a:ext uri="{FF2B5EF4-FFF2-40B4-BE49-F238E27FC236}">
                <a16:creationId xmlns:a16="http://schemas.microsoft.com/office/drawing/2014/main" id="{394D055C-7D56-4F79-B8E6-68C21F632586}"/>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5">
            <a:extLst>
              <a:ext uri="{FF2B5EF4-FFF2-40B4-BE49-F238E27FC236}">
                <a16:creationId xmlns:a16="http://schemas.microsoft.com/office/drawing/2014/main" id="{03944CF4-B18A-4A55-954A-670A960ABCDB}"/>
              </a:ext>
            </a:extLst>
          </p:cNvPr>
          <p:cNvSpPr>
            <a:spLocks noGrp="1"/>
          </p:cNvSpPr>
          <p:nvPr>
            <p:ph type="sldNum" sz="quarter" idx="12"/>
          </p:nvPr>
        </p:nvSpPr>
        <p:spPr/>
        <p:txBody>
          <a:bodyPr/>
          <a:lstStyle>
            <a:lvl1pPr>
              <a:defRPr/>
            </a:lvl1pPr>
          </a:lstStyle>
          <a:p>
            <a:fld id="{231F79A1-7956-4195-8768-9F83958AEE74}" type="slidenum">
              <a:rPr lang="sl-SI" altLang="sl-SI"/>
              <a:pPr/>
              <a:t>‹#›</a:t>
            </a:fld>
            <a:endParaRPr lang="sl-SI" altLang="sl-SI"/>
          </a:p>
        </p:txBody>
      </p:sp>
    </p:spTree>
    <p:extLst>
      <p:ext uri="{BB962C8B-B14F-4D97-AF65-F5344CB8AC3E}">
        <p14:creationId xmlns:p14="http://schemas.microsoft.com/office/powerpoint/2010/main" val="688675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3">
            <a:extLst>
              <a:ext uri="{FF2B5EF4-FFF2-40B4-BE49-F238E27FC236}">
                <a16:creationId xmlns:a16="http://schemas.microsoft.com/office/drawing/2014/main" id="{424B26FC-7147-4AB0-82C9-739AE6EE57C9}"/>
              </a:ext>
            </a:extLst>
          </p:cNvPr>
          <p:cNvSpPr>
            <a:spLocks noGrp="1"/>
          </p:cNvSpPr>
          <p:nvPr>
            <p:ph type="dt" sz="half" idx="10"/>
          </p:nvPr>
        </p:nvSpPr>
        <p:spPr/>
        <p:txBody>
          <a:bodyPr/>
          <a:lstStyle>
            <a:lvl1pPr>
              <a:defRPr/>
            </a:lvl1pPr>
          </a:lstStyle>
          <a:p>
            <a:pPr>
              <a:defRPr/>
            </a:pPr>
            <a:fld id="{C9B5AE4C-83AA-40DB-9B38-3E9533973305}" type="datetimeFigureOut">
              <a:rPr lang="sl-SI"/>
              <a:pPr>
                <a:defRPr/>
              </a:pPr>
              <a:t>30. 05. 2019</a:t>
            </a:fld>
            <a:endParaRPr lang="sl-SI"/>
          </a:p>
        </p:txBody>
      </p:sp>
      <p:sp>
        <p:nvSpPr>
          <p:cNvPr id="4" name="Ograda noge 4">
            <a:extLst>
              <a:ext uri="{FF2B5EF4-FFF2-40B4-BE49-F238E27FC236}">
                <a16:creationId xmlns:a16="http://schemas.microsoft.com/office/drawing/2014/main" id="{7FF02025-7769-4C7E-A754-880889A588A8}"/>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5">
            <a:extLst>
              <a:ext uri="{FF2B5EF4-FFF2-40B4-BE49-F238E27FC236}">
                <a16:creationId xmlns:a16="http://schemas.microsoft.com/office/drawing/2014/main" id="{9D9616A1-77BF-4225-8925-16474FB9FB34}"/>
              </a:ext>
            </a:extLst>
          </p:cNvPr>
          <p:cNvSpPr>
            <a:spLocks noGrp="1"/>
          </p:cNvSpPr>
          <p:nvPr>
            <p:ph type="sldNum" sz="quarter" idx="12"/>
          </p:nvPr>
        </p:nvSpPr>
        <p:spPr/>
        <p:txBody>
          <a:bodyPr/>
          <a:lstStyle>
            <a:lvl1pPr>
              <a:defRPr/>
            </a:lvl1pPr>
          </a:lstStyle>
          <a:p>
            <a:fld id="{1FA4F9AC-DD80-4879-8E7F-27F13187E7E9}" type="slidenum">
              <a:rPr lang="sl-SI" altLang="sl-SI"/>
              <a:pPr/>
              <a:t>‹#›</a:t>
            </a:fld>
            <a:endParaRPr lang="sl-SI" altLang="sl-SI"/>
          </a:p>
        </p:txBody>
      </p:sp>
    </p:spTree>
    <p:extLst>
      <p:ext uri="{BB962C8B-B14F-4D97-AF65-F5344CB8AC3E}">
        <p14:creationId xmlns:p14="http://schemas.microsoft.com/office/powerpoint/2010/main" val="314579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a:extLst>
              <a:ext uri="{FF2B5EF4-FFF2-40B4-BE49-F238E27FC236}">
                <a16:creationId xmlns:a16="http://schemas.microsoft.com/office/drawing/2014/main" id="{96382C34-FF06-4E9E-AB51-E5BD82E0B7C5}"/>
              </a:ext>
            </a:extLst>
          </p:cNvPr>
          <p:cNvSpPr>
            <a:spLocks noGrp="1"/>
          </p:cNvSpPr>
          <p:nvPr>
            <p:ph type="dt" sz="half" idx="10"/>
          </p:nvPr>
        </p:nvSpPr>
        <p:spPr/>
        <p:txBody>
          <a:bodyPr/>
          <a:lstStyle>
            <a:lvl1pPr>
              <a:defRPr/>
            </a:lvl1pPr>
          </a:lstStyle>
          <a:p>
            <a:pPr>
              <a:defRPr/>
            </a:pPr>
            <a:fld id="{CCA7C5F5-F0A0-49A5-A48F-352C051BD81B}" type="datetimeFigureOut">
              <a:rPr lang="sl-SI"/>
              <a:pPr>
                <a:defRPr/>
              </a:pPr>
              <a:t>30. 05. 2019</a:t>
            </a:fld>
            <a:endParaRPr lang="sl-SI"/>
          </a:p>
        </p:txBody>
      </p:sp>
      <p:sp>
        <p:nvSpPr>
          <p:cNvPr id="3" name="Ograda noge 4">
            <a:extLst>
              <a:ext uri="{FF2B5EF4-FFF2-40B4-BE49-F238E27FC236}">
                <a16:creationId xmlns:a16="http://schemas.microsoft.com/office/drawing/2014/main" id="{E1CF7BBE-C181-4ACA-9EA6-6856BB4041DF}"/>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5">
            <a:extLst>
              <a:ext uri="{FF2B5EF4-FFF2-40B4-BE49-F238E27FC236}">
                <a16:creationId xmlns:a16="http://schemas.microsoft.com/office/drawing/2014/main" id="{D531BB90-57FA-4A01-98D5-97DF310C493D}"/>
              </a:ext>
            </a:extLst>
          </p:cNvPr>
          <p:cNvSpPr>
            <a:spLocks noGrp="1"/>
          </p:cNvSpPr>
          <p:nvPr>
            <p:ph type="sldNum" sz="quarter" idx="12"/>
          </p:nvPr>
        </p:nvSpPr>
        <p:spPr/>
        <p:txBody>
          <a:bodyPr/>
          <a:lstStyle>
            <a:lvl1pPr>
              <a:defRPr/>
            </a:lvl1pPr>
          </a:lstStyle>
          <a:p>
            <a:fld id="{56CC8CA0-6529-48AD-9359-055B1491187C}" type="slidenum">
              <a:rPr lang="sl-SI" altLang="sl-SI"/>
              <a:pPr/>
              <a:t>‹#›</a:t>
            </a:fld>
            <a:endParaRPr lang="sl-SI" altLang="sl-SI"/>
          </a:p>
        </p:txBody>
      </p:sp>
    </p:spTree>
    <p:extLst>
      <p:ext uri="{BB962C8B-B14F-4D97-AF65-F5344CB8AC3E}">
        <p14:creationId xmlns:p14="http://schemas.microsoft.com/office/powerpoint/2010/main" val="1213069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4A64FA7E-2E24-4005-A8E7-4304F2B5741D}"/>
              </a:ext>
            </a:extLst>
          </p:cNvPr>
          <p:cNvSpPr>
            <a:spLocks noGrp="1"/>
          </p:cNvSpPr>
          <p:nvPr>
            <p:ph type="dt" sz="half" idx="10"/>
          </p:nvPr>
        </p:nvSpPr>
        <p:spPr/>
        <p:txBody>
          <a:bodyPr/>
          <a:lstStyle>
            <a:lvl1pPr>
              <a:defRPr/>
            </a:lvl1pPr>
          </a:lstStyle>
          <a:p>
            <a:pPr>
              <a:defRPr/>
            </a:pPr>
            <a:fld id="{673C9931-1B2A-4456-BF5C-C06411E4922C}" type="datetimeFigureOut">
              <a:rPr lang="sl-SI"/>
              <a:pPr>
                <a:defRPr/>
              </a:pPr>
              <a:t>30. 05. 2019</a:t>
            </a:fld>
            <a:endParaRPr lang="sl-SI"/>
          </a:p>
        </p:txBody>
      </p:sp>
      <p:sp>
        <p:nvSpPr>
          <p:cNvPr id="6" name="Ograda noge 4">
            <a:extLst>
              <a:ext uri="{FF2B5EF4-FFF2-40B4-BE49-F238E27FC236}">
                <a16:creationId xmlns:a16="http://schemas.microsoft.com/office/drawing/2014/main" id="{EC823DF9-F4A1-4AA7-8DC8-87670D3A2BFB}"/>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22B13F72-8FFE-4494-9972-7A4C84BDAA39}"/>
              </a:ext>
            </a:extLst>
          </p:cNvPr>
          <p:cNvSpPr>
            <a:spLocks noGrp="1"/>
          </p:cNvSpPr>
          <p:nvPr>
            <p:ph type="sldNum" sz="quarter" idx="12"/>
          </p:nvPr>
        </p:nvSpPr>
        <p:spPr/>
        <p:txBody>
          <a:bodyPr/>
          <a:lstStyle>
            <a:lvl1pPr>
              <a:defRPr/>
            </a:lvl1pPr>
          </a:lstStyle>
          <a:p>
            <a:fld id="{3C030C75-999F-412C-8A73-1DB2ABAB4B69}" type="slidenum">
              <a:rPr lang="sl-SI" altLang="sl-SI"/>
              <a:pPr/>
              <a:t>‹#›</a:t>
            </a:fld>
            <a:endParaRPr lang="sl-SI" altLang="sl-SI"/>
          </a:p>
        </p:txBody>
      </p:sp>
    </p:spTree>
    <p:extLst>
      <p:ext uri="{BB962C8B-B14F-4D97-AF65-F5344CB8AC3E}">
        <p14:creationId xmlns:p14="http://schemas.microsoft.com/office/powerpoint/2010/main" val="280746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03222B88-B693-4F0B-896A-2A614B9CA6D5}"/>
              </a:ext>
            </a:extLst>
          </p:cNvPr>
          <p:cNvSpPr>
            <a:spLocks noGrp="1"/>
          </p:cNvSpPr>
          <p:nvPr>
            <p:ph type="dt" sz="half" idx="10"/>
          </p:nvPr>
        </p:nvSpPr>
        <p:spPr/>
        <p:txBody>
          <a:bodyPr/>
          <a:lstStyle>
            <a:lvl1pPr>
              <a:defRPr/>
            </a:lvl1pPr>
          </a:lstStyle>
          <a:p>
            <a:pPr>
              <a:defRPr/>
            </a:pPr>
            <a:fld id="{21D32C02-F588-4495-A5B8-E9A82603EED9}" type="datetimeFigureOut">
              <a:rPr lang="sl-SI"/>
              <a:pPr>
                <a:defRPr/>
              </a:pPr>
              <a:t>30. 05. 2019</a:t>
            </a:fld>
            <a:endParaRPr lang="sl-SI"/>
          </a:p>
        </p:txBody>
      </p:sp>
      <p:sp>
        <p:nvSpPr>
          <p:cNvPr id="6" name="Ograda noge 4">
            <a:extLst>
              <a:ext uri="{FF2B5EF4-FFF2-40B4-BE49-F238E27FC236}">
                <a16:creationId xmlns:a16="http://schemas.microsoft.com/office/drawing/2014/main" id="{62660D82-F41E-4B40-8418-E9A8EF1677D9}"/>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10CEE850-B2BD-49B6-8727-2977308B26C2}"/>
              </a:ext>
            </a:extLst>
          </p:cNvPr>
          <p:cNvSpPr>
            <a:spLocks noGrp="1"/>
          </p:cNvSpPr>
          <p:nvPr>
            <p:ph type="sldNum" sz="quarter" idx="12"/>
          </p:nvPr>
        </p:nvSpPr>
        <p:spPr/>
        <p:txBody>
          <a:bodyPr/>
          <a:lstStyle>
            <a:lvl1pPr>
              <a:defRPr/>
            </a:lvl1pPr>
          </a:lstStyle>
          <a:p>
            <a:fld id="{D423A89C-B978-4A5A-8276-3AFF88E39F47}" type="slidenum">
              <a:rPr lang="sl-SI" altLang="sl-SI"/>
              <a:pPr/>
              <a:t>‹#›</a:t>
            </a:fld>
            <a:endParaRPr lang="sl-SI" altLang="sl-SI"/>
          </a:p>
        </p:txBody>
      </p:sp>
    </p:spTree>
    <p:extLst>
      <p:ext uri="{BB962C8B-B14F-4D97-AF65-F5344CB8AC3E}">
        <p14:creationId xmlns:p14="http://schemas.microsoft.com/office/powerpoint/2010/main" val="91293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grada naslova 1">
            <a:extLst>
              <a:ext uri="{FF2B5EF4-FFF2-40B4-BE49-F238E27FC236}">
                <a16:creationId xmlns:a16="http://schemas.microsoft.com/office/drawing/2014/main" id="{603E6BBF-81C8-4180-AF4F-21867BCB663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Ograda besedila 2">
            <a:extLst>
              <a:ext uri="{FF2B5EF4-FFF2-40B4-BE49-F238E27FC236}">
                <a16:creationId xmlns:a16="http://schemas.microsoft.com/office/drawing/2014/main" id="{B38C4A42-DB6B-41B0-B472-BB328DFDFFC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grada datuma 3">
            <a:extLst>
              <a:ext uri="{FF2B5EF4-FFF2-40B4-BE49-F238E27FC236}">
                <a16:creationId xmlns:a16="http://schemas.microsoft.com/office/drawing/2014/main" id="{F80E735B-F623-4A52-AA85-A3965B217EE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6A27083-54B5-42CB-ABF8-A58D034355BD}" type="datetimeFigureOut">
              <a:rPr lang="sl-SI"/>
              <a:pPr>
                <a:defRPr/>
              </a:pPr>
              <a:t>30. 05. 2019</a:t>
            </a:fld>
            <a:endParaRPr lang="sl-SI"/>
          </a:p>
        </p:txBody>
      </p:sp>
      <p:sp>
        <p:nvSpPr>
          <p:cNvPr id="5" name="Ograda noge 4">
            <a:extLst>
              <a:ext uri="{FF2B5EF4-FFF2-40B4-BE49-F238E27FC236}">
                <a16:creationId xmlns:a16="http://schemas.microsoft.com/office/drawing/2014/main" id="{78C6D18B-3744-47CF-A755-39E24287D25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l-SI"/>
          </a:p>
        </p:txBody>
      </p:sp>
      <p:sp>
        <p:nvSpPr>
          <p:cNvPr id="6" name="Ograda številke diapozitiva 5">
            <a:extLst>
              <a:ext uri="{FF2B5EF4-FFF2-40B4-BE49-F238E27FC236}">
                <a16:creationId xmlns:a16="http://schemas.microsoft.com/office/drawing/2014/main" id="{27AC7C53-A1DD-4358-89D3-490D5A6C82D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DA"/>
                </a:solidFill>
                <a:latin typeface="Calibri" panose="020F0502020204030204" pitchFamily="34" charset="0"/>
              </a:defRPr>
            </a:lvl1pPr>
          </a:lstStyle>
          <a:p>
            <a:fld id="{1C3D410D-215A-47B5-8115-94D87CC180D6}"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commons/3/3e/Skins_of_sea_otters_1892_right.jp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BQLQhZ-YO_s&amp;NR=1"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youtube.com/watch?v=1NQqOiGTUWw&amp;NR=1" TargetMode="External"/><Relationship Id="rId5" Type="http://schemas.openxmlformats.org/officeDocument/2006/relationships/hyperlink" Target="http://www.youtube.com/watch?v=aUJDmAXsEvs" TargetMode="External"/><Relationship Id="rId4" Type="http://schemas.openxmlformats.org/officeDocument/2006/relationships/hyperlink" Target="http://www.youtube.com/watch?v=GhuvaKLJbNw&amp;NR=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Otter" TargetMode="External"/><Relationship Id="rId7"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youtube.com/" TargetMode="External"/><Relationship Id="rId5" Type="http://schemas.openxmlformats.org/officeDocument/2006/relationships/hyperlink" Target="http://www.google.si/imgres?imgurl=http://upload.wikimedia.org/" TargetMode="External"/><Relationship Id="rId4" Type="http://schemas.openxmlformats.org/officeDocument/2006/relationships/hyperlink" Target="http://www.otterjoy.com/otterholding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74068CA-C8E4-4554-911D-A59D0B22A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http://www.northbynorthwestern.com/wordpress/wp-content/uploads/2009/04/otter.jpg">
            <a:extLst>
              <a:ext uri="{FF2B5EF4-FFF2-40B4-BE49-F238E27FC236}">
                <a16:creationId xmlns:a16="http://schemas.microsoft.com/office/drawing/2014/main" id="{163B229F-3059-42B2-81AA-2CCE955EF8D4}"/>
              </a:ext>
            </a:extLst>
          </p:cNvPr>
          <p:cNvPicPr>
            <a:picLocks noChangeAspect="1" noChangeArrowheads="1"/>
          </p:cNvPicPr>
          <p:nvPr/>
        </p:nvPicPr>
        <p:blipFill>
          <a:blip r:embed="rId3" cstate="print"/>
          <a:srcRect/>
          <a:stretch>
            <a:fillRect/>
          </a:stretch>
        </p:blipFill>
        <p:spPr bwMode="auto">
          <a:xfrm>
            <a:off x="4429124" y="1500174"/>
            <a:ext cx="4505098"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52" name="Naslov 1">
            <a:extLst>
              <a:ext uri="{FF2B5EF4-FFF2-40B4-BE49-F238E27FC236}">
                <a16:creationId xmlns:a16="http://schemas.microsoft.com/office/drawing/2014/main" id="{588580E6-ED90-4690-A7B4-50F699F34502}"/>
              </a:ext>
            </a:extLst>
          </p:cNvPr>
          <p:cNvSpPr>
            <a:spLocks noGrp="1"/>
          </p:cNvSpPr>
          <p:nvPr>
            <p:ph type="ctrTitle"/>
          </p:nvPr>
        </p:nvSpPr>
        <p:spPr>
          <a:xfrm>
            <a:off x="500063" y="285750"/>
            <a:ext cx="7772400" cy="1071563"/>
          </a:xfrm>
        </p:spPr>
        <p:txBody>
          <a:bodyPr/>
          <a:lstStyle/>
          <a:p>
            <a:pPr eaLnBrk="1" hangingPunct="1"/>
            <a:r>
              <a:rPr lang="sl-SI" altLang="sl-SI" b="1"/>
              <a:t> Otter</a:t>
            </a:r>
          </a:p>
        </p:txBody>
      </p:sp>
      <p:pic>
        <p:nvPicPr>
          <p:cNvPr id="4" name="Picture 4" descr="http://carinbondar.com/wp-content/uploads/2010/11/seaotter2.jpg">
            <a:extLst>
              <a:ext uri="{FF2B5EF4-FFF2-40B4-BE49-F238E27FC236}">
                <a16:creationId xmlns:a16="http://schemas.microsoft.com/office/drawing/2014/main" id="{40AF68B3-2BD9-4D29-8B0E-E1C0C2CE5D4E}"/>
              </a:ext>
            </a:extLst>
          </p:cNvPr>
          <p:cNvPicPr>
            <a:picLocks noChangeAspect="1" noChangeArrowheads="1"/>
          </p:cNvPicPr>
          <p:nvPr/>
        </p:nvPicPr>
        <p:blipFill>
          <a:blip r:embed="rId4" cstate="print"/>
          <a:srcRect/>
          <a:stretch>
            <a:fillRect/>
          </a:stretch>
        </p:blipFill>
        <p:spPr bwMode="auto">
          <a:xfrm>
            <a:off x="285720" y="1571612"/>
            <a:ext cx="4143404" cy="3005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Podnaslov 6">
            <a:extLst>
              <a:ext uri="{FF2B5EF4-FFF2-40B4-BE49-F238E27FC236}">
                <a16:creationId xmlns:a16="http://schemas.microsoft.com/office/drawing/2014/main" id="{A1D25CCE-3D16-4098-B6F3-68E62CF4D7C2}"/>
              </a:ext>
            </a:extLst>
          </p:cNvPr>
          <p:cNvSpPr>
            <a:spLocks noGrp="1"/>
          </p:cNvSpPr>
          <p:nvPr>
            <p:ph type="subTitle" idx="1"/>
          </p:nvPr>
        </p:nvSpPr>
        <p:spPr/>
        <p:txBody>
          <a:bodyPr/>
          <a:lstStyle/>
          <a:p>
            <a:pPr eaLnBrk="1" hangingPunct="1">
              <a:buFont typeface="Arial" charset="0"/>
              <a:buNone/>
              <a:defRPr/>
            </a:pPr>
            <a:endParaRPr lang="sl-SI"/>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A5D29D2C-FF06-41DD-8133-E9BEE0DE6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66220564-765D-4015-86D5-F0B79BBA7E03}"/>
              </a:ext>
            </a:extLst>
          </p:cNvPr>
          <p:cNvSpPr>
            <a:spLocks noGrp="1"/>
          </p:cNvSpPr>
          <p:nvPr>
            <p:ph type="title"/>
          </p:nvPr>
        </p:nvSpPr>
        <p:spPr>
          <a:xfrm flipH="1">
            <a:off x="8686800" y="274638"/>
            <a:ext cx="46038" cy="46037"/>
          </a:xfrm>
        </p:spPr>
        <p:txBody>
          <a:bodyPr rtlCol="0">
            <a:normAutofit fontScale="90000"/>
          </a:bodyPr>
          <a:lstStyle/>
          <a:p>
            <a:pPr eaLnBrk="1" fontAlgn="auto" hangingPunct="1">
              <a:spcAft>
                <a:spcPts val="0"/>
              </a:spcAft>
              <a:defRPr/>
            </a:pPr>
            <a:endParaRPr lang="sl-SI" dirty="0"/>
          </a:p>
        </p:txBody>
      </p:sp>
      <p:sp>
        <p:nvSpPr>
          <p:cNvPr id="11268" name="Ograda vsebine 2">
            <a:extLst>
              <a:ext uri="{FF2B5EF4-FFF2-40B4-BE49-F238E27FC236}">
                <a16:creationId xmlns:a16="http://schemas.microsoft.com/office/drawing/2014/main" id="{1653142B-BF02-4BF5-B849-A59B4BD1482D}"/>
              </a:ext>
            </a:extLst>
          </p:cNvPr>
          <p:cNvSpPr>
            <a:spLocks noGrp="1"/>
          </p:cNvSpPr>
          <p:nvPr>
            <p:ph idx="1"/>
          </p:nvPr>
        </p:nvSpPr>
        <p:spPr>
          <a:xfrm>
            <a:off x="457200" y="428625"/>
            <a:ext cx="8229600" cy="5697538"/>
          </a:xfrm>
        </p:spPr>
        <p:txBody>
          <a:bodyPr/>
          <a:lstStyle/>
          <a:p>
            <a:pPr eaLnBrk="1" hangingPunct="1"/>
            <a:r>
              <a:rPr lang="sl-SI" altLang="sl-SI" sz="2000"/>
              <a:t>Because of their </a:t>
            </a:r>
            <a:r>
              <a:rPr lang="sl-SI" altLang="sl-SI" sz="2000">
                <a:solidFill>
                  <a:srgbClr val="9AC808"/>
                </a:solidFill>
              </a:rPr>
              <a:t>beautiful</a:t>
            </a:r>
            <a:r>
              <a:rPr lang="sl-SI" altLang="sl-SI" sz="2000"/>
              <a:t> </a:t>
            </a:r>
            <a:r>
              <a:rPr lang="sl-SI" altLang="sl-SI" sz="2000">
                <a:solidFill>
                  <a:srgbClr val="9AC808"/>
                </a:solidFill>
              </a:rPr>
              <a:t>fur</a:t>
            </a:r>
            <a:r>
              <a:rPr lang="sl-SI" altLang="sl-SI" sz="2000"/>
              <a:t>, some people are still </a:t>
            </a:r>
            <a:r>
              <a:rPr lang="sl-SI" altLang="sl-SI" sz="2000">
                <a:solidFill>
                  <a:srgbClr val="9AC808"/>
                </a:solidFill>
              </a:rPr>
              <a:t>hunting</a:t>
            </a:r>
            <a:r>
              <a:rPr lang="sl-SI" altLang="sl-SI" sz="2000"/>
              <a:t> otters and </a:t>
            </a:r>
            <a:r>
              <a:rPr lang="sl-SI" altLang="sl-SI" sz="2000">
                <a:solidFill>
                  <a:srgbClr val="9AC808"/>
                </a:solidFill>
              </a:rPr>
              <a:t>buying clothes </a:t>
            </a:r>
            <a:r>
              <a:rPr lang="sl-SI" altLang="sl-SI" sz="2000"/>
              <a:t>and </a:t>
            </a:r>
            <a:r>
              <a:rPr lang="sl-SI" altLang="sl-SI" sz="2000">
                <a:solidFill>
                  <a:srgbClr val="9AC808"/>
                </a:solidFill>
              </a:rPr>
              <a:t>shoes</a:t>
            </a:r>
            <a:r>
              <a:rPr lang="sl-SI" altLang="sl-SI" sz="2000"/>
              <a:t> that are made of </a:t>
            </a:r>
            <a:r>
              <a:rPr lang="sl-SI" altLang="sl-SI" sz="2000">
                <a:solidFill>
                  <a:srgbClr val="9AC808"/>
                </a:solidFill>
              </a:rPr>
              <a:t>otter fur</a:t>
            </a:r>
            <a:r>
              <a:rPr lang="sl-SI" altLang="sl-SI" sz="2000"/>
              <a:t>.</a:t>
            </a:r>
          </a:p>
        </p:txBody>
      </p:sp>
      <p:pic>
        <p:nvPicPr>
          <p:cNvPr id="11269" name="Picture 4" descr="http://www.furoutlet.com/images/VINTAGE-LIGHT-BROWN-OTTER-COAT_a.jpg">
            <a:extLst>
              <a:ext uri="{FF2B5EF4-FFF2-40B4-BE49-F238E27FC236}">
                <a16:creationId xmlns:a16="http://schemas.microsoft.com/office/drawing/2014/main" id="{3987B8D6-8980-447C-917C-AC18DB0C1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938" y="3857625"/>
            <a:ext cx="21463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http://upload.wikimedia.org/wikipedia/commons/6/6d/Brasilian_otter_fur_coat.JPG">
            <a:extLst>
              <a:ext uri="{FF2B5EF4-FFF2-40B4-BE49-F238E27FC236}">
                <a16:creationId xmlns:a16="http://schemas.microsoft.com/office/drawing/2014/main" id="{4A3C82D2-75F8-4FBD-9740-481E2807F9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857375"/>
            <a:ext cx="22796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descr="http://www.peterpalms.com/furpelts/graphics/Otter03.jpg">
            <a:extLst>
              <a:ext uri="{FF2B5EF4-FFF2-40B4-BE49-F238E27FC236}">
                <a16:creationId xmlns:a16="http://schemas.microsoft.com/office/drawing/2014/main" id="{49FC5FF6-4317-432F-9BB8-F29D7A704F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75" y="4071938"/>
            <a:ext cx="292893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0" descr="http://www.luxuo.com/wp-content/uploads/2009/01/tom-ford-fourrure-bottes.jpg">
            <a:extLst>
              <a:ext uri="{FF2B5EF4-FFF2-40B4-BE49-F238E27FC236}">
                <a16:creationId xmlns:a16="http://schemas.microsoft.com/office/drawing/2014/main" id="{899AAA61-6BB0-42A9-9420-2A364B20FD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0" y="1285875"/>
            <a:ext cx="382428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18FDF5A0-1384-4C8E-8F74-AD22559A7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http://upload.wikimedia.org/wikipedia/commons/3/3e/Skins_of_sea_otters_1892_right.jpg">
            <a:hlinkClick r:id="rId3"/>
            <a:extLst>
              <a:ext uri="{FF2B5EF4-FFF2-40B4-BE49-F238E27FC236}">
                <a16:creationId xmlns:a16="http://schemas.microsoft.com/office/drawing/2014/main" id="{E9D90262-C429-4FA0-BFBE-43AE6E274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432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Naslov 1">
            <a:extLst>
              <a:ext uri="{FF2B5EF4-FFF2-40B4-BE49-F238E27FC236}">
                <a16:creationId xmlns:a16="http://schemas.microsoft.com/office/drawing/2014/main" id="{3D1AB4F5-2D86-4D97-8CA1-199A16ACAAA0}"/>
              </a:ext>
            </a:extLst>
          </p:cNvPr>
          <p:cNvSpPr>
            <a:spLocks noGrp="1"/>
          </p:cNvSpPr>
          <p:nvPr>
            <p:ph type="title"/>
          </p:nvPr>
        </p:nvSpPr>
        <p:spPr/>
        <p:txBody>
          <a:bodyPr/>
          <a:lstStyle/>
          <a:p>
            <a:pPr eaLnBrk="1" hangingPunct="1"/>
            <a:endParaRPr lang="sl-SI" altLang="sl-SI"/>
          </a:p>
        </p:txBody>
      </p:sp>
      <p:sp>
        <p:nvSpPr>
          <p:cNvPr id="12293" name="Ograda vsebine 2">
            <a:extLst>
              <a:ext uri="{FF2B5EF4-FFF2-40B4-BE49-F238E27FC236}">
                <a16:creationId xmlns:a16="http://schemas.microsoft.com/office/drawing/2014/main" id="{3ECCE9A0-B63B-4B15-8D39-9E11845E5275}"/>
              </a:ext>
            </a:extLst>
          </p:cNvPr>
          <p:cNvSpPr>
            <a:spLocks noGrp="1"/>
          </p:cNvSpPr>
          <p:nvPr>
            <p:ph idx="1"/>
          </p:nvPr>
        </p:nvSpPr>
        <p:spPr/>
        <p:txBody>
          <a:bodyPr/>
          <a:lstStyle/>
          <a:p>
            <a:pPr eaLnBrk="1" hangingPunct="1"/>
            <a:r>
              <a:rPr lang="sl-SI" altLang="sl-SI" sz="2000">
                <a:solidFill>
                  <a:srgbClr val="9AC808"/>
                </a:solidFill>
              </a:rPr>
              <a:t>                                                                                       </a:t>
            </a:r>
            <a:r>
              <a:rPr lang="sl-SI" altLang="sl-SI" sz="2000">
                <a:solidFill>
                  <a:srgbClr val="9AC808"/>
                </a:solidFill>
                <a:sym typeface="Wingdings" panose="05000000000000000000" pitchFamily="2" charset="2"/>
              </a:rPr>
              <a:t></a:t>
            </a:r>
            <a:r>
              <a:rPr lang="sl-SI" altLang="sl-SI" sz="2000">
                <a:solidFill>
                  <a:srgbClr val="9AC808"/>
                </a:solidFill>
              </a:rPr>
              <a:t>  </a:t>
            </a:r>
            <a:r>
              <a:rPr lang="sl-SI" altLang="sl-SI" sz="2000"/>
              <a:t>Sea Otter Fur Trade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BB5B4F71-9F00-4F31-A3AB-1B96A0998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Naslov 1">
            <a:extLst>
              <a:ext uri="{FF2B5EF4-FFF2-40B4-BE49-F238E27FC236}">
                <a16:creationId xmlns:a16="http://schemas.microsoft.com/office/drawing/2014/main" id="{979F50EF-33CD-4002-A0E3-A3D1A36EBAF3}"/>
              </a:ext>
            </a:extLst>
          </p:cNvPr>
          <p:cNvSpPr>
            <a:spLocks noGrp="1"/>
          </p:cNvSpPr>
          <p:nvPr>
            <p:ph type="title"/>
          </p:nvPr>
        </p:nvSpPr>
        <p:spPr/>
        <p:txBody>
          <a:bodyPr/>
          <a:lstStyle/>
          <a:p>
            <a:pPr eaLnBrk="1" hangingPunct="1"/>
            <a:endParaRPr lang="sl-SI" altLang="sl-SI"/>
          </a:p>
        </p:txBody>
      </p:sp>
      <p:sp>
        <p:nvSpPr>
          <p:cNvPr id="13316" name="Ograda vsebine 2">
            <a:extLst>
              <a:ext uri="{FF2B5EF4-FFF2-40B4-BE49-F238E27FC236}">
                <a16:creationId xmlns:a16="http://schemas.microsoft.com/office/drawing/2014/main" id="{44E6F1FE-BC88-491E-B5BA-8A30FACF3098}"/>
              </a:ext>
            </a:extLst>
          </p:cNvPr>
          <p:cNvSpPr>
            <a:spLocks noGrp="1"/>
          </p:cNvSpPr>
          <p:nvPr>
            <p:ph idx="1"/>
          </p:nvPr>
        </p:nvSpPr>
        <p:spPr/>
        <p:txBody>
          <a:bodyPr/>
          <a:lstStyle/>
          <a:p>
            <a:pPr eaLnBrk="1" hangingPunct="1"/>
            <a:r>
              <a:rPr lang="en-US" altLang="sl-SI" sz="2000"/>
              <a:t>Sea otters can do well in</a:t>
            </a:r>
            <a:r>
              <a:rPr lang="en-US" altLang="sl-SI" sz="2000">
                <a:solidFill>
                  <a:srgbClr val="9AC808"/>
                </a:solidFill>
              </a:rPr>
              <a:t> captivity</a:t>
            </a:r>
            <a:r>
              <a:rPr lang="en-US" altLang="sl-SI" sz="2000"/>
              <a:t>, and are featured in over 40 public </a:t>
            </a:r>
            <a:r>
              <a:rPr lang="en-US" altLang="sl-SI" sz="2000">
                <a:solidFill>
                  <a:srgbClr val="9AC808"/>
                </a:solidFill>
              </a:rPr>
              <a:t>aquariums</a:t>
            </a:r>
            <a:r>
              <a:rPr lang="en-US" altLang="sl-SI" sz="2000"/>
              <a:t> and </a:t>
            </a:r>
            <a:r>
              <a:rPr lang="en-US" altLang="sl-SI" sz="2000">
                <a:solidFill>
                  <a:srgbClr val="9AC808"/>
                </a:solidFill>
              </a:rPr>
              <a:t>zoos</a:t>
            </a:r>
            <a:r>
              <a:rPr lang="sl-SI" altLang="sl-SI" sz="2000">
                <a:solidFill>
                  <a:srgbClr val="9AC808"/>
                </a:solidFill>
              </a:rPr>
              <a:t>. </a:t>
            </a:r>
          </a:p>
        </p:txBody>
      </p:sp>
      <p:pic>
        <p:nvPicPr>
          <p:cNvPr id="13317" name="Picture 2" descr="http://images.mirror.co.uk/upl/m4/jan2009/2/6/BAA28B30-F0F2-0207-65AB97CEBAA31738.jpg">
            <a:extLst>
              <a:ext uri="{FF2B5EF4-FFF2-40B4-BE49-F238E27FC236}">
                <a16:creationId xmlns:a16="http://schemas.microsoft.com/office/drawing/2014/main" id="{7172574E-A572-4BA8-95D0-E3E81F8C7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2500313"/>
            <a:ext cx="28638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http://lh4.ggpht.com/_Mx_XEMjKnzw/Sj2eF7Ub99I/AAAAAAAAH68/vDsG6vfDqwE/DSC_6991.jpg">
            <a:extLst>
              <a:ext uri="{FF2B5EF4-FFF2-40B4-BE49-F238E27FC236}">
                <a16:creationId xmlns:a16="http://schemas.microsoft.com/office/drawing/2014/main" id="{7E241CEF-63D7-479B-9B8E-7BFCA9A0DC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2500313"/>
            <a:ext cx="5214937"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descr="http://i.telegraph.co.uk/telegraph/multimedia/archive/01508/otter_1508417i.jpg">
            <a:extLst>
              <a:ext uri="{FF2B5EF4-FFF2-40B4-BE49-F238E27FC236}">
                <a16:creationId xmlns:a16="http://schemas.microsoft.com/office/drawing/2014/main" id="{3C179099-60B4-4DFC-AC3C-DCAC9104DF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0" y="4286250"/>
            <a:ext cx="28797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8378BAD1-FDCA-491B-A5EA-2A050BD74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Naslov 1">
            <a:extLst>
              <a:ext uri="{FF2B5EF4-FFF2-40B4-BE49-F238E27FC236}">
                <a16:creationId xmlns:a16="http://schemas.microsoft.com/office/drawing/2014/main" id="{F2E7D200-8C6F-4065-9651-589A8785F874}"/>
              </a:ext>
            </a:extLst>
          </p:cNvPr>
          <p:cNvSpPr>
            <a:spLocks noGrp="1"/>
          </p:cNvSpPr>
          <p:nvPr>
            <p:ph type="title"/>
          </p:nvPr>
        </p:nvSpPr>
        <p:spPr/>
        <p:txBody>
          <a:bodyPr/>
          <a:lstStyle/>
          <a:p>
            <a:pPr eaLnBrk="1" hangingPunct="1"/>
            <a:r>
              <a:rPr lang="sl-SI" altLang="sl-SI" b="1"/>
              <a:t>Videos</a:t>
            </a:r>
          </a:p>
        </p:txBody>
      </p:sp>
      <p:sp>
        <p:nvSpPr>
          <p:cNvPr id="14340" name="Ograda vsebine 2">
            <a:extLst>
              <a:ext uri="{FF2B5EF4-FFF2-40B4-BE49-F238E27FC236}">
                <a16:creationId xmlns:a16="http://schemas.microsoft.com/office/drawing/2014/main" id="{00D93D8D-223E-4A5F-BCD1-424555B38394}"/>
              </a:ext>
            </a:extLst>
          </p:cNvPr>
          <p:cNvSpPr>
            <a:spLocks noGrp="1"/>
          </p:cNvSpPr>
          <p:nvPr>
            <p:ph idx="1"/>
          </p:nvPr>
        </p:nvSpPr>
        <p:spPr/>
        <p:txBody>
          <a:bodyPr/>
          <a:lstStyle/>
          <a:p>
            <a:pPr eaLnBrk="1" hangingPunct="1"/>
            <a:r>
              <a:rPr lang="sl-SI" altLang="sl-SI" sz="2000">
                <a:hlinkClick r:id="rId3"/>
              </a:rPr>
              <a:t>http://www.youtube.com/watch?v=BQLQhZ-YO_s&amp;NR=1</a:t>
            </a:r>
            <a:r>
              <a:rPr lang="sl-SI" altLang="sl-SI" sz="2000"/>
              <a:t>      </a:t>
            </a:r>
          </a:p>
          <a:p>
            <a:pPr eaLnBrk="1" hangingPunct="1">
              <a:buFont typeface="Arial" panose="020B0604020202020204" pitchFamily="34" charset="0"/>
              <a:buNone/>
            </a:pPr>
            <a:r>
              <a:rPr lang="sl-SI" altLang="sl-SI" sz="2000"/>
              <a:t>      (Celebrity otters  - otters holding hands - otter video)                                        – almost 15.ooo.ooo wievs</a:t>
            </a:r>
          </a:p>
          <a:p>
            <a:pPr eaLnBrk="1" hangingPunct="1"/>
            <a:r>
              <a:rPr lang="sl-SI" altLang="sl-SI" sz="2000">
                <a:hlinkClick r:id="rId4"/>
              </a:rPr>
              <a:t>http://www.youtube.com/watch?v=GhuvaKLJbNw&amp;NR=1</a:t>
            </a:r>
            <a:r>
              <a:rPr lang="sl-SI" altLang="sl-SI" sz="2000"/>
              <a:t> (baby otters)</a:t>
            </a:r>
          </a:p>
          <a:p>
            <a:pPr eaLnBrk="1" hangingPunct="1"/>
            <a:r>
              <a:rPr lang="sl-SI" altLang="sl-SI" sz="2000">
                <a:hlinkClick r:id="rId5"/>
              </a:rPr>
              <a:t>http://www.youtube.com/watch?v=aUJDmAXsEvs</a:t>
            </a:r>
            <a:r>
              <a:rPr lang="sl-SI" altLang="sl-SI" sz="2000"/>
              <a:t>  (noisy otters in Zoos)</a:t>
            </a:r>
          </a:p>
          <a:p>
            <a:pPr eaLnBrk="1" hangingPunct="1"/>
            <a:r>
              <a:rPr lang="sl-SI" altLang="sl-SI" sz="2000">
                <a:hlinkClick r:id="rId6"/>
              </a:rPr>
              <a:t>http://www.youtube.com/watch?v=1NQqOiGTUWw&amp;NR=1</a:t>
            </a:r>
            <a:r>
              <a:rPr lang="sl-SI" altLang="sl-SI" sz="200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D856E962-4E4E-47D2-B64C-677F5C03D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Naslov 1">
            <a:extLst>
              <a:ext uri="{FF2B5EF4-FFF2-40B4-BE49-F238E27FC236}">
                <a16:creationId xmlns:a16="http://schemas.microsoft.com/office/drawing/2014/main" id="{751786F4-A024-49E2-AA1F-2E3FC118B8C0}"/>
              </a:ext>
            </a:extLst>
          </p:cNvPr>
          <p:cNvSpPr>
            <a:spLocks noGrp="1"/>
          </p:cNvSpPr>
          <p:nvPr>
            <p:ph type="title"/>
          </p:nvPr>
        </p:nvSpPr>
        <p:spPr/>
        <p:txBody>
          <a:bodyPr/>
          <a:lstStyle/>
          <a:p>
            <a:pPr eaLnBrk="1" hangingPunct="1"/>
            <a:r>
              <a:rPr lang="sl-SI" altLang="sl-SI" b="1"/>
              <a:t>Sources</a:t>
            </a:r>
          </a:p>
        </p:txBody>
      </p:sp>
      <p:sp>
        <p:nvSpPr>
          <p:cNvPr id="15364" name="Ograda vsebine 2">
            <a:extLst>
              <a:ext uri="{FF2B5EF4-FFF2-40B4-BE49-F238E27FC236}">
                <a16:creationId xmlns:a16="http://schemas.microsoft.com/office/drawing/2014/main" id="{2E8E12E1-068B-4341-B011-E8019F1FE625}"/>
              </a:ext>
            </a:extLst>
          </p:cNvPr>
          <p:cNvSpPr>
            <a:spLocks noGrp="1"/>
          </p:cNvSpPr>
          <p:nvPr>
            <p:ph idx="1"/>
          </p:nvPr>
        </p:nvSpPr>
        <p:spPr>
          <a:xfrm>
            <a:off x="457200" y="1214438"/>
            <a:ext cx="8229600" cy="4911725"/>
          </a:xfrm>
        </p:spPr>
        <p:txBody>
          <a:bodyPr/>
          <a:lstStyle/>
          <a:p>
            <a:pPr eaLnBrk="1" hangingPunct="1"/>
            <a:r>
              <a:rPr lang="sl-SI" altLang="sl-SI" sz="2000">
                <a:hlinkClick r:id="rId3"/>
              </a:rPr>
              <a:t>http://en.wikipedia.org/wiki/Otter</a:t>
            </a:r>
            <a:endParaRPr lang="sl-SI" altLang="sl-SI" sz="2000"/>
          </a:p>
          <a:p>
            <a:pPr eaLnBrk="1" hangingPunct="1"/>
            <a:r>
              <a:rPr lang="sl-SI" altLang="sl-SI" sz="2000">
                <a:hlinkClick r:id="rId4"/>
              </a:rPr>
              <a:t>http://www.otterjoy.com/otterholdings.html</a:t>
            </a:r>
            <a:r>
              <a:rPr lang="sl-SI" altLang="sl-SI" sz="2000"/>
              <a:t> </a:t>
            </a:r>
          </a:p>
          <a:p>
            <a:pPr eaLnBrk="1" hangingPunct="1"/>
            <a:r>
              <a:rPr lang="sl-SI" altLang="sl-SI" sz="2000">
                <a:hlinkClick r:id="rId5"/>
              </a:rPr>
              <a:t>http://www.google.si/imgres?imgurl=http://upload.wikimedia.org/</a:t>
            </a:r>
            <a:endParaRPr lang="sl-SI" altLang="sl-SI" sz="2000"/>
          </a:p>
          <a:p>
            <a:pPr eaLnBrk="1" hangingPunct="1"/>
            <a:r>
              <a:rPr lang="sl-SI" altLang="sl-SI" sz="2000">
                <a:hlinkClick r:id="rId6"/>
              </a:rPr>
              <a:t>http://www.youtube.com/</a:t>
            </a:r>
            <a:r>
              <a:rPr lang="sl-SI" altLang="sl-SI" sz="2000"/>
              <a:t>  </a:t>
            </a:r>
          </a:p>
          <a:p>
            <a:pPr eaLnBrk="1" hangingPunct="1"/>
            <a:r>
              <a:rPr lang="sl-SI" altLang="sl-SI" sz="2000"/>
              <a:t>Google pictures</a:t>
            </a:r>
          </a:p>
        </p:txBody>
      </p:sp>
      <p:pic>
        <p:nvPicPr>
          <p:cNvPr id="15365" name="Picture 2" descr="http://static.guim.co.uk/Guardian/environment/gallery/2007/dec/11/wildlife/200564521-001-9254.jpg">
            <a:extLst>
              <a:ext uri="{FF2B5EF4-FFF2-40B4-BE49-F238E27FC236}">
                <a16:creationId xmlns:a16="http://schemas.microsoft.com/office/drawing/2014/main" id="{1F600656-4728-4315-9C6D-5FFD5C48E9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3063" y="3143250"/>
            <a:ext cx="5214937"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AABB1403-E168-40FD-90DF-A9986E7AB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Naslov 1">
            <a:extLst>
              <a:ext uri="{FF2B5EF4-FFF2-40B4-BE49-F238E27FC236}">
                <a16:creationId xmlns:a16="http://schemas.microsoft.com/office/drawing/2014/main" id="{CA27E968-0707-41E3-A367-D597B516F576}"/>
              </a:ext>
            </a:extLst>
          </p:cNvPr>
          <p:cNvSpPr>
            <a:spLocks noGrp="1"/>
          </p:cNvSpPr>
          <p:nvPr>
            <p:ph type="title"/>
          </p:nvPr>
        </p:nvSpPr>
        <p:spPr/>
        <p:txBody>
          <a:bodyPr/>
          <a:lstStyle/>
          <a:p>
            <a:pPr eaLnBrk="1" hangingPunct="1"/>
            <a:endParaRPr lang="sl-SI" altLang="sl-SI"/>
          </a:p>
        </p:txBody>
      </p:sp>
      <p:sp>
        <p:nvSpPr>
          <p:cNvPr id="16388" name="Ograda vsebine 2">
            <a:extLst>
              <a:ext uri="{FF2B5EF4-FFF2-40B4-BE49-F238E27FC236}">
                <a16:creationId xmlns:a16="http://schemas.microsoft.com/office/drawing/2014/main" id="{E4451C74-7531-46CF-990F-7537FDE29733}"/>
              </a:ext>
            </a:extLst>
          </p:cNvPr>
          <p:cNvSpPr>
            <a:spLocks noGrp="1"/>
          </p:cNvSpPr>
          <p:nvPr>
            <p:ph idx="1"/>
          </p:nvPr>
        </p:nvSpPr>
        <p:spPr/>
        <p:txBody>
          <a:bodyPr/>
          <a:lstStyle/>
          <a:p>
            <a:pPr eaLnBrk="1" hangingPunct="1"/>
            <a:endParaRPr lang="sl-SI" altLang="sl-SI"/>
          </a:p>
        </p:txBody>
      </p:sp>
      <p:pic>
        <p:nvPicPr>
          <p:cNvPr id="24578" name="Picture 2" descr="http://www.martinridley.com/prints/print-images/otter_print_sea-trout_520.jpg">
            <a:extLst>
              <a:ext uri="{FF2B5EF4-FFF2-40B4-BE49-F238E27FC236}">
                <a16:creationId xmlns:a16="http://schemas.microsoft.com/office/drawing/2014/main" id="{0F8CCF0A-FFD8-4CD9-BE0C-CE249B2168CD}"/>
              </a:ext>
            </a:extLst>
          </p:cNvPr>
          <p:cNvPicPr>
            <a:picLocks noChangeAspect="1" noChangeArrowheads="1"/>
          </p:cNvPicPr>
          <p:nvPr/>
        </p:nvPicPr>
        <p:blipFill>
          <a:blip r:embed="rId3" cstate="print"/>
          <a:srcRect/>
          <a:stretch>
            <a:fillRect/>
          </a:stretch>
        </p:blipFill>
        <p:spPr bwMode="auto">
          <a:xfrm>
            <a:off x="1285852" y="214290"/>
            <a:ext cx="6286544" cy="50655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CB6FF3FD-2DDC-4BEF-8866-8897B03D0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BC2341A7-BB4E-44D9-AB09-0D6E150FEB65}"/>
              </a:ext>
            </a:extLst>
          </p:cNvPr>
          <p:cNvSpPr>
            <a:spLocks noGrp="1"/>
          </p:cNvSpPr>
          <p:nvPr>
            <p:ph type="title"/>
          </p:nvPr>
        </p:nvSpPr>
        <p:spPr/>
        <p:txBody>
          <a:bodyPr rtlCol="0">
            <a:normAutofit fontScale="90000"/>
          </a:bodyPr>
          <a:lstStyle/>
          <a:p>
            <a:pPr eaLnBrk="1" fontAlgn="auto" hangingPunct="1">
              <a:spcAft>
                <a:spcPts val="0"/>
              </a:spcAft>
              <a:defRPr/>
            </a:pPr>
            <a:br>
              <a:rPr lang="sl-SI" sz="6600" b="1" dirty="0"/>
            </a:br>
            <a:r>
              <a:rPr lang="sl-SI" sz="8900" b="1" dirty="0" err="1"/>
              <a:t>The</a:t>
            </a:r>
            <a:r>
              <a:rPr lang="sl-SI" sz="8900" b="1" dirty="0"/>
              <a:t> </a:t>
            </a:r>
            <a:r>
              <a:rPr lang="sl-SI" sz="8900" b="1" dirty="0" err="1"/>
              <a:t>end</a:t>
            </a:r>
            <a:endParaRPr lang="sl-SI" sz="8900" b="1" dirty="0"/>
          </a:p>
        </p:txBody>
      </p:sp>
      <p:sp>
        <p:nvSpPr>
          <p:cNvPr id="17412" name="Ograda vsebine 2">
            <a:extLst>
              <a:ext uri="{FF2B5EF4-FFF2-40B4-BE49-F238E27FC236}">
                <a16:creationId xmlns:a16="http://schemas.microsoft.com/office/drawing/2014/main" id="{6B0D51A6-E4F2-41D2-9C53-E68A693ADB6C}"/>
              </a:ext>
            </a:extLst>
          </p:cNvPr>
          <p:cNvSpPr>
            <a:spLocks noGrp="1"/>
          </p:cNvSpPr>
          <p:nvPr>
            <p:ph idx="1"/>
          </p:nvPr>
        </p:nvSpPr>
        <p:spPr/>
        <p:txBody>
          <a:bodyPr/>
          <a:lstStyle/>
          <a:p>
            <a:pPr eaLnBrk="1" hangingPunct="1"/>
            <a:endParaRPr lang="sl-SI" altLang="sl-SI"/>
          </a:p>
        </p:txBody>
      </p:sp>
      <p:pic>
        <p:nvPicPr>
          <p:cNvPr id="25607" name="Picture 7">
            <a:extLst>
              <a:ext uri="{FF2B5EF4-FFF2-40B4-BE49-F238E27FC236}">
                <a16:creationId xmlns:a16="http://schemas.microsoft.com/office/drawing/2014/main" id="{073B728E-D16C-4F49-89DF-F3804A069C8C}"/>
              </a:ext>
            </a:extLst>
          </p:cNvPr>
          <p:cNvPicPr>
            <a:picLocks noChangeAspect="1" noChangeArrowheads="1"/>
          </p:cNvPicPr>
          <p:nvPr/>
        </p:nvPicPr>
        <p:blipFill>
          <a:blip r:embed="rId3" cstate="print"/>
          <a:srcRect/>
          <a:stretch>
            <a:fillRect/>
          </a:stretch>
        </p:blipFill>
        <p:spPr bwMode="auto">
          <a:xfrm>
            <a:off x="1785918" y="1785926"/>
            <a:ext cx="5500726" cy="37652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B844DEF-09F3-4C32-AC5B-B35BD8C06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Naslov 1">
            <a:extLst>
              <a:ext uri="{FF2B5EF4-FFF2-40B4-BE49-F238E27FC236}">
                <a16:creationId xmlns:a16="http://schemas.microsoft.com/office/drawing/2014/main" id="{9228ED5B-5DB9-41FF-B7A3-66DDC27C50DD}"/>
              </a:ext>
            </a:extLst>
          </p:cNvPr>
          <p:cNvSpPr>
            <a:spLocks noGrp="1"/>
          </p:cNvSpPr>
          <p:nvPr>
            <p:ph type="title"/>
          </p:nvPr>
        </p:nvSpPr>
        <p:spPr/>
        <p:txBody>
          <a:bodyPr/>
          <a:lstStyle/>
          <a:p>
            <a:pPr eaLnBrk="1" hangingPunct="1"/>
            <a:endParaRPr lang="sl-SI" altLang="sl-SI"/>
          </a:p>
        </p:txBody>
      </p:sp>
      <p:sp>
        <p:nvSpPr>
          <p:cNvPr id="3076" name="Ograda vsebine 2">
            <a:extLst>
              <a:ext uri="{FF2B5EF4-FFF2-40B4-BE49-F238E27FC236}">
                <a16:creationId xmlns:a16="http://schemas.microsoft.com/office/drawing/2014/main" id="{B0AE5F76-2398-4A55-9951-19A1E9F1FBBD}"/>
              </a:ext>
            </a:extLst>
          </p:cNvPr>
          <p:cNvSpPr>
            <a:spLocks noGrp="1"/>
          </p:cNvSpPr>
          <p:nvPr>
            <p:ph idx="1"/>
          </p:nvPr>
        </p:nvSpPr>
        <p:spPr/>
        <p:txBody>
          <a:bodyPr/>
          <a:lstStyle/>
          <a:p>
            <a:pPr eaLnBrk="1" hangingPunct="1"/>
            <a:r>
              <a:rPr lang="en-US" altLang="sl-SI" sz="2000">
                <a:solidFill>
                  <a:srgbClr val="9AC808"/>
                </a:solidFill>
              </a:rPr>
              <a:t>Otters</a:t>
            </a:r>
            <a:r>
              <a:rPr lang="en-US" altLang="sl-SI" sz="2000"/>
              <a:t> are semi-aquatic (or in one case </a:t>
            </a:r>
            <a:r>
              <a:rPr lang="en-US" altLang="sl-SI" sz="2000">
                <a:solidFill>
                  <a:srgbClr val="9AC808"/>
                </a:solidFill>
              </a:rPr>
              <a:t>aquatic</a:t>
            </a:r>
            <a:r>
              <a:rPr lang="en-US" altLang="sl-SI" sz="2000"/>
              <a:t>) fish-eating </a:t>
            </a:r>
            <a:r>
              <a:rPr lang="en-US" altLang="sl-SI" sz="2000">
                <a:solidFill>
                  <a:srgbClr val="9AC808"/>
                </a:solidFill>
              </a:rPr>
              <a:t>mammals</a:t>
            </a:r>
            <a:r>
              <a:rPr lang="en-US" altLang="sl-SI" sz="2000"/>
              <a:t>. The otter subfamily </a:t>
            </a:r>
            <a:r>
              <a:rPr lang="en-US" altLang="sl-SI" sz="2000" b="1"/>
              <a:t>Lutrinae</a:t>
            </a:r>
            <a:r>
              <a:rPr lang="en-US" altLang="sl-SI" sz="2000"/>
              <a:t> forms part of the </a:t>
            </a:r>
            <a:r>
              <a:rPr lang="en-US" altLang="sl-SI" sz="2000">
                <a:solidFill>
                  <a:srgbClr val="9AC808"/>
                </a:solidFill>
              </a:rPr>
              <a:t>family Mustelidae</a:t>
            </a:r>
            <a:r>
              <a:rPr lang="en-US" altLang="sl-SI" sz="2000"/>
              <a:t>, which also includes </a:t>
            </a:r>
            <a:r>
              <a:rPr lang="en-US" altLang="sl-SI" sz="2000">
                <a:solidFill>
                  <a:srgbClr val="9AC808"/>
                </a:solidFill>
              </a:rPr>
              <a:t>weasels</a:t>
            </a:r>
            <a:r>
              <a:rPr lang="en-US" altLang="sl-SI" sz="2000"/>
              <a:t>, </a:t>
            </a:r>
            <a:r>
              <a:rPr lang="en-US" altLang="sl-SI" sz="2000">
                <a:solidFill>
                  <a:srgbClr val="9AC808"/>
                </a:solidFill>
              </a:rPr>
              <a:t>polecats</a:t>
            </a:r>
            <a:r>
              <a:rPr lang="en-US" altLang="sl-SI" sz="2000"/>
              <a:t>, </a:t>
            </a:r>
            <a:r>
              <a:rPr lang="en-US" altLang="sl-SI" sz="2000">
                <a:solidFill>
                  <a:srgbClr val="9AC808"/>
                </a:solidFill>
              </a:rPr>
              <a:t>badgers</a:t>
            </a:r>
            <a:r>
              <a:rPr lang="en-US" altLang="sl-SI" sz="2000"/>
              <a:t>, as well as others. </a:t>
            </a:r>
          </a:p>
          <a:p>
            <a:pPr eaLnBrk="1" hangingPunct="1"/>
            <a:endParaRPr lang="sl-SI" altLang="sl-SI"/>
          </a:p>
        </p:txBody>
      </p:sp>
      <p:pic>
        <p:nvPicPr>
          <p:cNvPr id="3077" name="Picture 2" descr="http://photographicdictionary.com/images/p/polecat.jpg">
            <a:extLst>
              <a:ext uri="{FF2B5EF4-FFF2-40B4-BE49-F238E27FC236}">
                <a16:creationId xmlns:a16="http://schemas.microsoft.com/office/drawing/2014/main" id="{E0763897-2BF6-460D-B978-609C1895D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3143250"/>
            <a:ext cx="2262187"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4" descr="http://polecat.ecobytes.net/images/polecats.png">
            <a:extLst>
              <a:ext uri="{FF2B5EF4-FFF2-40B4-BE49-F238E27FC236}">
                <a16:creationId xmlns:a16="http://schemas.microsoft.com/office/drawing/2014/main" id="{2EE7840D-87CF-4953-892B-C3A2F65AA0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0" y="3429000"/>
            <a:ext cx="281622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6" descr="http://www.alladale.com/images/body_content/wildlife/badger_lge.jpg">
            <a:extLst>
              <a:ext uri="{FF2B5EF4-FFF2-40B4-BE49-F238E27FC236}">
                <a16:creationId xmlns:a16="http://schemas.microsoft.com/office/drawing/2014/main" id="{1FD3F512-176A-4077-BC7E-3C4C902E95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3286125"/>
            <a:ext cx="2894013"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99BCD5A-7E9A-445D-B264-0D42C62B5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Naslov 1">
            <a:extLst>
              <a:ext uri="{FF2B5EF4-FFF2-40B4-BE49-F238E27FC236}">
                <a16:creationId xmlns:a16="http://schemas.microsoft.com/office/drawing/2014/main" id="{E673B621-FB96-4FD1-B0F7-987A3A9B3B52}"/>
              </a:ext>
            </a:extLst>
          </p:cNvPr>
          <p:cNvSpPr>
            <a:spLocks noGrp="1"/>
          </p:cNvSpPr>
          <p:nvPr>
            <p:ph type="title"/>
          </p:nvPr>
        </p:nvSpPr>
        <p:spPr>
          <a:xfrm>
            <a:off x="142875" y="214313"/>
            <a:ext cx="8329613" cy="939800"/>
          </a:xfrm>
        </p:spPr>
        <p:txBody>
          <a:bodyPr/>
          <a:lstStyle/>
          <a:p>
            <a:pPr eaLnBrk="1" hangingPunct="1"/>
            <a:r>
              <a:rPr lang="sl-SI" altLang="sl-SI" b="1"/>
              <a:t>Food</a:t>
            </a:r>
          </a:p>
        </p:txBody>
      </p:sp>
      <p:sp>
        <p:nvSpPr>
          <p:cNvPr id="4100" name="Ograda vsebine 2">
            <a:extLst>
              <a:ext uri="{FF2B5EF4-FFF2-40B4-BE49-F238E27FC236}">
                <a16:creationId xmlns:a16="http://schemas.microsoft.com/office/drawing/2014/main" id="{AD52F938-A98F-4DEC-8B26-C44DB6AF3384}"/>
              </a:ext>
            </a:extLst>
          </p:cNvPr>
          <p:cNvSpPr>
            <a:spLocks noGrp="1"/>
          </p:cNvSpPr>
          <p:nvPr>
            <p:ph idx="1"/>
          </p:nvPr>
        </p:nvSpPr>
        <p:spPr>
          <a:xfrm>
            <a:off x="457200" y="1000125"/>
            <a:ext cx="8229600" cy="5572125"/>
          </a:xfrm>
        </p:spPr>
        <p:txBody>
          <a:bodyPr/>
          <a:lstStyle/>
          <a:p>
            <a:pPr eaLnBrk="1" hangingPunct="1"/>
            <a:r>
              <a:rPr lang="en-US" altLang="sl-SI" sz="2000"/>
              <a:t>With </a:t>
            </a:r>
            <a:r>
              <a:rPr lang="en-US" altLang="sl-SI" sz="2000">
                <a:solidFill>
                  <a:srgbClr val="9AC808"/>
                </a:solidFill>
              </a:rPr>
              <a:t>twelve species </a:t>
            </a:r>
            <a:r>
              <a:rPr lang="en-US" altLang="sl-SI" sz="2000"/>
              <a:t>in seven genera, otters have an almost worldwide distribution. </a:t>
            </a:r>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r>
              <a:rPr lang="en-US" altLang="sl-SI" sz="2000"/>
              <a:t>They mainly eat </a:t>
            </a:r>
            <a:r>
              <a:rPr lang="en-US" altLang="sl-SI" sz="2000">
                <a:solidFill>
                  <a:srgbClr val="9AC808"/>
                </a:solidFill>
              </a:rPr>
              <a:t>aquatic</a:t>
            </a:r>
            <a:r>
              <a:rPr lang="en-US" altLang="sl-SI" sz="2000"/>
              <a:t> animals, </a:t>
            </a:r>
            <a:r>
              <a:rPr lang="en-US" altLang="sl-SI" sz="2000">
                <a:solidFill>
                  <a:srgbClr val="9AC808"/>
                </a:solidFill>
              </a:rPr>
              <a:t>fish</a:t>
            </a:r>
            <a:r>
              <a:rPr lang="en-US" altLang="sl-SI" sz="2000"/>
              <a:t> and </a:t>
            </a:r>
            <a:r>
              <a:rPr lang="en-US" altLang="sl-SI" sz="2000">
                <a:solidFill>
                  <a:srgbClr val="9AC808"/>
                </a:solidFill>
              </a:rPr>
              <a:t>shellfish</a:t>
            </a:r>
            <a:r>
              <a:rPr lang="en-US" altLang="sl-SI" sz="2000"/>
              <a:t>, but also </a:t>
            </a:r>
            <a:r>
              <a:rPr lang="en-US" altLang="sl-SI" sz="2000">
                <a:solidFill>
                  <a:srgbClr val="9AC808"/>
                </a:solidFill>
              </a:rPr>
              <a:t>birds</a:t>
            </a:r>
            <a:r>
              <a:rPr lang="sl-SI" altLang="sl-SI" sz="2000">
                <a:solidFill>
                  <a:srgbClr val="9AC808"/>
                </a:solidFill>
              </a:rPr>
              <a:t>,</a:t>
            </a:r>
            <a:r>
              <a:rPr lang="sl-SI" altLang="sl-SI" sz="2000"/>
              <a:t> </a:t>
            </a:r>
            <a:r>
              <a:rPr lang="sl-SI" altLang="sl-SI" sz="2000">
                <a:solidFill>
                  <a:srgbClr val="9AC808"/>
                </a:solidFill>
              </a:rPr>
              <a:t>frogs</a:t>
            </a:r>
            <a:r>
              <a:rPr lang="sl-SI" altLang="sl-SI" sz="2000"/>
              <a:t>, </a:t>
            </a:r>
            <a:r>
              <a:rPr lang="sl-SI" altLang="sl-SI" sz="2000">
                <a:solidFill>
                  <a:srgbClr val="9AC808"/>
                </a:solidFill>
              </a:rPr>
              <a:t>crayfish, crabs</a:t>
            </a:r>
            <a:r>
              <a:rPr lang="sl-SI" altLang="sl-SI" sz="2000"/>
              <a:t> </a:t>
            </a:r>
            <a:r>
              <a:rPr lang="en-US" altLang="sl-SI" sz="2000"/>
              <a:t>and </a:t>
            </a:r>
            <a:r>
              <a:rPr lang="en-US" altLang="sl-SI" sz="2000">
                <a:solidFill>
                  <a:srgbClr val="9AC808"/>
                </a:solidFill>
              </a:rPr>
              <a:t>small mammals</a:t>
            </a:r>
            <a:r>
              <a:rPr lang="en-US" altLang="sl-SI" sz="2000"/>
              <a:t>.</a:t>
            </a:r>
            <a:endParaRPr lang="sl-SI" altLang="sl-SI" sz="2000"/>
          </a:p>
        </p:txBody>
      </p:sp>
      <p:pic>
        <p:nvPicPr>
          <p:cNvPr id="4101" name="Picture 4" descr="http://imagecache6.allposters.com/LRG/28/2814/ZAKOD00Z.jpg">
            <a:extLst>
              <a:ext uri="{FF2B5EF4-FFF2-40B4-BE49-F238E27FC236}">
                <a16:creationId xmlns:a16="http://schemas.microsoft.com/office/drawing/2014/main" id="{22E83F6D-558E-43F0-9CF9-E3930DAB0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928813"/>
            <a:ext cx="262890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http://greenandgold.uaa.alaska.edu/podcasts/pictures/birds.jpg">
            <a:extLst>
              <a:ext uri="{FF2B5EF4-FFF2-40B4-BE49-F238E27FC236}">
                <a16:creationId xmlns:a16="http://schemas.microsoft.com/office/drawing/2014/main" id="{9D8D4C87-ADF3-4800-BBC7-CD0361B256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1714500"/>
            <a:ext cx="27622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 descr="http://www.fotoplatforma.pl/foto_galeria/4113_499-mysz-(370).jpg">
            <a:extLst>
              <a:ext uri="{FF2B5EF4-FFF2-40B4-BE49-F238E27FC236}">
                <a16:creationId xmlns:a16="http://schemas.microsoft.com/office/drawing/2014/main" id="{10C45A3A-45F3-4ADC-9CBD-2DAB41F1FF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25" y="3929063"/>
            <a:ext cx="2452688"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3">
            <a:extLst>
              <a:ext uri="{FF2B5EF4-FFF2-40B4-BE49-F238E27FC236}">
                <a16:creationId xmlns:a16="http://schemas.microsoft.com/office/drawing/2014/main" id="{B2442562-65C8-486A-8B55-28B17792C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5125" y="2214563"/>
            <a:ext cx="1831975"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6ADA2FA-805F-435A-A758-B611F696E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Naslov 1">
            <a:extLst>
              <a:ext uri="{FF2B5EF4-FFF2-40B4-BE49-F238E27FC236}">
                <a16:creationId xmlns:a16="http://schemas.microsoft.com/office/drawing/2014/main" id="{E980F491-7AE3-4809-B92C-CCD3DDA683CF}"/>
              </a:ext>
            </a:extLst>
          </p:cNvPr>
          <p:cNvSpPr>
            <a:spLocks noGrp="1"/>
          </p:cNvSpPr>
          <p:nvPr>
            <p:ph type="title"/>
          </p:nvPr>
        </p:nvSpPr>
        <p:spPr/>
        <p:txBody>
          <a:bodyPr/>
          <a:lstStyle/>
          <a:p>
            <a:pPr eaLnBrk="1" hangingPunct="1"/>
            <a:endParaRPr lang="sl-SI" altLang="sl-SI"/>
          </a:p>
        </p:txBody>
      </p:sp>
      <p:sp>
        <p:nvSpPr>
          <p:cNvPr id="5124" name="Ograda vsebine 2">
            <a:extLst>
              <a:ext uri="{FF2B5EF4-FFF2-40B4-BE49-F238E27FC236}">
                <a16:creationId xmlns:a16="http://schemas.microsoft.com/office/drawing/2014/main" id="{015DE560-A79A-486E-B8F1-81679587DB40}"/>
              </a:ext>
            </a:extLst>
          </p:cNvPr>
          <p:cNvSpPr>
            <a:spLocks noGrp="1"/>
          </p:cNvSpPr>
          <p:nvPr>
            <p:ph idx="1"/>
          </p:nvPr>
        </p:nvSpPr>
        <p:spPr/>
        <p:txBody>
          <a:bodyPr/>
          <a:lstStyle/>
          <a:p>
            <a:pPr eaLnBrk="1" hangingPunct="1"/>
            <a:r>
              <a:rPr lang="en-US" altLang="sl-SI" sz="2000"/>
              <a:t>For most otters, </a:t>
            </a:r>
            <a:r>
              <a:rPr lang="en-US" altLang="sl-SI" sz="2000">
                <a:solidFill>
                  <a:srgbClr val="9AC808"/>
                </a:solidFill>
              </a:rPr>
              <a:t>fish</a:t>
            </a:r>
            <a:r>
              <a:rPr lang="en-US" altLang="sl-SI" sz="2000"/>
              <a:t> is the primary staple of their </a:t>
            </a:r>
            <a:r>
              <a:rPr lang="en-US" altLang="sl-SI" sz="2000">
                <a:solidFill>
                  <a:srgbClr val="9AC808"/>
                </a:solidFill>
              </a:rPr>
              <a:t>diet</a:t>
            </a:r>
            <a:r>
              <a:rPr lang="en-US" altLang="sl-SI" sz="2000"/>
              <a:t>. </a:t>
            </a:r>
            <a:r>
              <a:rPr lang="sl-SI" altLang="sl-SI" sz="2000"/>
              <a:t>                                        </a:t>
            </a:r>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r>
              <a:rPr lang="en-US" altLang="sl-SI" sz="2000"/>
              <a:t>Some otters are </a:t>
            </a:r>
            <a:r>
              <a:rPr lang="en-US" altLang="sl-SI" sz="2000">
                <a:solidFill>
                  <a:srgbClr val="9AC808"/>
                </a:solidFill>
              </a:rPr>
              <a:t>expert</a:t>
            </a:r>
            <a:r>
              <a:rPr lang="en-US" altLang="sl-SI" sz="2000"/>
              <a:t> at opening </a:t>
            </a:r>
            <a:r>
              <a:rPr lang="en-US" altLang="sl-SI" sz="2000">
                <a:solidFill>
                  <a:srgbClr val="9AC808"/>
                </a:solidFill>
              </a:rPr>
              <a:t>shellfish</a:t>
            </a:r>
            <a:r>
              <a:rPr lang="en-US" altLang="sl-SI" sz="2000"/>
              <a:t>, and others will feed on available </a:t>
            </a:r>
            <a:r>
              <a:rPr lang="en-US" altLang="sl-SI" sz="2000">
                <a:solidFill>
                  <a:srgbClr val="9AC808"/>
                </a:solidFill>
              </a:rPr>
              <a:t>small mammals </a:t>
            </a:r>
            <a:r>
              <a:rPr lang="en-US" altLang="sl-SI" sz="2000"/>
              <a:t>or </a:t>
            </a:r>
            <a:r>
              <a:rPr lang="en-US" altLang="sl-SI" sz="2000">
                <a:solidFill>
                  <a:srgbClr val="9AC808"/>
                </a:solidFill>
              </a:rPr>
              <a:t>birds</a:t>
            </a:r>
            <a:r>
              <a:rPr lang="en-US" altLang="sl-SI" sz="2000"/>
              <a:t>. </a:t>
            </a:r>
            <a:endParaRPr lang="sl-SI" altLang="sl-SI" sz="2000"/>
          </a:p>
        </p:txBody>
      </p:sp>
      <p:pic>
        <p:nvPicPr>
          <p:cNvPr id="5125" name="Picture 2" descr="A sea otter eats a clam that it has taken from the shallow sandy bottom of Elkhorn Slough.  Because sea otters have such a high metabolic rate, they eat up to 30% of their body weight each day in the form of clams, mussels, urchins, crabs and abalone.  Sea otters are the only known tool-using marine mammal, using a stone or old shell to open the shells of their prey as they float on their backs. Elkhorn Slough National Estuarine Research Reserve, Moss Landing, California, USA, Enhydra lutris, natural history stock photograph, photo id 21612">
            <a:extLst>
              <a:ext uri="{FF2B5EF4-FFF2-40B4-BE49-F238E27FC236}">
                <a16:creationId xmlns:a16="http://schemas.microsoft.com/office/drawing/2014/main" id="{B1263E67-63EF-4900-9FE5-5E7560F6B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2071688"/>
            <a:ext cx="47148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descr="http://www.photodiary.org/large/e_6703.jpg">
            <a:extLst>
              <a:ext uri="{FF2B5EF4-FFF2-40B4-BE49-F238E27FC236}">
                <a16:creationId xmlns:a16="http://schemas.microsoft.com/office/drawing/2014/main" id="{FD721CE7-28F7-47EA-97E9-1D1731057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75" y="2571750"/>
            <a:ext cx="290671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3C9D84A0-75C1-4740-B9BB-9F1F844B7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descr="http://images2.fanpop.com/images/photos/5200000/SeaWorld-Orlando-s-Newborn-Otters-in-Good-Hands-otters-5274069-2560-1700.jpg">
            <a:extLst>
              <a:ext uri="{FF2B5EF4-FFF2-40B4-BE49-F238E27FC236}">
                <a16:creationId xmlns:a16="http://schemas.microsoft.com/office/drawing/2014/main" id="{1A671A30-508C-4AF9-8009-4D43BF9E7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8" y="2357438"/>
            <a:ext cx="4500562"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http://images2.fanpop.com/images/photos/5200000/SeaWorld-Orlando-s-Newborn-Otters-in-Good-Hands-otters-5274080-1700-2560.jpg">
            <a:extLst>
              <a:ext uri="{FF2B5EF4-FFF2-40B4-BE49-F238E27FC236}">
                <a16:creationId xmlns:a16="http://schemas.microsoft.com/office/drawing/2014/main" id="{6BF1DD7D-4391-490D-A3C4-7393094197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2214563"/>
            <a:ext cx="227488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Naslov 1">
            <a:extLst>
              <a:ext uri="{FF2B5EF4-FFF2-40B4-BE49-F238E27FC236}">
                <a16:creationId xmlns:a16="http://schemas.microsoft.com/office/drawing/2014/main" id="{A018B4A1-F51D-4E56-8E6F-BF0B0A018166}"/>
              </a:ext>
            </a:extLst>
          </p:cNvPr>
          <p:cNvSpPr>
            <a:spLocks noGrp="1"/>
          </p:cNvSpPr>
          <p:nvPr>
            <p:ph type="title"/>
          </p:nvPr>
        </p:nvSpPr>
        <p:spPr>
          <a:xfrm>
            <a:off x="428625" y="214313"/>
            <a:ext cx="8229600" cy="1143000"/>
          </a:xfrm>
        </p:spPr>
        <p:txBody>
          <a:bodyPr/>
          <a:lstStyle/>
          <a:p>
            <a:pPr eaLnBrk="1" hangingPunct="1"/>
            <a:r>
              <a:rPr lang="sl-SI" altLang="sl-SI" b="1"/>
              <a:t>Gestation</a:t>
            </a:r>
          </a:p>
        </p:txBody>
      </p:sp>
      <p:sp>
        <p:nvSpPr>
          <p:cNvPr id="6150" name="Ograda vsebine 2">
            <a:extLst>
              <a:ext uri="{FF2B5EF4-FFF2-40B4-BE49-F238E27FC236}">
                <a16:creationId xmlns:a16="http://schemas.microsoft.com/office/drawing/2014/main" id="{454D6221-3D64-4DB9-A337-69DDE32D6350}"/>
              </a:ext>
            </a:extLst>
          </p:cNvPr>
          <p:cNvSpPr>
            <a:spLocks noGrp="1"/>
          </p:cNvSpPr>
          <p:nvPr>
            <p:ph idx="1"/>
          </p:nvPr>
        </p:nvSpPr>
        <p:spPr>
          <a:xfrm>
            <a:off x="571500" y="1357313"/>
            <a:ext cx="8115300" cy="5214937"/>
          </a:xfrm>
        </p:spPr>
        <p:txBody>
          <a:bodyPr/>
          <a:lstStyle/>
          <a:p>
            <a:pPr eaLnBrk="1" hangingPunct="1"/>
            <a:r>
              <a:rPr lang="en-US" altLang="sl-SI" sz="2000"/>
              <a:t>The time of </a:t>
            </a:r>
            <a:r>
              <a:rPr lang="en-US" altLang="sl-SI" sz="2000">
                <a:solidFill>
                  <a:srgbClr val="9AC808"/>
                </a:solidFill>
              </a:rPr>
              <a:t>gestation</a:t>
            </a:r>
            <a:r>
              <a:rPr lang="en-US" altLang="sl-SI" sz="2000"/>
              <a:t> </a:t>
            </a:r>
            <a:r>
              <a:rPr lang="sl-SI" altLang="sl-SI" sz="2000"/>
              <a:t>of</a:t>
            </a:r>
            <a:r>
              <a:rPr lang="en-US" altLang="sl-SI" sz="2000"/>
              <a:t> otters is about </a:t>
            </a:r>
            <a:r>
              <a:rPr lang="en-US" altLang="sl-SI" sz="2000">
                <a:solidFill>
                  <a:srgbClr val="9AC808"/>
                </a:solidFill>
              </a:rPr>
              <a:t>60</a:t>
            </a:r>
            <a:r>
              <a:rPr lang="en-US" altLang="sl-SI" sz="2000"/>
              <a:t> to </a:t>
            </a:r>
            <a:r>
              <a:rPr lang="en-US" altLang="sl-SI" sz="2000">
                <a:solidFill>
                  <a:srgbClr val="9AC808"/>
                </a:solidFill>
              </a:rPr>
              <a:t>86 days</a:t>
            </a:r>
            <a:r>
              <a:rPr lang="en-US" altLang="sl-SI" sz="2000"/>
              <a:t>. The </a:t>
            </a:r>
            <a:r>
              <a:rPr lang="en-US" altLang="sl-SI" sz="2000">
                <a:solidFill>
                  <a:srgbClr val="9AC808"/>
                </a:solidFill>
              </a:rPr>
              <a:t>newborn baby </a:t>
            </a:r>
            <a:r>
              <a:rPr lang="en-US" altLang="sl-SI" sz="2000"/>
              <a:t>is taken care </a:t>
            </a:r>
            <a:r>
              <a:rPr lang="sl-SI" altLang="sl-SI" sz="2000"/>
              <a:t>of</a:t>
            </a:r>
            <a:r>
              <a:rPr lang="en-US" altLang="sl-SI" sz="2000"/>
              <a:t> by the </a:t>
            </a:r>
            <a:r>
              <a:rPr lang="en-US" altLang="sl-SI" sz="2000">
                <a:solidFill>
                  <a:srgbClr val="9AC808"/>
                </a:solidFill>
              </a:rPr>
              <a:t>mother</a:t>
            </a:r>
            <a:r>
              <a:rPr lang="en-US" altLang="sl-SI" sz="2000"/>
              <a:t>, the </a:t>
            </a:r>
            <a:r>
              <a:rPr lang="en-US" altLang="sl-SI" sz="2000">
                <a:solidFill>
                  <a:srgbClr val="9AC808"/>
                </a:solidFill>
              </a:rPr>
              <a:t>father</a:t>
            </a:r>
            <a:r>
              <a:rPr lang="en-US" altLang="sl-SI" sz="2000"/>
              <a:t>, and all the other </a:t>
            </a:r>
            <a:r>
              <a:rPr lang="en-US" altLang="sl-SI" sz="2000">
                <a:solidFill>
                  <a:srgbClr val="9AC808"/>
                </a:solidFill>
              </a:rPr>
              <a:t>offspring</a:t>
            </a:r>
            <a:r>
              <a:rPr lang="en-US" altLang="sl-SI" sz="2000"/>
              <a:t>. </a:t>
            </a:r>
            <a:r>
              <a:rPr lang="sl-SI" altLang="sl-SI" sz="2000"/>
              <a:t> </a:t>
            </a:r>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solidFill>
                <a:srgbClr val="9AC808"/>
              </a:solidFill>
            </a:endParaRPr>
          </a:p>
          <a:p>
            <a:pPr eaLnBrk="1" hangingPunct="1"/>
            <a:endParaRPr lang="sl-SI" altLang="sl-SI" sz="2000">
              <a:solidFill>
                <a:srgbClr val="9AC808"/>
              </a:solidFill>
            </a:endParaRPr>
          </a:p>
          <a:p>
            <a:pPr eaLnBrk="1" hangingPunct="1"/>
            <a:endParaRPr lang="sl-SI" altLang="sl-SI" sz="2000">
              <a:solidFill>
                <a:srgbClr val="9AC808"/>
              </a:solidFill>
            </a:endParaRPr>
          </a:p>
          <a:p>
            <a:pPr eaLnBrk="1" hangingPunct="1"/>
            <a:endParaRPr lang="sl-SI" altLang="sl-SI" sz="2000">
              <a:solidFill>
                <a:srgbClr val="9AC808"/>
              </a:solidFill>
            </a:endParaRPr>
          </a:p>
          <a:p>
            <a:pPr eaLnBrk="1" hangingPunct="1"/>
            <a:r>
              <a:rPr lang="en-US" altLang="sl-SI" sz="2000">
                <a:solidFill>
                  <a:srgbClr val="9AC808"/>
                </a:solidFill>
              </a:rPr>
              <a:t>Female</a:t>
            </a:r>
            <a:r>
              <a:rPr lang="en-US" altLang="sl-SI" sz="2000"/>
              <a:t> otters reach sexual maturity at approximately </a:t>
            </a:r>
            <a:r>
              <a:rPr lang="en-US" altLang="sl-SI" sz="2000">
                <a:solidFill>
                  <a:srgbClr val="9AC808"/>
                </a:solidFill>
              </a:rPr>
              <a:t>2 years </a:t>
            </a:r>
            <a:r>
              <a:rPr lang="en-US" altLang="sl-SI" sz="2000"/>
              <a:t>of age, while </a:t>
            </a:r>
            <a:r>
              <a:rPr lang="en-US" altLang="sl-SI" sz="2000">
                <a:solidFill>
                  <a:srgbClr val="9AC808"/>
                </a:solidFill>
              </a:rPr>
              <a:t>males</a:t>
            </a:r>
            <a:r>
              <a:rPr lang="en-US" altLang="sl-SI" sz="2000"/>
              <a:t> can produce offspring at approximately </a:t>
            </a:r>
            <a:r>
              <a:rPr lang="en-US" altLang="sl-SI" sz="2000">
                <a:solidFill>
                  <a:srgbClr val="9AC808"/>
                </a:solidFill>
              </a:rPr>
              <a:t>3 years </a:t>
            </a:r>
            <a:r>
              <a:rPr lang="en-US" altLang="sl-SI" sz="2000"/>
              <a:t>of age</a:t>
            </a:r>
            <a:r>
              <a:rPr lang="sl-SI" altLang="sl-SI" sz="2000"/>
              <a:t>.</a:t>
            </a:r>
          </a:p>
          <a:p>
            <a:pPr eaLnBrk="1" hangingPunct="1"/>
            <a:endParaRPr lang="en-US" altLang="sl-SI" sz="2000"/>
          </a:p>
          <a:p>
            <a:pPr eaLnBrk="1" hangingPunct="1"/>
            <a:endParaRPr lang="sl-SI" altLang="sl-SI"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0E660D16-84B6-4507-9633-9848460D1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Naslov 1">
            <a:extLst>
              <a:ext uri="{FF2B5EF4-FFF2-40B4-BE49-F238E27FC236}">
                <a16:creationId xmlns:a16="http://schemas.microsoft.com/office/drawing/2014/main" id="{2C69F073-4084-4491-8CBD-EA1A56412AF9}"/>
              </a:ext>
            </a:extLst>
          </p:cNvPr>
          <p:cNvSpPr>
            <a:spLocks noGrp="1"/>
          </p:cNvSpPr>
          <p:nvPr>
            <p:ph type="title"/>
          </p:nvPr>
        </p:nvSpPr>
        <p:spPr/>
        <p:txBody>
          <a:bodyPr/>
          <a:lstStyle/>
          <a:p>
            <a:pPr eaLnBrk="1" hangingPunct="1"/>
            <a:endParaRPr lang="sl-SI" altLang="sl-SI"/>
          </a:p>
        </p:txBody>
      </p:sp>
      <p:sp>
        <p:nvSpPr>
          <p:cNvPr id="7172" name="Ograda vsebine 2">
            <a:extLst>
              <a:ext uri="{FF2B5EF4-FFF2-40B4-BE49-F238E27FC236}">
                <a16:creationId xmlns:a16="http://schemas.microsoft.com/office/drawing/2014/main" id="{4DAD8CEB-40BD-42AC-B2AD-86E68FF89FBE}"/>
              </a:ext>
            </a:extLst>
          </p:cNvPr>
          <p:cNvSpPr>
            <a:spLocks noGrp="1"/>
          </p:cNvSpPr>
          <p:nvPr>
            <p:ph idx="1"/>
          </p:nvPr>
        </p:nvSpPr>
        <p:spPr/>
        <p:txBody>
          <a:bodyPr/>
          <a:lstStyle/>
          <a:p>
            <a:pPr eaLnBrk="1" hangingPunct="1"/>
            <a:r>
              <a:rPr lang="en-US" altLang="sl-SI" sz="2000"/>
              <a:t>After </a:t>
            </a:r>
            <a:r>
              <a:rPr lang="en-US" altLang="sl-SI" sz="2000">
                <a:solidFill>
                  <a:srgbClr val="9AC808"/>
                </a:solidFill>
              </a:rPr>
              <a:t>one month</a:t>
            </a:r>
            <a:r>
              <a:rPr lang="en-US" altLang="sl-SI" sz="2000"/>
              <a:t>, the young otter can come out of the </a:t>
            </a:r>
            <a:r>
              <a:rPr lang="en-US" altLang="sl-SI" sz="2000">
                <a:solidFill>
                  <a:srgbClr val="9AC808"/>
                </a:solidFill>
              </a:rPr>
              <a:t>cave</a:t>
            </a:r>
            <a:r>
              <a:rPr lang="en-US" altLang="sl-SI" sz="2000"/>
              <a:t>, and </a:t>
            </a:r>
            <a:r>
              <a:rPr lang="en-US" altLang="sl-SI" sz="2000">
                <a:solidFill>
                  <a:srgbClr val="9AC808"/>
                </a:solidFill>
              </a:rPr>
              <a:t>after </a:t>
            </a:r>
            <a:r>
              <a:rPr lang="sl-SI" altLang="sl-SI" sz="2000"/>
              <a:t>       </a:t>
            </a:r>
            <a:r>
              <a:rPr lang="en-US" altLang="sl-SI" sz="2000">
                <a:solidFill>
                  <a:srgbClr val="9AC808"/>
                </a:solidFill>
              </a:rPr>
              <a:t>2 months </a:t>
            </a:r>
            <a:r>
              <a:rPr lang="en-US" altLang="sl-SI" sz="2000"/>
              <a:t>it is able to </a:t>
            </a:r>
            <a:r>
              <a:rPr lang="en-US" altLang="sl-SI" sz="2000">
                <a:solidFill>
                  <a:srgbClr val="9AC808"/>
                </a:solidFill>
              </a:rPr>
              <a:t>swim</a:t>
            </a:r>
            <a:r>
              <a:rPr lang="en-US" altLang="sl-SI" sz="2000"/>
              <a:t>. </a:t>
            </a:r>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r>
              <a:rPr lang="en-US" altLang="sl-SI" sz="2000"/>
              <a:t>It lives with its family for about </a:t>
            </a:r>
            <a:r>
              <a:rPr lang="sl-SI" altLang="sl-SI" sz="2000">
                <a:solidFill>
                  <a:srgbClr val="9AC808"/>
                </a:solidFill>
              </a:rPr>
              <a:t>1</a:t>
            </a:r>
            <a:r>
              <a:rPr lang="en-US" altLang="sl-SI" sz="2000">
                <a:solidFill>
                  <a:srgbClr val="9AC808"/>
                </a:solidFill>
              </a:rPr>
              <a:t> year </a:t>
            </a:r>
            <a:r>
              <a:rPr lang="en-US" altLang="sl-SI" sz="2000"/>
              <a:t>so that it can </a:t>
            </a:r>
            <a:r>
              <a:rPr lang="en-US" altLang="sl-SI" sz="2000">
                <a:solidFill>
                  <a:srgbClr val="9AC808"/>
                </a:solidFill>
              </a:rPr>
              <a:t>learn</a:t>
            </a:r>
            <a:r>
              <a:rPr lang="en-US" altLang="sl-SI" sz="2000"/>
              <a:t> and be </a:t>
            </a:r>
            <a:r>
              <a:rPr lang="en-US" altLang="sl-SI" sz="2000">
                <a:solidFill>
                  <a:srgbClr val="9AC808"/>
                </a:solidFill>
              </a:rPr>
              <a:t>kept safe</a:t>
            </a:r>
            <a:r>
              <a:rPr lang="en-US" altLang="sl-SI" sz="2000"/>
              <a:t> until </a:t>
            </a:r>
            <a:r>
              <a:rPr lang="en-US" altLang="sl-SI" sz="2000">
                <a:solidFill>
                  <a:srgbClr val="9AC808"/>
                </a:solidFill>
              </a:rPr>
              <a:t>maturity</a:t>
            </a:r>
            <a:r>
              <a:rPr lang="en-US" altLang="sl-SI" sz="2000"/>
              <a:t>. Otters live up to </a:t>
            </a:r>
            <a:r>
              <a:rPr lang="sl-SI" altLang="sl-SI" sz="2000">
                <a:solidFill>
                  <a:srgbClr val="9AC808"/>
                </a:solidFill>
              </a:rPr>
              <a:t>10</a:t>
            </a:r>
            <a:r>
              <a:rPr lang="en-US" altLang="sl-SI" sz="2000">
                <a:solidFill>
                  <a:srgbClr val="9AC808"/>
                </a:solidFill>
              </a:rPr>
              <a:t> years</a:t>
            </a:r>
            <a:r>
              <a:rPr lang="en-US" altLang="sl-SI" sz="2000"/>
              <a:t>.</a:t>
            </a:r>
          </a:p>
          <a:p>
            <a:pPr eaLnBrk="1" hangingPunct="1"/>
            <a:endParaRPr lang="sl-SI" altLang="sl-SI" sz="2000"/>
          </a:p>
        </p:txBody>
      </p:sp>
      <p:pic>
        <p:nvPicPr>
          <p:cNvPr id="7173" name="Picture 2" descr="http://discoveryvoyages.com/images/17b-39054.jpg">
            <a:extLst>
              <a:ext uri="{FF2B5EF4-FFF2-40B4-BE49-F238E27FC236}">
                <a16:creationId xmlns:a16="http://schemas.microsoft.com/office/drawing/2014/main" id="{0098092B-CF87-4B46-876D-7A41228A4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2928938"/>
            <a:ext cx="320992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descr="http://static.guim.co.uk/sys-images/Travel/Reader_offers/Reader_offers/2007/12/20/Islay_Wildlife_Spectacular1.jpg">
            <a:extLst>
              <a:ext uri="{FF2B5EF4-FFF2-40B4-BE49-F238E27FC236}">
                <a16:creationId xmlns:a16="http://schemas.microsoft.com/office/drawing/2014/main" id="{2742A975-C606-4384-BC40-A8A3847D3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2428875"/>
            <a:ext cx="43815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361C77E5-32F0-4B45-BDF3-B6D875907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Naslov 1">
            <a:extLst>
              <a:ext uri="{FF2B5EF4-FFF2-40B4-BE49-F238E27FC236}">
                <a16:creationId xmlns:a16="http://schemas.microsoft.com/office/drawing/2014/main" id="{BDE4ACAE-F5EA-4FB4-B5FA-51E49D25ACFC}"/>
              </a:ext>
            </a:extLst>
          </p:cNvPr>
          <p:cNvSpPr>
            <a:spLocks noGrp="1"/>
          </p:cNvSpPr>
          <p:nvPr>
            <p:ph type="title"/>
          </p:nvPr>
        </p:nvSpPr>
        <p:spPr/>
        <p:txBody>
          <a:bodyPr/>
          <a:lstStyle/>
          <a:p>
            <a:pPr eaLnBrk="1" hangingPunct="1"/>
            <a:r>
              <a:rPr lang="sl-SI" altLang="sl-SI" b="1"/>
              <a:t>Characteristics</a:t>
            </a:r>
            <a:endParaRPr lang="sl-SI" altLang="sl-SI"/>
          </a:p>
        </p:txBody>
      </p:sp>
      <p:sp>
        <p:nvSpPr>
          <p:cNvPr id="8196" name="Ograda vsebine 2">
            <a:extLst>
              <a:ext uri="{FF2B5EF4-FFF2-40B4-BE49-F238E27FC236}">
                <a16:creationId xmlns:a16="http://schemas.microsoft.com/office/drawing/2014/main" id="{728D6E6C-D7E4-4EBE-87D3-C38675B82A48}"/>
              </a:ext>
            </a:extLst>
          </p:cNvPr>
          <p:cNvSpPr>
            <a:spLocks noGrp="1"/>
          </p:cNvSpPr>
          <p:nvPr>
            <p:ph idx="1"/>
          </p:nvPr>
        </p:nvSpPr>
        <p:spPr/>
        <p:txBody>
          <a:bodyPr/>
          <a:lstStyle/>
          <a:p>
            <a:pPr eaLnBrk="1" hangingPunct="1"/>
            <a:r>
              <a:rPr lang="en-US" altLang="sl-SI" sz="2000"/>
              <a:t>Otters have </a:t>
            </a:r>
            <a:r>
              <a:rPr lang="en-US" altLang="sl-SI" sz="2000">
                <a:solidFill>
                  <a:srgbClr val="9AC808"/>
                </a:solidFill>
              </a:rPr>
              <a:t>long</a:t>
            </a:r>
            <a:r>
              <a:rPr lang="en-US" altLang="sl-SI" sz="2000"/>
              <a:t>, </a:t>
            </a:r>
            <a:r>
              <a:rPr lang="en-US" altLang="sl-SI" sz="2000">
                <a:solidFill>
                  <a:srgbClr val="9AC808"/>
                </a:solidFill>
              </a:rPr>
              <a:t>slim bodies </a:t>
            </a:r>
            <a:r>
              <a:rPr lang="en-US" altLang="sl-SI" sz="2000"/>
              <a:t>and relatively </a:t>
            </a:r>
            <a:r>
              <a:rPr lang="en-US" altLang="sl-SI" sz="2000">
                <a:solidFill>
                  <a:srgbClr val="9AC808"/>
                </a:solidFill>
              </a:rPr>
              <a:t>short limbs</a:t>
            </a:r>
            <a:r>
              <a:rPr lang="en-US" altLang="sl-SI" sz="2000"/>
              <a:t>, with </a:t>
            </a:r>
            <a:r>
              <a:rPr lang="en-US" altLang="sl-SI" sz="2000">
                <a:solidFill>
                  <a:srgbClr val="9AC808"/>
                </a:solidFill>
              </a:rPr>
              <a:t>webbed</a:t>
            </a:r>
            <a:r>
              <a:rPr lang="en-US" altLang="sl-SI" sz="2000"/>
              <a:t> </a:t>
            </a:r>
            <a:r>
              <a:rPr lang="en-US" altLang="sl-SI" sz="2000">
                <a:solidFill>
                  <a:srgbClr val="9AC808"/>
                </a:solidFill>
              </a:rPr>
              <a:t>paws</a:t>
            </a:r>
            <a:r>
              <a:rPr lang="en-US" altLang="sl-SI" sz="2000"/>
              <a:t>. Most have </a:t>
            </a:r>
            <a:r>
              <a:rPr lang="en-US" altLang="sl-SI" sz="2000">
                <a:solidFill>
                  <a:srgbClr val="9AC808"/>
                </a:solidFill>
              </a:rPr>
              <a:t>sharp claws </a:t>
            </a:r>
            <a:r>
              <a:rPr lang="en-US" altLang="sl-SI" sz="2000"/>
              <a:t>on their feet, and all except the </a:t>
            </a:r>
            <a:r>
              <a:rPr lang="en-US" altLang="sl-SI" sz="2000">
                <a:solidFill>
                  <a:srgbClr val="9AC808"/>
                </a:solidFill>
              </a:rPr>
              <a:t>sea otter </a:t>
            </a:r>
            <a:r>
              <a:rPr lang="en-US" altLang="sl-SI" sz="2000"/>
              <a:t>have long </a:t>
            </a:r>
            <a:r>
              <a:rPr lang="en-US" altLang="sl-SI" sz="2000">
                <a:solidFill>
                  <a:srgbClr val="9AC808"/>
                </a:solidFill>
              </a:rPr>
              <a:t>muscular</a:t>
            </a:r>
            <a:r>
              <a:rPr lang="en-US" altLang="sl-SI" sz="2000"/>
              <a:t> tails. </a:t>
            </a:r>
            <a:endParaRPr lang="sl-SI" altLang="sl-SI"/>
          </a:p>
        </p:txBody>
      </p:sp>
      <p:pic>
        <p:nvPicPr>
          <p:cNvPr id="8197" name="Picture 2" descr="http://andfinally.tv/wp-content/uploads/2010/11/BARCROFT_m_otter_fgh17871_15.jpg">
            <a:extLst>
              <a:ext uri="{FF2B5EF4-FFF2-40B4-BE49-F238E27FC236}">
                <a16:creationId xmlns:a16="http://schemas.microsoft.com/office/drawing/2014/main" id="{51EC87E4-D25A-4524-ACE9-AEECB53DEC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3143250"/>
            <a:ext cx="3792538"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 descr="http://www.evostc.state.ak.us/recovery/images/Slimbox/WLF_010.jpg">
            <a:extLst>
              <a:ext uri="{FF2B5EF4-FFF2-40B4-BE49-F238E27FC236}">
                <a16:creationId xmlns:a16="http://schemas.microsoft.com/office/drawing/2014/main" id="{595CD49F-CCC9-412A-98B5-744F8F0237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3143250"/>
            <a:ext cx="3906837"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FF841FFE-4C93-4AEE-87A9-89BD294A3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Naslov 1">
            <a:extLst>
              <a:ext uri="{FF2B5EF4-FFF2-40B4-BE49-F238E27FC236}">
                <a16:creationId xmlns:a16="http://schemas.microsoft.com/office/drawing/2014/main" id="{3E0B2548-812C-4C79-B403-69F2ACD559A4}"/>
              </a:ext>
            </a:extLst>
          </p:cNvPr>
          <p:cNvSpPr>
            <a:spLocks noGrp="1"/>
          </p:cNvSpPr>
          <p:nvPr>
            <p:ph type="title"/>
          </p:nvPr>
        </p:nvSpPr>
        <p:spPr/>
        <p:txBody>
          <a:bodyPr/>
          <a:lstStyle/>
          <a:p>
            <a:pPr eaLnBrk="1" hangingPunct="1"/>
            <a:endParaRPr lang="sl-SI" altLang="sl-SI"/>
          </a:p>
        </p:txBody>
      </p:sp>
      <p:sp>
        <p:nvSpPr>
          <p:cNvPr id="9220" name="Ograda vsebine 2">
            <a:extLst>
              <a:ext uri="{FF2B5EF4-FFF2-40B4-BE49-F238E27FC236}">
                <a16:creationId xmlns:a16="http://schemas.microsoft.com/office/drawing/2014/main" id="{C33BB5BE-0D6C-41D7-9FE0-B147CAD94C8D}"/>
              </a:ext>
            </a:extLst>
          </p:cNvPr>
          <p:cNvSpPr>
            <a:spLocks noGrp="1"/>
          </p:cNvSpPr>
          <p:nvPr>
            <p:ph idx="1"/>
          </p:nvPr>
        </p:nvSpPr>
        <p:spPr/>
        <p:txBody>
          <a:bodyPr/>
          <a:lstStyle/>
          <a:p>
            <a:pPr eaLnBrk="1" hangingPunct="1"/>
            <a:r>
              <a:rPr lang="en-US" altLang="sl-SI" sz="2000"/>
              <a:t>The </a:t>
            </a:r>
            <a:r>
              <a:rPr lang="en-US" altLang="sl-SI" sz="2000">
                <a:solidFill>
                  <a:srgbClr val="9AC808"/>
                </a:solidFill>
              </a:rPr>
              <a:t>twelve species </a:t>
            </a:r>
            <a:r>
              <a:rPr lang="en-US" altLang="sl-SI" sz="2000"/>
              <a:t>range in</a:t>
            </a:r>
            <a:r>
              <a:rPr lang="en-US" altLang="sl-SI" sz="2000">
                <a:solidFill>
                  <a:srgbClr val="9AC808"/>
                </a:solidFill>
              </a:rPr>
              <a:t> adult </a:t>
            </a:r>
            <a:r>
              <a:rPr lang="en-US" altLang="sl-SI" sz="2000"/>
              <a:t>size from</a:t>
            </a:r>
            <a:r>
              <a:rPr lang="en-US" altLang="sl-SI" sz="2000">
                <a:solidFill>
                  <a:srgbClr val="9AC808"/>
                </a:solidFill>
              </a:rPr>
              <a:t> 0.7 </a:t>
            </a:r>
            <a:r>
              <a:rPr lang="en-US" altLang="sl-SI" sz="2000"/>
              <a:t>to </a:t>
            </a:r>
            <a:r>
              <a:rPr lang="en-US" altLang="sl-SI" sz="2000">
                <a:solidFill>
                  <a:srgbClr val="9AC808"/>
                </a:solidFill>
              </a:rPr>
              <a:t>1.8 metres </a:t>
            </a:r>
            <a:r>
              <a:rPr lang="en-US" altLang="sl-SI" sz="2000"/>
              <a:t>(2 to 6 feet) in length and </a:t>
            </a:r>
            <a:r>
              <a:rPr lang="en-US" altLang="sl-SI" sz="2000">
                <a:solidFill>
                  <a:srgbClr val="9AC808"/>
                </a:solidFill>
              </a:rPr>
              <a:t>5</a:t>
            </a:r>
            <a:r>
              <a:rPr lang="en-US" altLang="sl-SI" sz="2000"/>
              <a:t> to </a:t>
            </a:r>
            <a:r>
              <a:rPr lang="en-US" altLang="sl-SI" sz="2000">
                <a:solidFill>
                  <a:srgbClr val="9AC808"/>
                </a:solidFill>
              </a:rPr>
              <a:t>45</a:t>
            </a:r>
            <a:r>
              <a:rPr lang="en-US" altLang="sl-SI" sz="2000"/>
              <a:t> </a:t>
            </a:r>
            <a:r>
              <a:rPr lang="en-US" altLang="sl-SI" sz="2000">
                <a:solidFill>
                  <a:srgbClr val="9AC808"/>
                </a:solidFill>
              </a:rPr>
              <a:t>kilograms</a:t>
            </a:r>
            <a:r>
              <a:rPr lang="en-US" altLang="sl-SI" sz="2000"/>
              <a:t> (10 to 100 pounds) in weight.</a:t>
            </a:r>
          </a:p>
          <a:p>
            <a:pPr eaLnBrk="1" hangingPunct="1"/>
            <a:endParaRPr lang="sl-SI" altLang="sl-SI"/>
          </a:p>
        </p:txBody>
      </p:sp>
      <p:pic>
        <p:nvPicPr>
          <p:cNvPr id="9221" name="Picture 2" descr="http://assets.nydailynews.com/img/2010/10/29/alg_otter.jpg">
            <a:extLst>
              <a:ext uri="{FF2B5EF4-FFF2-40B4-BE49-F238E27FC236}">
                <a16:creationId xmlns:a16="http://schemas.microsoft.com/office/drawing/2014/main" id="{9ABDC355-2F88-41A1-A0B4-8B52E9473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2928938"/>
            <a:ext cx="35972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descr="http://montereybayaquarium.typepad.com/.a/6a00e54f11417288340133ec793ff1970b-320wi">
            <a:extLst>
              <a:ext uri="{FF2B5EF4-FFF2-40B4-BE49-F238E27FC236}">
                <a16:creationId xmlns:a16="http://schemas.microsoft.com/office/drawing/2014/main" id="{D44D98B9-C125-4BD3-A2D6-F94EF9BFBA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88" y="3000375"/>
            <a:ext cx="3048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EEE63132-B479-45EC-9A87-933AECD09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http://www.bbc.co.uk/scotland/islandblogging/blogs/005455/images/two_otter_cubs__medium_.jpg">
            <a:extLst>
              <a:ext uri="{FF2B5EF4-FFF2-40B4-BE49-F238E27FC236}">
                <a16:creationId xmlns:a16="http://schemas.microsoft.com/office/drawing/2014/main" id="{F81C59C6-B712-4C4B-8210-02A966371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2928938"/>
            <a:ext cx="278923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descr="http://heartymagazine.com/wp-content/uploads/2009/04/baby-otter-4.jpg">
            <a:extLst>
              <a:ext uri="{FF2B5EF4-FFF2-40B4-BE49-F238E27FC236}">
                <a16:creationId xmlns:a16="http://schemas.microsoft.com/office/drawing/2014/main" id="{849C10CE-BD43-429E-82CB-138EC8B836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2714625"/>
            <a:ext cx="159385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Naslov 1">
            <a:extLst>
              <a:ext uri="{FF2B5EF4-FFF2-40B4-BE49-F238E27FC236}">
                <a16:creationId xmlns:a16="http://schemas.microsoft.com/office/drawing/2014/main" id="{2E00FE92-1A8E-4D00-9940-4853D7DD157A}"/>
              </a:ext>
            </a:extLst>
          </p:cNvPr>
          <p:cNvSpPr>
            <a:spLocks noGrp="1"/>
          </p:cNvSpPr>
          <p:nvPr>
            <p:ph type="title"/>
          </p:nvPr>
        </p:nvSpPr>
        <p:spPr/>
        <p:txBody>
          <a:bodyPr/>
          <a:lstStyle/>
          <a:p>
            <a:pPr eaLnBrk="1" hangingPunct="1"/>
            <a:endParaRPr lang="sl-SI" altLang="sl-SI"/>
          </a:p>
        </p:txBody>
      </p:sp>
      <p:sp>
        <p:nvSpPr>
          <p:cNvPr id="10246" name="Ograda vsebine 2">
            <a:extLst>
              <a:ext uri="{FF2B5EF4-FFF2-40B4-BE49-F238E27FC236}">
                <a16:creationId xmlns:a16="http://schemas.microsoft.com/office/drawing/2014/main" id="{67A742FC-770D-4E21-B5DA-5E18E67DE6CC}"/>
              </a:ext>
            </a:extLst>
          </p:cNvPr>
          <p:cNvSpPr>
            <a:spLocks noGrp="1"/>
          </p:cNvSpPr>
          <p:nvPr>
            <p:ph idx="1"/>
          </p:nvPr>
        </p:nvSpPr>
        <p:spPr>
          <a:xfrm>
            <a:off x="500063" y="1600200"/>
            <a:ext cx="8186737" cy="4757738"/>
          </a:xfrm>
        </p:spPr>
        <p:txBody>
          <a:bodyPr/>
          <a:lstStyle/>
          <a:p>
            <a:pPr eaLnBrk="1" hangingPunct="1"/>
            <a:r>
              <a:rPr lang="en-US" altLang="sl-SI" sz="2000"/>
              <a:t>They have a very </a:t>
            </a:r>
            <a:r>
              <a:rPr lang="en-US" altLang="sl-SI" sz="2000">
                <a:solidFill>
                  <a:srgbClr val="9AC808"/>
                </a:solidFill>
              </a:rPr>
              <a:t>soft</a:t>
            </a:r>
            <a:r>
              <a:rPr lang="en-US" altLang="sl-SI" sz="2000"/>
              <a:t>, insulated </a:t>
            </a:r>
            <a:r>
              <a:rPr lang="en-US" altLang="sl-SI" sz="2000">
                <a:solidFill>
                  <a:srgbClr val="9AC808"/>
                </a:solidFill>
              </a:rPr>
              <a:t>underfur </a:t>
            </a:r>
            <a:r>
              <a:rPr lang="en-US" altLang="sl-SI" sz="2000"/>
              <a:t>which is </a:t>
            </a:r>
            <a:r>
              <a:rPr lang="en-US" altLang="sl-SI" sz="2000">
                <a:solidFill>
                  <a:srgbClr val="9AC808"/>
                </a:solidFill>
              </a:rPr>
              <a:t>protected</a:t>
            </a:r>
            <a:r>
              <a:rPr lang="en-US" altLang="sl-SI" sz="2000"/>
              <a:t> by their outer </a:t>
            </a:r>
            <a:r>
              <a:rPr lang="en-US" altLang="sl-SI" sz="2000">
                <a:solidFill>
                  <a:srgbClr val="9AC808"/>
                </a:solidFill>
              </a:rPr>
              <a:t>layer </a:t>
            </a:r>
            <a:r>
              <a:rPr lang="en-US" altLang="sl-SI" sz="2000"/>
              <a:t>of long </a:t>
            </a:r>
            <a:r>
              <a:rPr lang="en-US" altLang="sl-SI" sz="2000">
                <a:solidFill>
                  <a:srgbClr val="9AC808"/>
                </a:solidFill>
              </a:rPr>
              <a:t>guard hair</a:t>
            </a:r>
            <a:r>
              <a:rPr lang="en-US" altLang="sl-SI" sz="2000"/>
              <a:t>. </a:t>
            </a:r>
            <a:r>
              <a:rPr lang="sl-SI" altLang="sl-SI" sz="2000"/>
              <a:t>Their fur </a:t>
            </a:r>
            <a:r>
              <a:rPr lang="en-US" altLang="sl-SI" sz="2000"/>
              <a:t>keeps them </a:t>
            </a:r>
            <a:r>
              <a:rPr lang="en-US" altLang="sl-SI" sz="2000">
                <a:solidFill>
                  <a:srgbClr val="9AC808"/>
                </a:solidFill>
              </a:rPr>
              <a:t>dry</a:t>
            </a:r>
            <a:r>
              <a:rPr lang="en-US" altLang="sl-SI" sz="2000"/>
              <a:t> and </a:t>
            </a:r>
            <a:r>
              <a:rPr lang="en-US" altLang="sl-SI" sz="2000">
                <a:solidFill>
                  <a:srgbClr val="9AC808"/>
                </a:solidFill>
              </a:rPr>
              <a:t>warm</a:t>
            </a:r>
            <a:r>
              <a:rPr lang="en-US" altLang="sl-SI" sz="2000"/>
              <a:t> under </a:t>
            </a:r>
            <a:r>
              <a:rPr lang="en-US" altLang="sl-SI" sz="2000">
                <a:solidFill>
                  <a:srgbClr val="9AC808"/>
                </a:solidFill>
              </a:rPr>
              <a:t>water</a:t>
            </a:r>
            <a:r>
              <a:rPr lang="en-US" altLang="sl-SI" sz="2000"/>
              <a:t>.</a:t>
            </a:r>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buFont typeface="Arial" panose="020B0604020202020204" pitchFamily="34" charset="0"/>
              <a:buNone/>
            </a:pPr>
            <a:r>
              <a:rPr lang="sl-SI" altLang="sl-SI" sz="2000">
                <a:sym typeface="Wingdings" panose="05000000000000000000" pitchFamily="2" charset="2"/>
              </a:rPr>
              <a:t>                                                                                        </a:t>
            </a:r>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endParaRPr lang="sl-SI" altLang="sl-SI" sz="2000"/>
          </a:p>
          <a:p>
            <a:pPr eaLnBrk="1" hangingPunct="1"/>
            <a:r>
              <a:rPr lang="en-US" altLang="sl-SI" sz="2000"/>
              <a:t>Many otters live in </a:t>
            </a:r>
            <a:r>
              <a:rPr lang="en-US" altLang="sl-SI" sz="2000">
                <a:solidFill>
                  <a:srgbClr val="9AC808"/>
                </a:solidFill>
              </a:rPr>
              <a:t>cold waters </a:t>
            </a:r>
            <a:r>
              <a:rPr lang="en-US" altLang="sl-SI" sz="2000"/>
              <a:t>and have very high </a:t>
            </a:r>
            <a:r>
              <a:rPr lang="en-US" altLang="sl-SI" sz="2000">
                <a:solidFill>
                  <a:srgbClr val="9AC808"/>
                </a:solidFill>
              </a:rPr>
              <a:t>metabolic rates </a:t>
            </a:r>
            <a:r>
              <a:rPr lang="en-US" altLang="sl-SI" sz="2000"/>
              <a:t>to help keep them </a:t>
            </a:r>
            <a:r>
              <a:rPr lang="en-US" altLang="sl-SI" sz="2000">
                <a:solidFill>
                  <a:srgbClr val="9AC808"/>
                </a:solidFill>
              </a:rPr>
              <a:t>warm</a:t>
            </a:r>
            <a:r>
              <a:rPr lang="en-US" altLang="sl-SI" sz="2000"/>
              <a:t>.</a:t>
            </a:r>
            <a:endParaRPr lang="sl-SI" altLang="sl-SI" sz="2000"/>
          </a:p>
          <a:p>
            <a:pPr eaLnBrk="1" hangingPunct="1"/>
            <a:endParaRPr lang="en-US" altLang="sl-SI" sz="2000"/>
          </a:p>
          <a:p>
            <a:pPr eaLnBrk="1" hangingPunct="1"/>
            <a:endParaRPr lang="sl-SI" altLang="sl-SI"/>
          </a:p>
        </p:txBody>
      </p:sp>
      <p:pic>
        <p:nvPicPr>
          <p:cNvPr id="10247" name="Picture 2" descr="http://www.bbc.co.uk/scotland/islandblogging/blogs/005455/images/resized_img_0028_edited.jpg">
            <a:extLst>
              <a:ext uri="{FF2B5EF4-FFF2-40B4-BE49-F238E27FC236}">
                <a16:creationId xmlns:a16="http://schemas.microsoft.com/office/drawing/2014/main" id="{8112E71D-108D-4DD2-A1E2-F4161CC811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5063" y="3143250"/>
            <a:ext cx="2452687"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ova tema">
  <a:themeElements>
    <a:clrScheme name="Po meri 1">
      <a:dk1>
        <a:srgbClr val="FFFFCC"/>
      </a:dk1>
      <a:lt1>
        <a:sysClr val="window" lastClr="FFFFFF"/>
      </a:lt1>
      <a:dk2>
        <a:srgbClr val="1F497D"/>
      </a:dk2>
      <a:lt2>
        <a:srgbClr val="996633"/>
      </a:lt2>
      <a:accent1>
        <a:srgbClr val="4F81BD"/>
      </a:accent1>
      <a:accent2>
        <a:srgbClr val="C0504D"/>
      </a:accent2>
      <a:accent3>
        <a:srgbClr val="9BBB59"/>
      </a:accent3>
      <a:accent4>
        <a:srgbClr val="8064A2"/>
      </a:accent4>
      <a:accent5>
        <a:srgbClr val="4BACC6"/>
      </a:accent5>
      <a:accent6>
        <a:srgbClr val="F79646"/>
      </a:accent6>
      <a:hlink>
        <a:srgbClr val="99CC00"/>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540</Words>
  <Application>Microsoft Office PowerPoint</Application>
  <PresentationFormat>On-screen Show (4:3)</PresentationFormat>
  <Paragraphs>80</Paragraphs>
  <Slides>16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Officeova tema</vt:lpstr>
      <vt:lpstr> Otter</vt:lpstr>
      <vt:lpstr>PowerPoint Presentation</vt:lpstr>
      <vt:lpstr>Food</vt:lpstr>
      <vt:lpstr>PowerPoint Presentation</vt:lpstr>
      <vt:lpstr>Gestation</vt:lpstr>
      <vt:lpstr>PowerPoint Presentation</vt:lpstr>
      <vt:lpstr>Characteristics</vt:lpstr>
      <vt:lpstr>PowerPoint Presentation</vt:lpstr>
      <vt:lpstr>PowerPoint Presentation</vt:lpstr>
      <vt:lpstr>PowerPoint Presentation</vt:lpstr>
      <vt:lpstr>PowerPoint Presentation</vt:lpstr>
      <vt:lpstr>PowerPoint Presentation</vt:lpstr>
      <vt:lpstr>Videos</vt:lpstr>
      <vt:lpstr>Sources</vt:lpstr>
      <vt:lpstr>PowerPoint Presentation</vt:lpstr>
      <vt:lpstr> 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2019-05-30T09:21:51Z</dcterms:created>
  <dcterms:modified xsi:type="dcterms:W3CDTF">2019-05-30T09:21:51Z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