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71" r:id="rId10"/>
    <p:sldId id="264" r:id="rId11"/>
    <p:sldId id="272" r:id="rId12"/>
    <p:sldId id="265" r:id="rId13"/>
    <p:sldId id="273" r:id="rId14"/>
    <p:sldId id="266" r:id="rId15"/>
    <p:sldId id="276" r:id="rId16"/>
    <p:sldId id="267" r:id="rId17"/>
    <p:sldId id="268" r:id="rId18"/>
    <p:sldId id="269" r:id="rId19"/>
    <p:sldId id="275" r:id="rId20"/>
    <p:sldId id="274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1" autoAdjust="0"/>
    <p:restoredTop sz="94660"/>
  </p:normalViewPr>
  <p:slideViewPr>
    <p:cSldViewPr>
      <p:cViewPr varScale="1">
        <p:scale>
          <a:sx n="106" d="100"/>
          <a:sy n="106" d="100"/>
        </p:scale>
        <p:origin x="19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446AC72-998A-4F60-99A5-EE7C536F0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F1035-09FD-414F-88FB-27961D66E4B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5929DA7-428D-494C-BCB4-D800BEEB1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C70F69C-46C8-4564-BA9C-ADB536F7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C15D3-4103-498D-9A96-BDDB4477365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3909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030DD4B-2B0B-42EE-9F46-738963D4C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15A1-F4EE-4E07-A4DA-DAAAB04543EF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ED5C00C3-7277-495E-AD5C-BC31136A6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FC116DB-1659-428E-83D7-55776A7D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FB71E-D7E0-4981-BC2C-DED3283F5D3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35694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3F84077-A33E-43B3-B93F-7301EA26E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A9DD-562B-488D-AF21-4B246F013D3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662EC4D-8DA2-47EF-9688-444F0C37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A9806D8-181D-485E-A8A6-2BC87394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2B48-DE5F-4448-9C20-78BA905760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6604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6126924-A9AC-4CBA-82A7-F18BB04B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6604-481D-4D5E-B2D2-51FE9EB460C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D686BC5-CCE7-445F-83D7-31F58DEC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2F860280-F25E-4C38-9FF8-B073B3035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F3C2B3-7812-4563-9464-17416DD85C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0877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BE7D23C-9C65-4D2A-B467-9E16DC75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3324-ECF5-4B48-9542-F9974EDD2BA9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595099FA-14DA-45AE-9DF9-9C5D19F3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1EE497F-2412-4B17-8D01-4A47088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F906E-67C2-41F4-B404-4DDEFD8923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71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54B84B34-625A-425D-BD85-AC1174AF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2425C-3886-4AFF-A4DB-29187485DC0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F111E910-6843-499A-BDEE-A57B025B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740FD75-085D-448E-B19C-F9866D514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84C4A-CF31-4024-A228-DE9A386044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825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F495FEB0-721E-43BE-910E-CF3FFB88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6C530-7C03-4937-A6B2-9BD44503A53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141D769-47D4-4AC5-BF8F-CAA33013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8780E319-5880-41FC-97C7-82D47F5E4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111D7B-4EE0-42D6-A2FB-5BE6021B6F8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958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646A8975-B309-4500-A585-0B989EF3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5C315-75EC-48FF-A0B5-E83ECAD239D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128A4FC-56C2-4925-B1E1-CA8E5A87E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555BCD7A-D9BC-447A-B3A9-72543D48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E0B14-D2A7-4DD0-B8CB-D128939BC5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20213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D265B208-D3FA-4B13-B653-1B521ABC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8588-7B98-4132-BEBE-E9A7C63324F0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567F9DAF-4810-4981-9A06-F18D0EC28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1C1517E-2B03-4AE1-AE81-E582492F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4AA8-25AB-4823-BAFC-B506D1EE3EB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541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6406BB2D-472A-4BBD-9074-6BA0E5BA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B94AB-7884-4096-AC9C-E377943BFC2D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09EF06E-4BCE-484D-8285-EF70680EA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66ACBED6-7BA9-4F69-AD95-A6C1AD14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109B6-5022-42EA-9B38-2FA6559D0F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27132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01C3730-8AEC-458E-B1C0-E9C9DAF31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8AD1-33C1-4BF7-9864-3651C3B1360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F5A3243-BD68-41CB-AF09-8CF69ACA6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0A25C7F-FDB6-426E-B60E-55E052A70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EF99-B41D-416F-A050-E2B17C41863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1383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07067DE-686D-4CAF-A8E9-418997247B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3AA47490-9C51-496B-AEAA-A1A6642667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CAF6434-AA16-4537-990D-1D96439A23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DB4AAF-29FB-4CF0-84B0-8F9350C6930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BA8AC21-409A-47E8-807A-6CAF9F3CF9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F491806-A093-4F49-912E-543D7B292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92F0D4B0-6EE5-46FA-8A23-6DDF8992F5B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enstudentu.com/encyclopedia/pollution" TargetMode="External"/><Relationship Id="rId7" Type="http://schemas.openxmlformats.org/officeDocument/2006/relationships/hyperlink" Target="http://www.google.com/" TargetMode="External"/><Relationship Id="rId2" Type="http://schemas.openxmlformats.org/officeDocument/2006/relationships/hyperlink" Target="http://education.nationalgeographic.com/education/?ar_a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acts.randomhistory.com/pollution-facts.html" TargetMode="External"/><Relationship Id="rId5" Type="http://schemas.openxmlformats.org/officeDocument/2006/relationships/hyperlink" Target="http://www.bcb.uwc.ac.za/sci_ed/grade10/ecology/conservation/poll.htm" TargetMode="External"/><Relationship Id="rId4" Type="http://schemas.openxmlformats.org/officeDocument/2006/relationships/hyperlink" Target="http://en.wikipedia.org/wiki/Pollu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FDD28F89-941F-46EA-8E82-23C2671F2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2276475"/>
            <a:ext cx="7772400" cy="1470025"/>
          </a:xfrm>
        </p:spPr>
        <p:txBody>
          <a:bodyPr/>
          <a:lstStyle/>
          <a:p>
            <a:r>
              <a:rPr lang="sl-SI" altLang="sl-SI" sz="12500">
                <a:solidFill>
                  <a:srgbClr val="7030A0"/>
                </a:solidFill>
              </a:rPr>
              <a:t>POLLUTION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37D99BC6-EC6E-4B9D-9FFE-86F53810FB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664F42-83F9-4F0F-BE1D-EB900266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6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000" dirty="0"/>
              <a:t>CONSEQUENCES OF AIR, WATER AND LAND POLLUTION ON HUMAN HEALTH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0D0ECC6-F5AC-442F-861F-0D743A28F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644900"/>
            <a:ext cx="8229600" cy="2465388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Short-term effects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Long-term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upload.wikimedia.org/wikipedia/commons/thumb/d/df/Health_effects_of_pollution.png/800px-Health_effects_of_pollution.png">
            <a:extLst>
              <a:ext uri="{FF2B5EF4-FFF2-40B4-BE49-F238E27FC236}">
                <a16:creationId xmlns:a16="http://schemas.microsoft.com/office/drawing/2014/main" id="{98176884-5C66-47FF-81A0-80AC867A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20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C0FA7-23A0-4BC3-9077-87E801D6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OTHER TYPES OF POLLUTION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E164D3A-B57E-4D69-8A5B-1F168DDF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4581525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SOUND or NOISE POLLUTION - human, animal, or machine-created environmental noise that disrupts the activity or balance of human or animal life.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LIGHT POLLUTION - is excessive and in most cases unnecessary direct or indirect artificial light that increases the level of brightness in the environment.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lanetgreen.discovery.com/tv/mean-green-machines/images/episodes/105/noise-pollution.jpg">
            <a:extLst>
              <a:ext uri="{FF2B5EF4-FFF2-40B4-BE49-F238E27FC236}">
                <a16:creationId xmlns:a16="http://schemas.microsoft.com/office/drawing/2014/main" id="{C4D90EE3-D112-42CA-A5E0-4602B5398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149725"/>
            <a:ext cx="3038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http://pratikdas.files.wordpress.com/2012/03/india_train_big.jpg">
            <a:extLst>
              <a:ext uri="{FF2B5EF4-FFF2-40B4-BE49-F238E27FC236}">
                <a16:creationId xmlns:a16="http://schemas.microsoft.com/office/drawing/2014/main" id="{19BEDE3B-B44D-4BBE-BBA1-2C247D5E1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429000"/>
            <a:ext cx="4716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http://www.freefoto.com/images/21/09/21_09_2---Construction-Equipment_web.jpg">
            <a:extLst>
              <a:ext uri="{FF2B5EF4-FFF2-40B4-BE49-F238E27FC236}">
                <a16:creationId xmlns:a16="http://schemas.microsoft.com/office/drawing/2014/main" id="{B4B63678-493D-4178-BF8F-7A0941402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40313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ttp://static.flickr.com/101/285102672_4203221326.jpg?v=0">
            <a:extLst>
              <a:ext uri="{FF2B5EF4-FFF2-40B4-BE49-F238E27FC236}">
                <a16:creationId xmlns:a16="http://schemas.microsoft.com/office/drawing/2014/main" id="{0886C7D2-6424-424F-80E5-4CB40E732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 descr="http://farm8.staticflickr.com/7004/6438065787_bc1780e8f8_z.jpg">
            <a:extLst>
              <a:ext uri="{FF2B5EF4-FFF2-40B4-BE49-F238E27FC236}">
                <a16:creationId xmlns:a16="http://schemas.microsoft.com/office/drawing/2014/main" id="{574571FB-863B-4D66-8203-970B18EF7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3573463"/>
            <a:ext cx="4379912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 descr="http://i.ebayimg.com/00/s/MTIwMFgxNjAw/$T2eC16hHJGwE9n)yVUFdBQG92SB6W!~~60_35.JPG">
            <a:extLst>
              <a:ext uri="{FF2B5EF4-FFF2-40B4-BE49-F238E27FC236}">
                <a16:creationId xmlns:a16="http://schemas.microsoft.com/office/drawing/2014/main" id="{815EF743-5824-45D0-9E7B-1541AD116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9215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F1F14D-7280-4D12-BEBB-703015A56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REDUCING POLLUTION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7CE178F-95A7-46C2-8B77-5FC786E0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5370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Reducing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pollution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requires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environmental</a:t>
            </a:r>
            <a:r>
              <a:rPr lang="sl-SI" dirty="0">
                <a:latin typeface="DaunPenh" pitchFamily="2" charset="0"/>
                <a:cs typeface="DaunPenh" pitchFamily="2" charset="0"/>
              </a:rPr>
              <a:t>,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political</a:t>
            </a:r>
            <a:r>
              <a:rPr lang="sl-SI" dirty="0">
                <a:latin typeface="DaunPenh" pitchFamily="2" charset="0"/>
                <a:cs typeface="DaunPenh" pitchFamily="2" charset="0"/>
              </a:rPr>
              <a:t>,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and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economic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leadership</a:t>
            </a:r>
            <a:r>
              <a:rPr lang="sl-SI" dirty="0">
                <a:latin typeface="DaunPenh" pitchFamily="2" charset="0"/>
                <a:cs typeface="DaunPenh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Recycling</a:t>
            </a: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Incineration</a:t>
            </a: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Filtration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of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the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air</a:t>
            </a: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Purifying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plants</a:t>
            </a: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2052" name="Picture 4" descr="http://www.lsswmd.org/logo-crest-smaller.jpg">
            <a:extLst>
              <a:ext uri="{FF2B5EF4-FFF2-40B4-BE49-F238E27FC236}">
                <a16:creationId xmlns:a16="http://schemas.microsoft.com/office/drawing/2014/main" id="{C0B1C6D9-C628-4567-919B-97BA4414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997200"/>
            <a:ext cx="2971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www.thomasnet.com/articles/image/air-filtration-system.jpg">
            <a:extLst>
              <a:ext uri="{FF2B5EF4-FFF2-40B4-BE49-F238E27FC236}">
                <a16:creationId xmlns:a16="http://schemas.microsoft.com/office/drawing/2014/main" id="{37B34F37-CC5A-4ACA-8894-5250D2BF7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924175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cistilnenaprave.si/wp-content/uploads/2012/05/biolo%C5%A1ke-%C4%8Distilne-naprave.jpg">
            <a:extLst>
              <a:ext uri="{FF2B5EF4-FFF2-40B4-BE49-F238E27FC236}">
                <a16:creationId xmlns:a16="http://schemas.microsoft.com/office/drawing/2014/main" id="{CE4989D8-B47D-43B9-88D0-1324D05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852738"/>
            <a:ext cx="4572000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abc.net.au/reslib/200708/r172924_652605.jpg">
            <a:extLst>
              <a:ext uri="{FF2B5EF4-FFF2-40B4-BE49-F238E27FC236}">
                <a16:creationId xmlns:a16="http://schemas.microsoft.com/office/drawing/2014/main" id="{C001B824-1D01-4A9A-9DA3-41A5F4B7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708275"/>
            <a:ext cx="5207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2CBEA5-8B7F-4F7F-A40C-F7E34E0F6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498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WHAT CAN WE DO TO STOP POLLUTION?</a:t>
            </a:r>
          </a:p>
        </p:txBody>
      </p:sp>
      <p:pic>
        <p:nvPicPr>
          <p:cNvPr id="1026" name="Picture 2" descr="http://visit-hungary.com/site/upload/2009/12/Cycling.jpg">
            <a:extLst>
              <a:ext uri="{FF2B5EF4-FFF2-40B4-BE49-F238E27FC236}">
                <a16:creationId xmlns:a16="http://schemas.microsoft.com/office/drawing/2014/main" id="{26F88A4A-C447-4049-8493-B01C4F599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29098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gvisionaries.files.wordpress.com/2011/03/20080917045110bord-bia-organic_lr11.jpg">
            <a:extLst>
              <a:ext uri="{FF2B5EF4-FFF2-40B4-BE49-F238E27FC236}">
                <a16:creationId xmlns:a16="http://schemas.microsoft.com/office/drawing/2014/main" id="{B727C83E-E23A-4A0D-8084-A2BEC1B35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700213"/>
            <a:ext cx="3022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1.bp.blogspot.com/-RAkBwmBhBrE/TnkCkUXmIZI/AAAAAAAAAs8/ujVDcdr50CA/s1600/hydro_5001.jpg">
            <a:extLst>
              <a:ext uri="{FF2B5EF4-FFF2-40B4-BE49-F238E27FC236}">
                <a16:creationId xmlns:a16="http://schemas.microsoft.com/office/drawing/2014/main" id="{D31DC44E-BC89-45E2-B40B-21B3558A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29083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.cawrecycles.org/files/images/compost.gif">
            <a:extLst>
              <a:ext uri="{FF2B5EF4-FFF2-40B4-BE49-F238E27FC236}">
                <a16:creationId xmlns:a16="http://schemas.microsoft.com/office/drawing/2014/main" id="{A21E7EB2-DA3A-458C-84CB-3F313D21B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2719387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ww3.brevardcounty.us/storm_water/images/dogpickingup.jpg">
            <a:extLst>
              <a:ext uri="{FF2B5EF4-FFF2-40B4-BE49-F238E27FC236}">
                <a16:creationId xmlns:a16="http://schemas.microsoft.com/office/drawing/2014/main" id="{CDFD127D-3ECE-466B-A8C0-4A2ADF52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700213"/>
            <a:ext cx="2182812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co.middlesex.nj.us/planningboard/img-recyclingloop.gif">
            <a:extLst>
              <a:ext uri="{FF2B5EF4-FFF2-40B4-BE49-F238E27FC236}">
                <a16:creationId xmlns:a16="http://schemas.microsoft.com/office/drawing/2014/main" id="{E3F465BA-89D7-4533-A70F-08E6A5C05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500438"/>
            <a:ext cx="30003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E6196A-8D27-44C6-98A0-02F71C54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STATISTICS</a:t>
            </a:r>
          </a:p>
        </p:txBody>
      </p:sp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E3BCF439-9C8C-49AF-B790-51774B380BF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29600" cy="4816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73745">
                <a:tc>
                  <a:txBody>
                    <a:bodyPr/>
                    <a:lstStyle/>
                    <a:p>
                      <a:pPr algn="ctr"/>
                      <a:r>
                        <a:rPr lang="sl-SI" sz="2900" b="1" kern="1200" dirty="0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10 Most </a:t>
                      </a:r>
                      <a:r>
                        <a:rPr lang="sl-SI" sz="2900" b="1" kern="1200" dirty="0" err="1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Polluted</a:t>
                      </a:r>
                      <a:r>
                        <a:rPr lang="sl-SI" sz="2900" b="1" kern="1200" dirty="0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 </a:t>
                      </a:r>
                      <a:r>
                        <a:rPr lang="sl-SI" sz="2900" b="1" kern="1200" dirty="0" err="1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Countries</a:t>
                      </a:r>
                      <a:r>
                        <a:rPr lang="sl-SI" sz="2900" b="1" kern="1200" dirty="0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 in </a:t>
                      </a:r>
                      <a:r>
                        <a:rPr lang="sl-SI" sz="2900" b="1" kern="1200" dirty="0" err="1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the</a:t>
                      </a:r>
                      <a:r>
                        <a:rPr lang="sl-SI" sz="2900" b="1" kern="1200" dirty="0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 </a:t>
                      </a:r>
                      <a:r>
                        <a:rPr lang="sl-SI" sz="2900" b="1" kern="1200" dirty="0" err="1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World</a:t>
                      </a:r>
                      <a:r>
                        <a:rPr lang="sl-SI" sz="2900" b="1" kern="1200" dirty="0">
                          <a:solidFill>
                            <a:schemeClr val="lt1"/>
                          </a:solidFill>
                          <a:latin typeface="DaunPenh" pitchFamily="2" charset="0"/>
                          <a:ea typeface="+mn-ea"/>
                          <a:cs typeface="DaunPenh" pitchFamily="2" charset="0"/>
                        </a:rPr>
                        <a:t> (2011)</a:t>
                      </a:r>
                      <a:endParaRPr lang="sl-SI" sz="2900" dirty="0">
                        <a:solidFill>
                          <a:srgbClr val="7030A0"/>
                        </a:solidFill>
                        <a:latin typeface="DaunPenh" pitchFamily="2" charset="0"/>
                        <a:cs typeface="DaunPenh" pitchFamily="2" charset="0"/>
                      </a:endParaRPr>
                    </a:p>
                  </a:txBody>
                  <a:tcPr marT="44261" marB="44261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1.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Mongolia</a:t>
                      </a:r>
                      <a:endParaRPr lang="sl-SI" sz="1900" dirty="0">
                        <a:solidFill>
                          <a:schemeClr val="bg1"/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2. </a:t>
                      </a:r>
                      <a:r>
                        <a:rPr lang="sl-SI" sz="19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Botswana</a:t>
                      </a:r>
                      <a:endParaRPr lang="sl-SI" sz="19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3. Pakistan</a:t>
                      </a:r>
                      <a:endParaRPr lang="sl-SI" sz="1900" dirty="0">
                        <a:solidFill>
                          <a:schemeClr val="bg1"/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4. Senegal</a:t>
                      </a:r>
                      <a:endParaRPr lang="sl-SI" sz="19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5.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Saudi</a:t>
                      </a: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Arabia</a:t>
                      </a:r>
                      <a:endParaRPr lang="sl-SI" sz="1900" dirty="0">
                        <a:solidFill>
                          <a:schemeClr val="bg1"/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6. </a:t>
                      </a:r>
                      <a:r>
                        <a:rPr lang="sl-SI" sz="19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Egypt</a:t>
                      </a:r>
                      <a:endParaRPr lang="sl-SI" sz="19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7.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United</a:t>
                      </a: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Arab</a:t>
                      </a: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Emirates</a:t>
                      </a:r>
                      <a:endParaRPr lang="sl-SI" sz="1900" dirty="0">
                        <a:solidFill>
                          <a:schemeClr val="bg1"/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8. Iran</a:t>
                      </a:r>
                      <a:endParaRPr lang="sl-SI" sz="19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9. </a:t>
                      </a:r>
                      <a:r>
                        <a:rPr lang="sl-SI" sz="1900" dirty="0" err="1">
                          <a:solidFill>
                            <a:schemeClr val="bg1"/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Nigeria</a:t>
                      </a:r>
                      <a:endParaRPr lang="sl-SI" sz="1900" dirty="0">
                        <a:solidFill>
                          <a:schemeClr val="bg1"/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42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10. </a:t>
                      </a:r>
                      <a:r>
                        <a:rPr lang="sl-SI" sz="19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DaunPenh" pitchFamily="2" charset="0"/>
                          <a:ea typeface="Times New Roman"/>
                          <a:cs typeface="DaunPenh" pitchFamily="2" charset="0"/>
                        </a:rPr>
                        <a:t>Kuwait</a:t>
                      </a:r>
                      <a:endParaRPr lang="sl-SI" sz="1900" dirty="0">
                        <a:solidFill>
                          <a:schemeClr val="bg1">
                            <a:lumMod val="50000"/>
                          </a:schemeClr>
                        </a:solidFill>
                        <a:latin typeface="DaunPenh" pitchFamily="2" charset="0"/>
                        <a:ea typeface="Calibri"/>
                        <a:cs typeface="DaunPenh" pitchFamily="2" charset="0"/>
                      </a:endParaRPr>
                    </a:p>
                  </a:txBody>
                  <a:tcPr marL="38100" marR="38100" marT="36884" marB="36884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grada vsebine 4">
            <a:extLst>
              <a:ext uri="{FF2B5EF4-FFF2-40B4-BE49-F238E27FC236}">
                <a16:creationId xmlns:a16="http://schemas.microsoft.com/office/drawing/2014/main" id="{79394722-53F2-48EB-8E3F-B3D69565E35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836613"/>
          <a:ext cx="8229600" cy="569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295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10 Most Air-Polluted Cities in the U.S. (2011)</a:t>
                      </a:r>
                      <a:endParaRPr lang="sl-SI" sz="3200" dirty="0">
                        <a:solidFill>
                          <a:srgbClr val="7030A0"/>
                        </a:solidFill>
                      </a:endParaRPr>
                    </a:p>
                  </a:txBody>
                  <a:tcPr marT="48108" marB="48108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Bakersfield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Fresno</a:t>
                      </a: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Riverside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/San Bernardino/Ontario,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4. Fairbanks,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Alaska</a:t>
                      </a:r>
                      <a:endParaRPr lang="sl-SI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Modesto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Hilo</a:t>
                      </a: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Hawaii</a:t>
                      </a:r>
                      <a:endParaRPr lang="sl-SI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Visalia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Porterville</a:t>
                      </a: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8.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Hanford</a:t>
                      </a: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Corcoran</a:t>
                      </a: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9. San Diego, </a:t>
                      </a:r>
                      <a:r>
                        <a:rPr lang="sl-SI" sz="2600" dirty="0" err="1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California</a:t>
                      </a:r>
                      <a:endParaRPr lang="sl-SI" sz="2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26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10. Pittsburgh, </a:t>
                      </a:r>
                      <a:r>
                        <a:rPr lang="sl-SI" sz="260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Pennsylvania</a:t>
                      </a:r>
                      <a:endParaRPr lang="sl-SI" sz="2600" dirty="0">
                        <a:solidFill>
                          <a:schemeClr val="bg1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40090" marB="4009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d/d3/CO2-by-country--1990-2025.png/800px-CO2-by-country--1990-2025.png">
            <a:extLst>
              <a:ext uri="{FF2B5EF4-FFF2-40B4-BE49-F238E27FC236}">
                <a16:creationId xmlns:a16="http://schemas.microsoft.com/office/drawing/2014/main" id="{DF3A13CC-7398-4DA8-AF5C-4135F7C9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08050"/>
            <a:ext cx="7620000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956A10-2FD4-4CAE-9110-2A7FF5F0E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INTERESTING FACTS ABOUT POLLUTION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E1AB2CE-FB0F-4073-B489-1D261824B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5373687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DaunPenh" pitchFamily="2" charset="0"/>
                <a:cs typeface="DaunPenh" pitchFamily="2" charset="0"/>
              </a:rPr>
              <a:t>Approximately 1/3 of male fish in British rivers are in the process of changing sex</a:t>
            </a:r>
            <a:r>
              <a:rPr lang="sl-SI" sz="4300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sz="4300" dirty="0" err="1">
                <a:latin typeface="DaunPenh" pitchFamily="2" charset="0"/>
                <a:cs typeface="DaunPenh" pitchFamily="2" charset="0"/>
              </a:rPr>
              <a:t>due</a:t>
            </a:r>
            <a:r>
              <a:rPr lang="sl-SI" sz="4300" dirty="0">
                <a:latin typeface="DaunPenh" pitchFamily="2" charset="0"/>
                <a:cs typeface="DaunPenh" pitchFamily="2" charset="0"/>
              </a:rPr>
              <a:t> </a:t>
            </a:r>
            <a:r>
              <a:rPr lang="en-US" sz="4300" dirty="0">
                <a:latin typeface="DaunPenh" pitchFamily="2" charset="0"/>
                <a:cs typeface="DaunPenh" pitchFamily="2" charset="0"/>
              </a:rPr>
              <a:t>to pollution. Hormones in human sewage, including those produced by the female contraceptive pill, are thought to be the main cause.</a:t>
            </a:r>
            <a:endParaRPr lang="sl-SI" sz="4300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DaunPenh" pitchFamily="2" charset="0"/>
                <a:cs typeface="DaunPenh" pitchFamily="2" charset="0"/>
              </a:rPr>
              <a:t>Fourteen billion pounds of garbage, mostly plastic, is dumped into the ocean every year.</a:t>
            </a:r>
            <a:endParaRPr lang="sl-SI" sz="4300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DaunPenh" pitchFamily="2" charset="0"/>
                <a:cs typeface="DaunPenh" pitchFamily="2" charset="0"/>
              </a:rPr>
              <a:t>Over 1 million seabirds are killed by plastic waste per year. Over 100,000 sea mammals and countless fish are killed per year due to pollution.</a:t>
            </a:r>
            <a:endParaRPr lang="sl-SI" sz="4300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DaunPenh" pitchFamily="2" charset="0"/>
                <a:cs typeface="DaunPenh" pitchFamily="2" charset="0"/>
              </a:rPr>
              <a:t>Each person in the U.S. produces about 4 pounds (2 kg) of garbage a day</a:t>
            </a:r>
            <a:r>
              <a:rPr lang="sl-SI" sz="4300" dirty="0">
                <a:latin typeface="DaunPenh" pitchFamily="2" charset="0"/>
                <a:cs typeface="DaunPenh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4300" dirty="0">
                <a:latin typeface="DaunPenh" pitchFamily="2" charset="0"/>
                <a:cs typeface="DaunPenh" pitchFamily="2" charset="0"/>
              </a:rPr>
              <a:t>Antarctica is the cleanest place on Earth and is protected by strong antipollution laws.</a:t>
            </a:r>
            <a:endParaRPr lang="sl-SI" sz="4300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endParaRPr lang="sl-SI" b="1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C2AA27-DE86-433B-84D7-3832C14CB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63373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Pollution</a:t>
            </a:r>
            <a:r>
              <a:rPr lang="sl-SI" dirty="0">
                <a:latin typeface="DaunPenh" pitchFamily="2" charset="0"/>
                <a:cs typeface="DaunPenh" pitchFamily="2" charset="0"/>
              </a:rPr>
              <a:t> is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the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introduction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of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contaminants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into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the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environment</a:t>
            </a:r>
            <a:r>
              <a:rPr lang="sl-SI" dirty="0">
                <a:latin typeface="DaunPenh" pitchFamily="2" charset="0"/>
                <a:cs typeface="DaunPenh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latin typeface="DaunPenh" pitchFamily="2" charset="0"/>
                <a:cs typeface="DaunPenh" pitchFamily="2" charset="0"/>
              </a:rPr>
              <a:t>It’s a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global</a:t>
            </a:r>
            <a:r>
              <a:rPr lang="sl-SI" dirty="0">
                <a:latin typeface="DaunPenh" pitchFamily="2" charset="0"/>
                <a:cs typeface="DaunPenh" pitchFamily="2" charset="0"/>
              </a:rPr>
              <a:t> problem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All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living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things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depend</a:t>
            </a:r>
            <a:r>
              <a:rPr lang="sl-SI" dirty="0">
                <a:latin typeface="DaunPenh" pitchFamily="2" charset="0"/>
                <a:cs typeface="DaunPenh" pitchFamily="2" charset="0"/>
              </a:rPr>
              <a:t> on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Earth</a:t>
            </a:r>
            <a:r>
              <a:rPr lang="sl-SI" dirty="0">
                <a:latin typeface="DaunPenh" pitchFamily="2" charset="0"/>
                <a:cs typeface="DaunPenh" pitchFamily="2" charset="0"/>
              </a:rPr>
              <a:t>’s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supply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of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air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and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water</a:t>
            </a:r>
            <a:r>
              <a:rPr lang="sl-SI" dirty="0">
                <a:latin typeface="DaunPenh" pitchFamily="2" charset="0"/>
                <a:cs typeface="DaunPenh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latin typeface="DaunPenh" pitchFamily="2" charset="0"/>
              <a:cs typeface="DaunPenh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latin typeface="DaunPenh" pitchFamily="2" charset="0"/>
                <a:cs typeface="DaunPenh" pitchFamily="2" charset="0"/>
              </a:rPr>
              <a:t>Three</a:t>
            </a:r>
            <a:r>
              <a:rPr lang="sl-SI" dirty="0">
                <a:latin typeface="DaunPenh" pitchFamily="2" charset="0"/>
                <a:cs typeface="DaunPenh" pitchFamily="2" charset="0"/>
              </a:rPr>
              <a:t> major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types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of</a:t>
            </a:r>
            <a:r>
              <a:rPr lang="sl-SI" dirty="0">
                <a:latin typeface="DaunPenh" pitchFamily="2" charset="0"/>
                <a:cs typeface="DaunPenh" pitchFamily="2" charset="0"/>
              </a:rPr>
              <a:t> </a:t>
            </a:r>
            <a:r>
              <a:rPr lang="sl-SI" dirty="0" err="1">
                <a:latin typeface="DaunPenh" pitchFamily="2" charset="0"/>
                <a:cs typeface="DaunPenh" pitchFamily="2" charset="0"/>
              </a:rPr>
              <a:t>pollution</a:t>
            </a:r>
            <a:r>
              <a:rPr lang="sl-SI" dirty="0">
                <a:latin typeface="DaunPenh" pitchFamily="2" charset="0"/>
                <a:cs typeface="DaunPenh" pitchFamily="2" charset="0"/>
              </a:rPr>
              <a:t>:</a:t>
            </a:r>
          </a:p>
          <a:p>
            <a:pPr marL="571500" indent="-5715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latin typeface="DaunPenh" pitchFamily="2" charset="0"/>
                <a:cs typeface="DaunPenh" pitchFamily="2" charset="0"/>
              </a:rPr>
              <a:t>AIR POLLUTION</a:t>
            </a:r>
          </a:p>
          <a:p>
            <a:pPr marL="571500" indent="-5715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latin typeface="DaunPenh" pitchFamily="2" charset="0"/>
                <a:cs typeface="DaunPenh" pitchFamily="2" charset="0"/>
              </a:rPr>
              <a:t>WATER POLLUTION</a:t>
            </a:r>
          </a:p>
          <a:p>
            <a:pPr marL="571500" indent="-571500" algn="ctr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sl-SI" dirty="0">
                <a:latin typeface="DaunPenh" pitchFamily="2" charset="0"/>
                <a:cs typeface="DaunPenh" pitchFamily="2" charset="0"/>
              </a:rPr>
              <a:t>LAND POLLUTION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94763-EE58-4BF6-85DD-6799A420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SOURCES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827601-9254-4BF2-B92B-DF254791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08475"/>
          </a:xfrm>
        </p:spPr>
        <p:txBody>
          <a:bodyPr/>
          <a:lstStyle/>
          <a:p>
            <a:r>
              <a:rPr lang="sl-SI" altLang="sl-SI">
                <a:latin typeface="DaunPenh" panose="01010101010101010101" pitchFamily="2" charset="0"/>
                <a:cs typeface="DaunPenh" panose="01010101010101010101" pitchFamily="2" charset="0"/>
                <a:hlinkClick r:id="rId2"/>
              </a:rPr>
              <a:t>http://education.nationalgeographic.com/education/?ar_a=1</a:t>
            </a:r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r>
              <a:rPr lang="sl-SI" altLang="sl-SI">
                <a:latin typeface="DaunPenh" panose="01010101010101010101" pitchFamily="2" charset="0"/>
                <a:cs typeface="DaunPenh" panose="01010101010101010101" pitchFamily="2" charset="0"/>
                <a:hlinkClick r:id="rId3"/>
              </a:rPr>
              <a:t>http://www.greenstudentu.com/encyclopedia/pollution</a:t>
            </a:r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r>
              <a:rPr lang="sl-SI" altLang="sl-SI">
                <a:latin typeface="DaunPenh" panose="01010101010101010101" pitchFamily="2" charset="0"/>
                <a:cs typeface="DaunPenh" panose="01010101010101010101" pitchFamily="2" charset="0"/>
                <a:hlinkClick r:id="rId4"/>
              </a:rPr>
              <a:t>http://en.wikipedia.org/wiki/Pollution</a:t>
            </a:r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r>
              <a:rPr lang="sl-SI" altLang="sl-SI">
                <a:latin typeface="DaunPenh" panose="01010101010101010101" pitchFamily="2" charset="0"/>
                <a:cs typeface="DaunPenh" panose="01010101010101010101" pitchFamily="2" charset="0"/>
                <a:hlinkClick r:id="rId5"/>
              </a:rPr>
              <a:t>http://www.bcb.uwc.ac.za/sci_ed/grade10/ecology/conservation/poll.htm</a:t>
            </a:r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r>
              <a:rPr lang="sl-SI" altLang="sl-SI">
                <a:latin typeface="DaunPenh" panose="01010101010101010101" pitchFamily="2" charset="0"/>
                <a:cs typeface="DaunPenh" panose="01010101010101010101" pitchFamily="2" charset="0"/>
                <a:hlinkClick r:id="rId6"/>
              </a:rPr>
              <a:t>http://facts.randomhistory.com/pollution-facts.html</a:t>
            </a:r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r>
              <a:rPr lang="sl-SI" altLang="sl-SI">
                <a:latin typeface="DaunPenh" panose="01010101010101010101" pitchFamily="2" charset="0"/>
                <a:cs typeface="DaunPenh" panose="01010101010101010101" pitchFamily="2" charset="0"/>
                <a:hlinkClick r:id="rId7"/>
              </a:rPr>
              <a:t>http://www.google.com</a:t>
            </a:r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  <a:p>
            <a:endParaRPr lang="sl-SI" altLang="sl-SI">
              <a:latin typeface="DaunPenh" panose="01010101010101010101" pitchFamily="2" charset="0"/>
              <a:cs typeface="DaunPenh" panose="01010101010101010101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207E1E-1214-40B2-8A4C-4C154BFD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1475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AIR POLLUTION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49C68E2-D711-406F-8BCA-954820B86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505075"/>
            <a:ext cx="8229600" cy="4352925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It’s is the accumulation of hazardous substances into the atmosphere that danger human life and other living matter.</a:t>
            </a: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Air pollution can be visible or invisible</a:t>
            </a:r>
          </a:p>
        </p:txBody>
      </p:sp>
      <p:pic>
        <p:nvPicPr>
          <p:cNvPr id="10246" name="Picture 6" descr="http://upload.wikimedia.org/wikipedia/commons/f/ff/Air_.pollution_1.jpg">
            <a:extLst>
              <a:ext uri="{FF2B5EF4-FFF2-40B4-BE49-F238E27FC236}">
                <a16:creationId xmlns:a16="http://schemas.microsoft.com/office/drawing/2014/main" id="{74FFCB8E-7CBF-48BE-AD83-2039DF91A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3888"/>
            <a:ext cx="36353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http://www.baraka.lk/wp-content/uploads/2012/02/control-pollution-and-save-planet-21304647.jpg">
            <a:extLst>
              <a:ext uri="{FF2B5EF4-FFF2-40B4-BE49-F238E27FC236}">
                <a16:creationId xmlns:a16="http://schemas.microsoft.com/office/drawing/2014/main" id="{2E54ED8B-2B2E-46AD-B450-EDF607861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25" y="4438650"/>
            <a:ext cx="27971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beta2.finance-on.net/pics/cache_F2/F27RR_zasavje_trbovlje1_mk.1107875399.jpg">
            <a:extLst>
              <a:ext uri="{FF2B5EF4-FFF2-40B4-BE49-F238E27FC236}">
                <a16:creationId xmlns:a16="http://schemas.microsoft.com/office/drawing/2014/main" id="{EAD6B679-BF71-4B20-A32F-71888A10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433888"/>
            <a:ext cx="3635375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84C41704-9527-4025-9997-22207685E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WHAT CAUSES AIR POLLUTION?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0838E1E-3A79-437D-A079-BF47F9F2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Natural disasters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Transportation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Industry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Greenhouse gases</a:t>
            </a:r>
          </a:p>
        </p:txBody>
      </p:sp>
      <p:pic>
        <p:nvPicPr>
          <p:cNvPr id="4" name="Picture 2" descr="http://24.media.tumblr.com/tumblr_lj8vfzptb01qg5mwho1_500.gif">
            <a:extLst>
              <a:ext uri="{FF2B5EF4-FFF2-40B4-BE49-F238E27FC236}">
                <a16:creationId xmlns:a16="http://schemas.microsoft.com/office/drawing/2014/main" id="{C853ABF0-B8EE-440E-8946-ACC981B7B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2862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7466FE1A-0420-43E0-AE5C-3D3183640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762"/>
          </a:xfrm>
        </p:spPr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WHAT ARE THE RESULTS OF AIR POLLUTION?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648D2AE-1E33-4ADE-B460-64A35EA4B8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68638"/>
            <a:ext cx="8229600" cy="3057525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Global warming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Acid rain</a:t>
            </a:r>
          </a:p>
        </p:txBody>
      </p:sp>
      <p:pic>
        <p:nvPicPr>
          <p:cNvPr id="8194" name="Picture 2" descr="http://trcs.wikispaces.com/file/view/What-is-global-warming-img.jpg/49805201/What-is-global-warming-img.jpg">
            <a:extLst>
              <a:ext uri="{FF2B5EF4-FFF2-40B4-BE49-F238E27FC236}">
                <a16:creationId xmlns:a16="http://schemas.microsoft.com/office/drawing/2014/main" id="{D8640A0C-081A-42AB-94E2-4781AF4EB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3600"/>
            <a:ext cx="5295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agritech.tnau.ac.in/environment/envi_index_global%20warming_acidrain_clip_image003.gif">
            <a:extLst>
              <a:ext uri="{FF2B5EF4-FFF2-40B4-BE49-F238E27FC236}">
                <a16:creationId xmlns:a16="http://schemas.microsoft.com/office/drawing/2014/main" id="{E6B698F0-7473-41D6-8151-D9DEE44F5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65400"/>
            <a:ext cx="47625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7386F1-55C8-4BDA-B104-4207D3E7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WATER POLLUTION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9647A06F-8625-429E-8B71-A7A7A7B07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49500"/>
            <a:ext cx="8229600" cy="3344863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It’s the introduction of chemical, biological and physical matter into large bodies of water that degrade the quality of life that lives in it and consumes it.</a:t>
            </a:r>
          </a:p>
          <a:p>
            <a:endParaRPr lang="sl-SI" altLang="sl-SI"/>
          </a:p>
        </p:txBody>
      </p:sp>
      <p:pic>
        <p:nvPicPr>
          <p:cNvPr id="7170" name="Picture 2" descr="http://readmyblog4.edublogs.org/files/2012/03/Delete-nd73dp.jpg">
            <a:extLst>
              <a:ext uri="{FF2B5EF4-FFF2-40B4-BE49-F238E27FC236}">
                <a16:creationId xmlns:a16="http://schemas.microsoft.com/office/drawing/2014/main" id="{9D1139D4-83D4-410C-A6AC-C1D4175B1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1350"/>
            <a:ext cx="3203575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ciaccouncil.org/wp-content/uploads/2012/05/Water-Pollution.jpg">
            <a:extLst>
              <a:ext uri="{FF2B5EF4-FFF2-40B4-BE49-F238E27FC236}">
                <a16:creationId xmlns:a16="http://schemas.microsoft.com/office/drawing/2014/main" id="{D25C499E-74F2-47B2-BDD4-3CB00322C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454525"/>
            <a:ext cx="36004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www.thewaterq.com/wnews1/images/stories/maxqcontent/World/water-pollution4.jpg">
            <a:extLst>
              <a:ext uri="{FF2B5EF4-FFF2-40B4-BE49-F238E27FC236}">
                <a16:creationId xmlns:a16="http://schemas.microsoft.com/office/drawing/2014/main" id="{8C5A6258-7006-45DD-83B9-5594BD02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437063"/>
            <a:ext cx="2843212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5105BB50-F141-46B2-9A7F-34EFD13F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WHAT CAUSES WATER POLLUTION?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CA61D5D-0376-44B5-A3DE-16DCAAD1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Chemical pesticides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Fertilizers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Garbage</a:t>
            </a:r>
          </a:p>
          <a:p>
            <a:endParaRPr lang="sl-SI" altLang="sl-SI"/>
          </a:p>
        </p:txBody>
      </p:sp>
      <p:pic>
        <p:nvPicPr>
          <p:cNvPr id="6148" name="Picture 4" descr="http://www.ewg.org/project/2009tapwater/graph/G6.jpg">
            <a:extLst>
              <a:ext uri="{FF2B5EF4-FFF2-40B4-BE49-F238E27FC236}">
                <a16:creationId xmlns:a16="http://schemas.microsoft.com/office/drawing/2014/main" id="{14851FFB-12F7-4859-8B67-F82B21C6D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700213"/>
            <a:ext cx="5110162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3EE7E9-FE39-4311-A19D-EC9836D44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000" dirty="0"/>
              <a:t>LAND POLLUTION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D0C93DC-4675-4CC9-8605-08511FEE0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332038"/>
            <a:ext cx="8229600" cy="4525962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It’s pollution of the Earth’s natural land surface by industrial, commercial, domestic and agricultural activities.</a:t>
            </a:r>
          </a:p>
        </p:txBody>
      </p:sp>
      <p:pic>
        <p:nvPicPr>
          <p:cNvPr id="29698" name="Picture 2" descr="http://withfriendship.com/images/h/36511/Land-pollution-image.gif">
            <a:extLst>
              <a:ext uri="{FF2B5EF4-FFF2-40B4-BE49-F238E27FC236}">
                <a16:creationId xmlns:a16="http://schemas.microsoft.com/office/drawing/2014/main" id="{F9053C3E-47EE-4162-98A2-4C9D4D0E3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6434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http://www.south-ayrshire.gov.uk/images/land_pollution.jpg">
            <a:extLst>
              <a:ext uri="{FF2B5EF4-FFF2-40B4-BE49-F238E27FC236}">
                <a16:creationId xmlns:a16="http://schemas.microsoft.com/office/drawing/2014/main" id="{129F92B4-BEB9-43D6-99B2-DAAA59009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884613"/>
            <a:ext cx="4500562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2C110CF8-91D0-47D7-9810-0DD0B81CB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7030A0"/>
                </a:solidFill>
              </a:rPr>
              <a:t>WHAT CAUSES LAND POLLUTION?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DEAE7DB-8057-4F31-8D0C-E5ACEFC1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9138"/>
            <a:ext cx="8229600" cy="4137025"/>
          </a:xfrm>
        </p:spPr>
        <p:txBody>
          <a:bodyPr/>
          <a:lstStyle/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Pesticides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Fertilizers</a:t>
            </a:r>
          </a:p>
          <a:p>
            <a:endParaRPr lang="sl-SI" altLang="sl-SI">
              <a:latin typeface="DaunPenh" panose="020B0604020202020204" pitchFamily="2" charset="0"/>
              <a:cs typeface="DaunPenh" panose="020B0604020202020204" pitchFamily="2" charset="0"/>
            </a:endParaRPr>
          </a:p>
          <a:p>
            <a:r>
              <a:rPr lang="sl-SI" altLang="sl-SI">
                <a:latin typeface="DaunPenh" panose="020B0604020202020204" pitchFamily="2" charset="0"/>
                <a:cs typeface="DaunPenh" panose="020B0604020202020204" pitchFamily="2" charset="0"/>
              </a:rPr>
              <a:t>Trash</a:t>
            </a:r>
          </a:p>
          <a:p>
            <a:endParaRPr lang="sl-SI" altLang="sl-SI"/>
          </a:p>
        </p:txBody>
      </p:sp>
      <p:pic>
        <p:nvPicPr>
          <p:cNvPr id="28674" name="Picture 2" descr="http://www.bbc.co.uk/leicester/content/images/2007/04/25/clean_up_2_420x315.jpg">
            <a:extLst>
              <a:ext uri="{FF2B5EF4-FFF2-40B4-BE49-F238E27FC236}">
                <a16:creationId xmlns:a16="http://schemas.microsoft.com/office/drawing/2014/main" id="{44D5CC7E-1DDC-4E16-8ABC-A9C4B2FF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On-screen Show (4:3)</PresentationFormat>
  <Paragraphs>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DaunPenh</vt:lpstr>
      <vt:lpstr>Officeova tema</vt:lpstr>
      <vt:lpstr>POLLUTION</vt:lpstr>
      <vt:lpstr>PowerPoint Presentation</vt:lpstr>
      <vt:lpstr>AIR POLLUTION</vt:lpstr>
      <vt:lpstr>WHAT CAUSES AIR POLLUTION?</vt:lpstr>
      <vt:lpstr>WHAT ARE THE RESULTS OF AIR POLLUTION?</vt:lpstr>
      <vt:lpstr>WATER POLLUTION</vt:lpstr>
      <vt:lpstr>WHAT CAUSES WATER POLLUTION?</vt:lpstr>
      <vt:lpstr>LAND POLLUTION</vt:lpstr>
      <vt:lpstr>WHAT CAUSES LAND POLLUTION?</vt:lpstr>
      <vt:lpstr>CONSEQUENCES OF AIR, WATER AND LAND POLLUTION ON HUMAN HEALTH</vt:lpstr>
      <vt:lpstr>PowerPoint Presentation</vt:lpstr>
      <vt:lpstr>OTHER TYPES OF POLLUTION</vt:lpstr>
      <vt:lpstr>PowerPoint Presentation</vt:lpstr>
      <vt:lpstr>REDUCING POLLUTION</vt:lpstr>
      <vt:lpstr>WHAT CAN WE DO TO STOP POLLUTION?</vt:lpstr>
      <vt:lpstr>STATISTICS</vt:lpstr>
      <vt:lpstr>PowerPoint Presentation</vt:lpstr>
      <vt:lpstr>PowerPoint Presentation</vt:lpstr>
      <vt:lpstr>INTERESTING FACTS ABOUT POLLUTION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2019-05-30T09:22:10Z</dcterms:created>
  <dcterms:modified xsi:type="dcterms:W3CDTF">2019-05-30T09:22:10Z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