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720263" cy="6480175"/>
  <p:notesSz cx="7556500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38AD37C4-8ED2-493C-9E9D-9CF932E9BAB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CDDF8E0-73CD-4A6D-B649-43E8C6EB43A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201EB19-66B5-4A90-BB57-3370B358A82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F91D77E-BBE2-4D57-BD99-1883A49504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CC63082-ECBD-41B9-A002-DDC9A88464F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02ABB66-371F-48AC-B60F-B0CAE20125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6825"/>
            <a:ext cx="32766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440B95AE-48D9-41AA-87E3-696D2C1F7EB4}" type="slidenum">
              <a:rPr lang="fi-FI" altLang="sl-SI"/>
              <a:pPr/>
              <a:t>‹#›</a:t>
            </a:fld>
            <a:endParaRPr lang="fi-F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52300F00-79BD-457A-83F8-A1E9E32B86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76787AEF-6044-4E6D-8E20-F5963303F4EE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DAF73C3-3085-48AB-A5A2-85EA0F3B909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C4369E4-6032-412A-8BBC-071416D833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918B137C-D782-4921-8FBA-A4775046D5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C2D26B0E-5563-4961-A6C2-9FEA98CE55ED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10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8ED83F87-FFAD-4646-94CD-35F880F19C3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35F08F8C-CA6B-46C8-BF4D-675962275F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55BD2B83-479A-4F4D-A611-BCFB78C29C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28D2243A-3BA9-43DB-A4DB-DAB10CAEA33A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11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A73CACCD-AACD-4E88-9359-AB8AA3CFA7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0847AEB5-9E00-4F2F-AA25-DE52E82CEE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46D175C-0C9B-4F04-A430-C1CD79ADBD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5E8550B-672A-44A0-B348-1283732B72E4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12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934FDF9D-ADC8-4D65-AE29-EC71496D83A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81DA7DC6-B21E-4348-A2A0-E70C612C48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A389004D-C79A-4D57-A5E4-CF4FB69C8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3776F972-0528-4D8B-857D-8073E94BB40A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13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C4F46258-D859-40A8-A6F1-C7F09497FB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F7E76C86-CBAB-42F0-87F2-97882BB704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0DC224F9-1E3C-4FAB-9C50-2C1D5CFD63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50C67365-8B52-44B7-AB66-96F8D335C13B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14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CD7D7EE1-426F-44AC-82A7-C75DA307FF7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3EDBF7B-D2DC-498F-B80D-A4CCF1D48C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B168F8B1-0374-499D-AA43-6962583499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7D56F85-D0F9-4FE6-8EEA-667F3726BBDF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15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DB6AB195-F542-4070-88C9-5F97BA47360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B18EDC8-3DC2-44DF-A056-A3EAC1F959A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1393ECBB-7CE4-44A9-A9F1-A6BF17CC96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87F96D7E-01E3-4C20-8225-C6080BB01101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16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15106F81-323A-4212-9C17-44E0D9A6AC8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186BE929-7C10-480A-B15F-E13904DC64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E15981FE-FC26-462D-BD19-FC3F259F4C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39ED833A-45C0-458B-B27C-AB91EE558E68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17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EE6CBCF1-419D-49C0-88C2-78A9BBB953C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0A5DBB1-0F91-4E7D-AAF7-C1C2A714B6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596F34BB-D9B5-4B90-9651-4F240FE20D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F6C7BDAC-BC9B-491D-8725-C93F67C1E8DF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18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03564666-3A93-49A8-90AB-B60D065A8DD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8B20567-5324-4ABD-9468-F99205E2D63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ED2CF2A8-8367-4A1F-BBED-CBBAFB7F95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57DC7B23-40F6-4FD5-91AC-E855E5B67EC3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19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F6B8D74D-6F07-48D2-BE5A-201E10F508A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52C76D20-204C-4604-B517-83827A64B9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DB6C4039-40CC-486F-9F69-DC56765615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21D44A83-3D01-46E9-80BA-1DD0501C3A27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2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03FF401B-788D-45E4-907D-A65F0773FFE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073444CC-21D8-461C-A4BC-BE39691892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F4B38386-4A50-4C4E-AB7C-1794996C33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6DC9A604-B839-4385-A873-5CEA74729EE9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3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45073EB1-80B1-4EEE-BDD7-8748787F20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7297D23-9D06-427D-90B9-15CCE3A414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254A922E-433B-4B53-A29F-759813A602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63E08B62-C24E-480F-BC0E-D41A0EFA8B1B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4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C3301E39-5848-4CCF-B61E-FB7CD4A6876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DFACDECA-69CB-4EF0-AE6B-9DE2076DF9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FD8499A4-A3A9-479D-9FC6-5224D080C9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097C8441-8EDF-4126-B22C-329B7A96EA27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5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20ADC9DF-B7A9-4C62-839B-DD4B510A5E5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602A6E06-E05B-4D3C-94C7-917185C6B6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94175F46-A358-4AB1-8780-3D2E22984E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831BF4C8-DFE2-4F85-927F-2D1CC9B75BD4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6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3AEDCCF7-9325-4998-AF7C-56A33120421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FFE4EB9-1995-492D-856A-3BE143ABAE2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2F87E752-0E27-4EE5-BE93-0DDEE7A707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B522A82F-4CD7-4BEB-BCE6-255A812F2486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7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252D0595-ABDA-48F1-9C67-2D13C501938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E1B8768A-DF14-4469-943E-3E0E8DC8CE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132202E7-DFCF-45BC-8A3A-06E3BD68D9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7E56819B-83F9-4CDA-8F34-DD6D576260D8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8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8C4152C2-07E7-457E-9DE8-4CA2C55B67F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00B360A-AD6A-44AA-AE92-9462590A0C5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D05A6317-5D95-4A23-B709-FECE055C93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fld id="{968107AB-9111-404D-B91A-D12658B473A7}" type="slidenum">
              <a:rPr lang="fi-FI" altLang="sl-SI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/>
              <a:t>9</a:t>
            </a:fld>
            <a:endParaRPr lang="fi-FI" altLang="sl-SI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6914C033-07D2-4C1D-AD3B-F172202D408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812800"/>
            <a:ext cx="6011863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C3478E5B-2E76-4D9C-ABD2-0EC58ADE56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AD173A-016A-4186-94AA-DC5792EBBF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D04AD8-16AA-4C8B-BB9F-37E9F84865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9DA878-76BF-43BB-A38A-812BD58F103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EEDC1-60B9-4FFB-9630-6AC0887A222B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57344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28341-13B5-4344-B86C-3DEA4D97FF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1951D-B820-4164-A9DA-BD6533927A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4732C-35DA-4FC6-9525-1AA9124817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9BCC6-9F8D-4C90-8279-A78DA24385EB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89103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0"/>
            <a:ext cx="219392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0"/>
            <a:ext cx="6434138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7FE55-7377-42CC-8884-B8843FD2A1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8F7C71-3A56-46D4-98F1-AC02C47809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804F-1C8B-4D1D-B7A2-1BBB95A278E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A3DED-88F4-41BD-AEAE-9F4F02623CCF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125100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745538" cy="1079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81B4061-769D-47C3-B92C-C3905ED231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21816-12FA-46A1-9BCD-10BC614229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37690-1685-402D-B187-5CA1E5214A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7FED2-A9AC-418D-B04A-2E20B8332B3E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58066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5F7B6-2831-4420-B0B9-93CFBB7160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3126E-AB0F-4C14-B185-200C5E29FA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D48B8-6985-4A4E-B921-BCB82B2D090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DF8A2-7104-449E-B487-0C68546FD2FC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78164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3D37A-D000-4D50-AC13-150AF3B5F4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91515-0B70-4412-A6DE-35A9B31FF6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A1E43-3B18-4111-A815-47441A8EC6A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A39BD-980E-43AA-B1DA-04851D1407A7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34866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7EAE20-132F-4FC9-ADBC-6F246D0F9D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C5F28A-2870-4E47-A17E-CD0A0D88F1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FEE3D1-8EA2-4896-9562-A7B5E0AA07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8633D-8DD9-4CE9-94E8-407960188C64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16579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08CB89-7528-43E3-8D44-8C1B618429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A928306-F69A-433B-82E4-06EB722A032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E074DBB-44D1-435A-BEFC-9310861C9F8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E935B-B737-4E61-857B-F325B21221F7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78076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524130-CBA0-45BE-87F8-A30ABBBA28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94676A-31E3-462D-B1D6-23B065FBA7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48A82-9D6B-4ABF-AB8D-CB106FE63B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ABCC0-C194-49C1-9C14-8F38A7ADD45C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416578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4ED42F-4111-4ED9-AA49-51F0E851D6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AD2A38-C6AF-467C-B071-EC1DF6B454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EFA457-1387-4663-B004-E313305963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8EB68-4A8B-4B3D-81E4-5D7111421B3E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88834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71A221-040A-4901-A053-20D36D4997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052FAB6-02C8-4DFF-942C-70A67A6609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4615D2-3A9A-41BE-A146-E5456B9E22B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0A387-4DA4-42BF-9302-9DAF7EF48A96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59147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19BA37-143E-4ECD-93F1-98A80EED5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5740E6-AF06-41BC-9A77-FB9503F3AE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BD1D720-C422-4411-B4F7-F9390E7318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9786C-453B-41E7-829D-11E0629F9BD1}" type="slidenum">
              <a:rPr lang="fi-FI" altLang="sl-SI"/>
              <a:pPr/>
              <a:t>‹#›</a:t>
            </a:fld>
            <a:endParaRPr lang="fi-FI" altLang="sl-SI"/>
          </a:p>
        </p:txBody>
      </p:sp>
    </p:spTree>
    <p:extLst>
      <p:ext uri="{BB962C8B-B14F-4D97-AF65-F5344CB8AC3E}">
        <p14:creationId xmlns:p14="http://schemas.microsoft.com/office/powerpoint/2010/main" val="28449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E2BA365-9702-47D9-9C41-E9591060B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0"/>
            <a:ext cx="8745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Muokkaa otsikon tekstimuotoa napsauttamalla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09155C8-5692-447D-A584-7AEC729CF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Muokkaa jäsennyksen tekstimuotoa napsauttamalla</a:t>
            </a:r>
          </a:p>
          <a:p>
            <a:pPr lvl="1"/>
            <a:r>
              <a:rPr lang="en-GB" altLang="sl-SI"/>
              <a:t>Toinen jäsennystaso</a:t>
            </a:r>
          </a:p>
          <a:p>
            <a:pPr lvl="2"/>
            <a:r>
              <a:rPr lang="en-GB" altLang="sl-SI"/>
              <a:t>Kolmas jäsennystaso</a:t>
            </a:r>
          </a:p>
          <a:p>
            <a:pPr lvl="3"/>
            <a:r>
              <a:rPr lang="en-GB" altLang="sl-SI"/>
              <a:t>Neljäs jäsennystaso</a:t>
            </a:r>
          </a:p>
          <a:p>
            <a:pPr lvl="4"/>
            <a:r>
              <a:rPr lang="en-GB" altLang="sl-SI"/>
              <a:t>Viides jäsennystaso</a:t>
            </a:r>
          </a:p>
          <a:p>
            <a:pPr lvl="4"/>
            <a:r>
              <a:rPr lang="en-GB" altLang="sl-SI"/>
              <a:t>Kuudes jäsennystaso</a:t>
            </a:r>
          </a:p>
          <a:p>
            <a:pPr lvl="4"/>
            <a:r>
              <a:rPr lang="en-GB" altLang="sl-SI"/>
              <a:t>Seitsemäs jäsennystaso</a:t>
            </a:r>
          </a:p>
          <a:p>
            <a:pPr lvl="4"/>
            <a:r>
              <a:rPr lang="en-GB" altLang="sl-SI"/>
              <a:t>Kahdeksas jäsennystaso</a:t>
            </a:r>
          </a:p>
          <a:p>
            <a:pPr lvl="4"/>
            <a:r>
              <a:rPr lang="en-GB" altLang="sl-S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B192BC-D45E-4AA7-927B-8D794F9EDA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9B27C9-FB2D-4D00-950C-E196DEB20D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463415-737F-4F43-AC06-FFF298C5D1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B74EA74D-35E3-4DEE-A1C4-D865C1C01438}" type="slidenum">
              <a:rPr lang="fi-FI" altLang="sl-SI"/>
              <a:pPr/>
              <a:t>‹#›</a:t>
            </a:fld>
            <a:endParaRPr lang="fi-F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FFFFF"/>
          </a:solidFill>
          <a:latin typeface="Arial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1241852430006403453&amp;hl=en-G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mdb.com/title/tt006262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>
            <a:extLst>
              <a:ext uri="{FF2B5EF4-FFF2-40B4-BE49-F238E27FC236}">
                <a16:creationId xmlns:a16="http://schemas.microsoft.com/office/drawing/2014/main" id="{2023405E-CC42-4A4D-BDED-E2F200376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Unknown words</a:t>
            </a: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5D3E9338-3EA3-467A-AC42-0A2543878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367212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 rocket engineer – načrtovalec raket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 pioneer of astronautics – pionir astronavtike; kdor se je med prvimi ukvarjal s poleti v vesolje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 geostationary orbit – geostacionarna orbita je krožnica, ki teče 35.900 km nad ekvatorjem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 gravity force – težnost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to release – izdati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>
            <a:extLst>
              <a:ext uri="{FF2B5EF4-FFF2-40B4-BE49-F238E27FC236}">
                <a16:creationId xmlns:a16="http://schemas.microsoft.com/office/drawing/2014/main" id="{33987A10-1345-492E-8C44-6EA0346DD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96850"/>
            <a:ext cx="8747125" cy="992188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  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8301D580-53DF-469E-A1EB-F9CBA594A0B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85775" y="1724025"/>
            <a:ext cx="9053513" cy="386238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Chapter 2: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POTOČNIK'S FAMOUS BOOK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sz="2400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sz="2400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/>
              <a:t>German: Das Problem der Befahrung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/>
              <a:t>               des Weltraums 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/>
              <a:t>English:  The Problem of Space Travel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/>
              <a:t>Slovene: Problem vožnje po vesolju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BAB812BF-FA5D-43EF-A0D0-948D4768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23" y="2863850"/>
            <a:ext cx="2520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F77C82B-8645-420A-B135-080FEB148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FACTS ABOUT THE BOOK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72F71BC-A214-4820-8D7D-A1417FE80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2909887"/>
          </a:xfrm>
        </p:spPr>
        <p:txBody>
          <a:bodyPr tIns="24695"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published in the end of 1928 in Berlin, Germany 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plan for space station and traveling to it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calculated geostationary orbit for all satellites</a:t>
            </a:r>
            <a:br>
              <a:rPr lang="fi-FI" altLang="sl-SI" sz="2800"/>
            </a:br>
            <a:r>
              <a:rPr lang="fi-FI" altLang="sl-SI" sz="2800"/>
              <a:t>          </a:t>
            </a:r>
            <a:r>
              <a:rPr lang="fi-FI" altLang="sl-SI" sz="2800" u="sng"/>
              <a:t>~ 35 900 000 m above sea level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with many indeas in book Potočnik became pioneer of astronautics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AC990119-4C23-4698-80D3-54E3133C4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FACTS ABOUT THE BOOK II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DD25548-9EDF-4DBA-A45F-D7F4DA470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3524250"/>
          </a:xfrm>
        </p:spPr>
        <p:txBody>
          <a:bodyPr tIns="24695"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Book introduced the full concept of geostationary satellites.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Potočnik visions of satellites were made in a reality in 1962 with the launch of </a:t>
            </a:r>
            <a:r>
              <a:rPr lang="fi-FI" altLang="sl-SI" sz="2800" i="1"/>
              <a:t>Telstar.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Encyclopedia Larousse says </a:t>
            </a:r>
            <a:r>
              <a:rPr lang="fi-F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fi-FI" altLang="sl-SI" sz="2800" i="1"/>
              <a:t>Potočnik's book was like a textbook for making earlier space vehicles.</a:t>
            </a:r>
            <a:r>
              <a:rPr lang="fi-FI" altLang="sl-SI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br>
              <a:rPr lang="fi-FI" altLang="sl-SI" sz="2800" i="1"/>
            </a:br>
            <a:r>
              <a:rPr lang="fi-FI" altLang="sl-SI" sz="2800"/>
              <a:t>(von Braun about making V1 [fau eins] and V2 rocket)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85D78A2F-AB84-4E5E-B018-DEE0E8BE1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SPACE SATION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C66EC09F-D41B-4E82-8085-0173B406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0113"/>
            <a:ext cx="3959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59AD72E3-69ED-4231-97D8-9B1AE4BD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13" y="3419475"/>
            <a:ext cx="57594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217C9B3-8853-47A5-984F-174A3A152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20725"/>
            <a:ext cx="2324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22B4A8A0-0C56-45C9-B261-C6CC86C7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794125"/>
            <a:ext cx="23399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r>
              <a:rPr lang="fi-FI" altLang="sl-SI" sz="1600" b="1">
                <a:solidFill>
                  <a:srgbClr val="000000"/>
                </a:solidFill>
                <a:cs typeface="msmincho" charset="0"/>
              </a:rPr>
              <a:t>Ilustration from book</a:t>
            </a:r>
          </a:p>
          <a:p>
            <a:pPr eaLnBrk="1"/>
            <a:r>
              <a:rPr lang="fi-FI" altLang="sl-SI" sz="1600" b="1">
                <a:solidFill>
                  <a:srgbClr val="000000"/>
                </a:solidFill>
                <a:cs typeface="msmincho" charset="0"/>
              </a:rPr>
              <a:t>(site 157)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D6BB474-CBA4-49FF-9AEC-BB7457CE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1812925"/>
            <a:ext cx="13636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r>
              <a:rPr lang="fi-FI" altLang="sl-SI" b="1">
                <a:solidFill>
                  <a:srgbClr val="E6E6E6"/>
                </a:solidFill>
                <a:cs typeface="msmincho" charset="0"/>
              </a:rPr>
              <a:t>Station Mir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5832C0CC-51AF-4986-B080-45508386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900113"/>
            <a:ext cx="285273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r>
              <a:rPr lang="fi-FI" altLang="sl-SI" b="1">
                <a:solidFill>
                  <a:srgbClr val="FFFFFF"/>
                </a:solidFill>
                <a:cs typeface="msmincho" charset="0"/>
              </a:rPr>
              <a:t>Simon Zajc ilustration of</a:t>
            </a:r>
          </a:p>
          <a:p>
            <a:pPr eaLnBrk="1"/>
            <a:r>
              <a:rPr lang="fi-FI" altLang="sl-SI" b="1">
                <a:solidFill>
                  <a:srgbClr val="FFFFFF"/>
                </a:solidFill>
                <a:cs typeface="msmincho" charset="0"/>
              </a:rPr>
              <a:t>Potočnik's station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647C23CB-12F5-4D9C-AE02-6B007F3F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19813"/>
            <a:ext cx="55292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r>
              <a:rPr lang="fi-FI" altLang="sl-SI" sz="2000">
                <a:solidFill>
                  <a:srgbClr val="E6E6E6"/>
                </a:solidFill>
                <a:cs typeface="msmincho" charset="0"/>
              </a:rPr>
              <a:t> </a:t>
            </a:r>
            <a:r>
              <a:rPr lang="en-US" altLang="sl-SI" sz="2000">
                <a:solidFill>
                  <a:srgbClr val="E6E6E6"/>
                </a:solidFill>
                <a:cs typeface="msmincho" charset="0"/>
              </a:rPr>
              <a:t>Stanley Kubrick's film 2001: A Space Odyssey.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indefinite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05B29751-A8DC-4515-A422-5E55CF980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SPACE STATION in details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DA1E1D6-F41A-427F-8378-26EBFC1B8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389437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From 3 parts:</a:t>
            </a:r>
          </a:p>
          <a:p>
            <a:pPr marL="863600" lvl="1" indent="-287338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600"/>
              <a:t>Rotating living wheel with diameter of 50 meters, which creates centrifugal force, similar to gravity. It will include private cabins, laboratories, workrooms, a kitchen and a bathroom.</a:t>
            </a:r>
          </a:p>
          <a:p>
            <a:pPr marL="863600" lvl="1" indent="-287338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600"/>
              <a:t>2 large mirrors, which reflect sun'a radiation, and this boils water in heat pipes.</a:t>
            </a:r>
          </a:p>
          <a:p>
            <a:pPr marL="863600" lvl="1" indent="-287338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600"/>
              <a:t>Turbines on water vapour will driving 3 generators, which will produce electricity</a:t>
            </a:r>
          </a:p>
          <a:p>
            <a:pPr marL="863600" lvl="1" indent="-287338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600"/>
              <a:t>Good for the time, but now we have solar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F0E1A9C-DC66-478E-8B05-DE9E4EFF0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5240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Interesting: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B938C3F-ED68-453F-AF6D-D03D989E0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064000"/>
          </a:xfrm>
        </p:spPr>
        <p:txBody>
          <a:bodyPr tIns="21168"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 dirty="0"/>
              <a:t>The meaning of his pseudonym Noordung is still a mystery, but some people suggest that he used it to show the problems of chaos (German: keine ordnung; Slovene: nered). If the initial "N" realy means negation, the name would mean "without order". 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 dirty="0"/>
              <a:t>A proposal was made in the late 1990s to name the International Space Station after him, but was not taken up.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 dirty="0"/>
              <a:t>There is a Herman Potočnik memorial centre in Vitanje. 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400" dirty="0"/>
              <a:t>There is Potočnik street</a:t>
            </a:r>
            <a:br>
              <a:rPr lang="fi-FI" altLang="sl-SI" sz="2400" dirty="0"/>
            </a:br>
            <a:r>
              <a:rPr lang="fi-FI" altLang="sl-SI" sz="2400" dirty="0"/>
              <a:t>in Ljubljana and Graz.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FFC465A-4D87-4B4B-B1D4-39E67F6B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107" y="4960939"/>
            <a:ext cx="4022725" cy="90011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 anchor="ctr" anchorCtr="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ctr" eaLnBrk="1"/>
            <a:endParaRPr lang="fi-FI" altLang="sl-SI" dirty="0">
              <a:solidFill>
                <a:srgbClr val="000000"/>
              </a:solidFill>
              <a:cs typeface="msmincho" charset="0"/>
            </a:endParaRPr>
          </a:p>
          <a:p>
            <a:pPr algn="ctr" eaLnBrk="1"/>
            <a:endParaRPr lang="fi-FI" altLang="sl-SI" dirty="0">
              <a:solidFill>
                <a:srgbClr val="000000"/>
              </a:solidFill>
              <a:cs typeface="msmincho" charset="0"/>
            </a:endParaRPr>
          </a:p>
          <a:p>
            <a:pPr algn="ctr" eaLnBrk="1"/>
            <a:r>
              <a:rPr lang="fi-FI" altLang="sl-SI" sz="900" dirty="0">
                <a:solidFill>
                  <a:srgbClr val="E6E6E6"/>
                </a:solidFill>
                <a:cs typeface="msmincho" charset="0"/>
              </a:rPr>
              <a:t>                             </a:t>
            </a:r>
            <a:r>
              <a:rPr lang="fi-FI" altLang="sl-SI" sz="900" b="1" dirty="0">
                <a:solidFill>
                  <a:srgbClr val="E6E6E6"/>
                </a:solidFill>
                <a:cs typeface="msmincho" charset="0"/>
              </a:rPr>
              <a:t>Spletna stran:</a:t>
            </a:r>
            <a:r>
              <a:rPr lang="fi-FI" altLang="sl-SI" sz="900" dirty="0">
                <a:solidFill>
                  <a:srgbClr val="E6E6E6"/>
                </a:solidFill>
                <a:cs typeface="msmincho" charset="0"/>
              </a:rPr>
              <a:t>    </a:t>
            </a:r>
          </a:p>
          <a:p>
            <a:pPr algn="ctr" eaLnBrk="1"/>
            <a:r>
              <a:rPr lang="fi-FI" altLang="sl-SI" sz="900" dirty="0">
                <a:solidFill>
                  <a:srgbClr val="E6E6E6"/>
                </a:solidFill>
                <a:cs typeface="msmincho" charset="0"/>
              </a:rPr>
              <a:t>                                          </a:t>
            </a:r>
            <a:r>
              <a:rPr lang="fi-FI" altLang="sl-SI" sz="900" u="sng" dirty="0">
                <a:solidFill>
                  <a:srgbClr val="E6E6E6"/>
                </a:solidFill>
                <a:cs typeface="msmincho" charset="0"/>
              </a:rPr>
              <a:t>http://www.noordung.info/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2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1D692209-0937-4A10-985E-E846FB73B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5240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Answer questions: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0CA0066-A28A-49D1-BF3D-774B2BA82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450975"/>
            <a:ext cx="8747125" cy="4489450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Who was Herman Potočnik and where was born?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Why is  he so important?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What is title of Potočnik's book and what is it about?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Where is Potočnik memorial centre?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Did idea for naming ISS after Potočnik succeed?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6D5C5E33-B92B-47F9-94B9-655AEF2A28B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1450975"/>
            <a:ext cx="8747125" cy="4186238"/>
          </a:xfrm>
        </p:spPr>
        <p:txBody>
          <a:bodyPr tIns="28224" anchor="t"/>
          <a:lstStyle/>
          <a:p>
            <a:pPr marL="431800" indent="-323850" algn="l" eaLnBrk="1">
              <a:spcAft>
                <a:spcPts val="1425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3200" b="0">
                <a:solidFill>
                  <a:srgbClr val="000000"/>
                </a:solidFill>
              </a:rPr>
              <a:t>Questions?</a:t>
            </a:r>
          </a:p>
          <a:p>
            <a:pPr marL="431800" indent="-323850" algn="l" eaLnBrk="1">
              <a:spcAft>
                <a:spcPts val="1425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3200" b="0">
                <a:solidFill>
                  <a:srgbClr val="000000"/>
                </a:solidFill>
              </a:rPr>
              <a:t>...</a:t>
            </a:r>
          </a:p>
          <a:p>
            <a:pPr marL="431800" indent="-323850" algn="l" eaLnBrk="1">
              <a:spcAft>
                <a:spcPts val="1425"/>
              </a:spcAft>
              <a:buClr>
                <a:srgbClr val="0066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i-FI" sz="3200" b="0">
                <a:solidFill>
                  <a:srgbClr val="000000"/>
                </a:solidFill>
              </a:rPr>
              <a:t>...</a:t>
            </a:r>
            <a:br>
              <a:rPr lang="fi-FI" sz="3200" b="0">
                <a:solidFill>
                  <a:srgbClr val="000000"/>
                </a:solidFill>
              </a:rPr>
            </a:br>
            <a:br>
              <a:rPr lang="fi-FI" sz="3200" b="0">
                <a:solidFill>
                  <a:srgbClr val="000000"/>
                </a:solidFill>
              </a:rPr>
            </a:br>
            <a:endParaRPr lang="fi-FI" sz="3200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F30A286A-9984-4315-A224-7B9D861D4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Sources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367F3D2-66DC-41E6-B5A2-EA7CA552D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4276725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http://noordung.vesolje.net/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http://en.wikipedia.org/wiki/Herman_Potočnik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Herman Potočnik: </a:t>
            </a:r>
            <a:r>
              <a:rPr lang="fi-FI" altLang="sl-SI" i="1"/>
              <a:t>Problem vožnje po vesolju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2E7F21B7-A702-4F3A-8883-E474E5731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THANKS FOR VIEWING!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34A0631-3107-4133-A2D5-921AF215566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85775" y="1516063"/>
            <a:ext cx="8747125" cy="4276725"/>
          </a:xfrm>
        </p:spPr>
        <p:txBody>
          <a:bodyPr anchor="ctr"/>
          <a:lstStyle/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smihael, author of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the text and presentation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7A37C24-F2D2-475A-9F3E-3EF5EE1E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0700"/>
            <a:ext cx="107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>
            <a:extLst>
              <a:ext uri="{FF2B5EF4-FFF2-40B4-BE49-F238E27FC236}">
                <a16:creationId xmlns:a16="http://schemas.microsoft.com/office/drawing/2014/main" id="{48B9A62C-5D4F-4AA3-9027-E83735611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/>
            <a:endParaRPr lang="en-US" altLang="sl-SI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13D38B1A-7486-4DF9-9B03-8778989603B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1516063"/>
            <a:ext cx="9539287" cy="4276725"/>
          </a:xfrm>
        </p:spPr>
        <p:txBody>
          <a:bodyPr tIns="19404" anchor="ctr"/>
          <a:lstStyle/>
          <a:p>
            <a:pPr marL="0" indent="0" algn="ctr" eaLnBrk="1">
              <a:spcAft>
                <a:spcPct val="0"/>
              </a:spcAft>
            </a:pPr>
            <a:r>
              <a:rPr lang="fi-FI" altLang="sl-SI" sz="2200"/>
              <a:t>                Clip from film at Google Video</a:t>
            </a:r>
          </a:p>
          <a:p>
            <a:pPr marL="0" indent="0" algn="ctr" eaLnBrk="1">
              <a:spcAft>
                <a:spcPct val="0"/>
              </a:spcAft>
            </a:pPr>
            <a:endParaRPr lang="fi-FI" altLang="sl-SI" sz="2200"/>
          </a:p>
          <a:p>
            <a:pPr marL="0" indent="0" algn="ctr" eaLnBrk="1">
              <a:spcAft>
                <a:spcPct val="0"/>
              </a:spcAft>
            </a:pPr>
            <a:endParaRPr lang="fi-FI" altLang="sl-SI" sz="2200"/>
          </a:p>
          <a:p>
            <a:pPr marL="0" indent="0" algn="ctr" eaLnBrk="1">
              <a:spcAft>
                <a:spcPct val="0"/>
              </a:spcAft>
            </a:pPr>
            <a:endParaRPr lang="fi-FI" altLang="sl-SI" sz="2800"/>
          </a:p>
          <a:p>
            <a:pPr marL="0" indent="0" algn="ctr" eaLnBrk="1">
              <a:spcAft>
                <a:spcPct val="0"/>
              </a:spcAft>
            </a:pPr>
            <a:endParaRPr lang="fi-FI" altLang="sl-SI"/>
          </a:p>
        </p:txBody>
      </p:sp>
      <p:sp>
        <p:nvSpPr>
          <p:cNvPr id="3077" name="Text Box 3">
            <a:extLst>
              <a:ext uri="{FF2B5EF4-FFF2-40B4-BE49-F238E27FC236}">
                <a16:creationId xmlns:a16="http://schemas.microsoft.com/office/drawing/2014/main" id="{159E47E5-22F9-4B35-A075-E133D59D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60588"/>
            <a:ext cx="355758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440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</a:pPr>
            <a:r>
              <a:rPr lang="fi-FI" altLang="sl-SI" sz="2200" b="1">
                <a:solidFill>
                  <a:srgbClr val="0000FF"/>
                </a:solidFill>
                <a:cs typeface="msmincho" charset="0"/>
                <a:hlinkClick r:id="rId3"/>
              </a:rPr>
              <a:t> 2001: A Space Odyssey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</a:pPr>
            <a:endParaRPr lang="fi-FI" altLang="sl-SI" sz="1000">
              <a:solidFill>
                <a:srgbClr val="000080"/>
              </a:solidFill>
              <a:cs typeface="msmincho" charset="0"/>
            </a:endParaRPr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86D03DD7-8309-4200-A735-CD7CCD07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513263"/>
            <a:ext cx="38481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/>
            <a:r>
              <a:rPr lang="fi-FI" altLang="sl-SI">
                <a:solidFill>
                  <a:srgbClr val="000000"/>
                </a:solidFill>
                <a:cs typeface="msmincho" charset="0"/>
                <a:hlinkClick r:id="rId4"/>
              </a:rPr>
              <a:t>http://www.imdb.com/title/tt0062622/</a:t>
            </a:r>
          </a:p>
        </p:txBody>
      </p:sp>
      <p:sp>
        <p:nvSpPr>
          <p:cNvPr id="3079" name="Text Box 5">
            <a:extLst>
              <a:ext uri="{FF2B5EF4-FFF2-40B4-BE49-F238E27FC236}">
                <a16:creationId xmlns:a16="http://schemas.microsoft.com/office/drawing/2014/main" id="{978AFC89-5919-4ECA-96DF-FFB4064C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4000500"/>
            <a:ext cx="60086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algn="just" eaLnBrk="1"/>
            <a:r>
              <a:rPr lang="fi-FI" altLang="sl-SI" b="1">
                <a:solidFill>
                  <a:srgbClr val="000000"/>
                </a:solidFill>
                <a:cs typeface="msmincho" charset="0"/>
              </a:rPr>
              <a:t>Some pictures of space station shown in Kubrick film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>
            <a:extLst>
              <a:ext uri="{FF2B5EF4-FFF2-40B4-BE49-F238E27FC236}">
                <a16:creationId xmlns:a16="http://schemas.microsoft.com/office/drawing/2014/main" id="{FD4D659D-C74B-4745-A584-C73F4052B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5240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E4DB211-1E2C-4699-861A-F62718A7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67" y="3369318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829A8721-7162-455C-827C-0325FD77D0F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0850" y="1943943"/>
            <a:ext cx="8747125" cy="3596232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dirty="0">
                <a:solidFill>
                  <a:srgbClr val="E6E6E6"/>
                </a:solidFill>
              </a:rPr>
              <a:t>  </a:t>
            </a:r>
            <a:r>
              <a:rPr lang="fi-FI" altLang="sl-SI" dirty="0"/>
              <a:t> I will talk about the first man, who made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dirty="0"/>
              <a:t>plans for USING SATELITES,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dirty="0"/>
              <a:t>and invented many other things.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dirty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dirty="0"/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dirty="0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dirty="0"/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ED3593C-B39C-49D7-810B-0BDBFFD2F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407988"/>
            <a:ext cx="8747125" cy="6254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Herman Potočnik Noordung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BA6DDEA-F750-4BBC-A8B2-A3EC7B8512C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132138" y="1800225"/>
            <a:ext cx="6048375" cy="3646488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i-FI" altLang="sl-SI"/>
              <a:t>  Potočnik was a Slovene rocket engineer and pioneer of astronautics, born in Pula in December 1892 and died in Vienna in August 1929.</a:t>
            </a: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fi-FI" altLang="sl-SI">
              <a:solidFill>
                <a:srgbClr val="E6E6E6"/>
              </a:solidFill>
            </a:endParaRP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fi-FI" altLang="sl-SI">
              <a:solidFill>
                <a:srgbClr val="E6E6E6"/>
              </a:solidFill>
            </a:endParaRPr>
          </a:p>
          <a:p>
            <a:pPr marL="0" indent="0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fi-FI" altLang="sl-SI">
              <a:solidFill>
                <a:srgbClr val="E6E6E6"/>
              </a:solidFill>
            </a:endParaRP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50135C04-AF89-42A1-BE03-D4523B26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39913"/>
            <a:ext cx="300513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5AE51F4-B8C8-431A-983E-D88C13731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96850"/>
            <a:ext cx="8747125" cy="992188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  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4463568-71DB-4052-AF5B-E4CD8D30504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85775" y="1516063"/>
            <a:ext cx="8747125" cy="42767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Chapter 1: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BIOGRAPHY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altLang="sl-SI">
              <a:solidFill>
                <a:srgbClr val="E6E6E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B2075F47-81B3-42C4-8F54-BF04FEDFF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FAMILY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7255F31-E701-43EA-ADCD-885CA5202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2182812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father from Slovenj Gradec, doctor in army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mother from Vitanje, daughter of winer and Vitanje mayor Jožef Kokošinek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2 brothers, both army officers and sister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7C39D51-60E3-4AA1-AEF0-4EE29153E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SCHOOL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2E4798A-D678-483B-9445-178619C1E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3343275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primary school in Maribor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military secondary school in Moravia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uncle Henrich enabled his study on tehnical military academy near Vienna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specialization: building of railways and bridges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7A023760-013C-4C42-90AA-560952053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WAR YEARS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9C2059E-BE7B-467F-AD0C-A24807C43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3275012"/>
          </a:xfrm>
        </p:spPr>
        <p:txBody>
          <a:bodyPr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Potočnik served in several countries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important for Soča battelfields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he got tuberculosis during war, so he retired from the army in year 1919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after war he got high amry rank compared to small pension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541407A-B480-4D2E-8B88-4E8C39C6E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" y="152400"/>
            <a:ext cx="8747125" cy="1082675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/>
              <a:t>ENGINEERING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7963747-11A6-46AA-86FE-23EA21CA4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775" y="1516063"/>
            <a:ext cx="8747125" cy="3879850"/>
          </a:xfrm>
        </p:spPr>
        <p:txBody>
          <a:bodyPr tIns="24695"/>
          <a:lstStyle/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study of electrical engineering on the University of Technology in Vienna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during study he became very intrested in rocketry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after study he started writing book about space traveling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he didn't find a job or marry, but lived with his brother</a:t>
            </a:r>
          </a:p>
          <a:p>
            <a:pPr marL="431800" indent="-323850" eaLnBrk="1">
              <a:buClr>
                <a:srgbClr val="0066CC"/>
              </a:buClr>
              <a:buSzPct val="45000"/>
              <a:buFont typeface="Wingdings" panose="05000000000000000000" pitchFamily="2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altLang="sl-SI" sz="2800"/>
              <a:t>because of illnes he died at only 36 years of 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000"/>
                                  </p:iterate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2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2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25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Custom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Office Theme</vt:lpstr>
      <vt:lpstr>Unknown words</vt:lpstr>
      <vt:lpstr>PowerPoint Presentation</vt:lpstr>
      <vt:lpstr> </vt:lpstr>
      <vt:lpstr>Herman Potočnik Noordung</vt:lpstr>
      <vt:lpstr>  </vt:lpstr>
      <vt:lpstr>FAMILY</vt:lpstr>
      <vt:lpstr>SCHOOL</vt:lpstr>
      <vt:lpstr>WAR YEARS</vt:lpstr>
      <vt:lpstr>ENGINEERING</vt:lpstr>
      <vt:lpstr>  </vt:lpstr>
      <vt:lpstr>FACTS ABOUT THE BOOK</vt:lpstr>
      <vt:lpstr>FACTS ABOUT THE BOOK II</vt:lpstr>
      <vt:lpstr>SPACE SATION</vt:lpstr>
      <vt:lpstr>SPACE STATION in details</vt:lpstr>
      <vt:lpstr>Interesting:</vt:lpstr>
      <vt:lpstr>Answer questions:</vt:lpstr>
      <vt:lpstr>PowerPoint Presentation</vt:lpstr>
      <vt:lpstr>Sources</vt:lpstr>
      <vt:lpstr>THANKS FOR VIEWING!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2019-05-30T09:22:14Z</dcterms:created>
  <dcterms:modified xsi:type="dcterms:W3CDTF">2019-05-30T09:22:15Z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