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5" r:id="rId7"/>
    <p:sldId id="263" r:id="rId8"/>
    <p:sldId id="264" r:id="rId9"/>
    <p:sldId id="265" r:id="rId10"/>
    <p:sldId id="266" r:id="rId11"/>
    <p:sldId id="276" r:id="rId12"/>
    <p:sldId id="277" r:id="rId13"/>
    <p:sldId id="267" r:id="rId14"/>
    <p:sldId id="268" r:id="rId15"/>
    <p:sldId id="269" r:id="rId16"/>
    <p:sldId id="270" r:id="rId17"/>
    <p:sldId id="278" r:id="rId18"/>
    <p:sldId id="281" r:id="rId19"/>
    <p:sldId id="282" r:id="rId20"/>
    <p:sldId id="285" r:id="rId21"/>
    <p:sldId id="286" r:id="rId22"/>
    <p:sldId id="279" r:id="rId23"/>
    <p:sldId id="272" r:id="rId24"/>
    <p:sldId id="283" r:id="rId25"/>
    <p:sldId id="284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6699FF"/>
    <a:srgbClr val="3399FF"/>
    <a:srgbClr val="CCCCFF"/>
    <a:srgbClr val="339966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5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1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BFEE-05DB-43CD-89AB-2055E20B1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762BE-0C08-4991-8140-E7CE1B46E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D972B-3AB5-46DF-B07A-D79C00A0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8940F-D015-40B3-8EC5-F159B7DA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0CD0D-59CF-4F68-8926-3F01BE2D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2ABD4-C984-46FE-B300-8CC5E2FAC4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652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9D62-E201-43B0-9D27-411B6911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3AA7C-3086-49A0-9122-0CA055A0A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5FA9F-06A9-4635-BDD3-635283FD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78CE-CA99-448F-8447-1ED6CE1C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B970-F691-476F-9B0C-BE4A76A6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D884A-5AE8-4EEB-8335-4EED88872B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567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11012-558C-4526-B2E3-E8102D727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AC0A2-4CBA-4CD4-A605-4D9DDAC30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D2BB-84D5-4624-A645-12BCCC79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A8F72-7DF4-43EA-B131-4A98CD10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B3FCD-935F-4A63-B3BC-46B887C1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72B2F-4585-4A70-9A24-7CBC1C143C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844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06A4-3E8B-4F18-AC60-F00597C0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DE5A1-4F01-4A7A-B3BD-2E36286BD43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E413B-BEF3-47E0-92CC-3628AE1559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FD592-F555-4C83-B82A-7A65EB48F8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32D0BD-DD24-4144-BD51-9AB72F1E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0C46F8-E22E-47BE-BCFE-7A16348E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BBC9F1-C273-4F68-8486-9C12EC1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3AC3BE-08A1-497C-8AE6-26F018FA11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4876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3FA4-CCB3-49EA-871C-8CABAA09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AFD24-4ACD-4469-876B-5025678372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2286F-9427-4842-B83C-E5623C9C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D7F10-FE80-4FBA-86E9-E3669BA5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E8025-7CEF-4859-9699-1617999B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A456E-DFD4-497D-BE79-D71C2446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11E0FB-9FB5-42AA-B722-124EA6D589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E0EB-4A2A-4B23-95ED-0C30D34922B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E88F-48F4-4C3D-BE95-3EB434592B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B793D-25BC-43E2-82B5-D88F92EF06B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933AB-028C-4E35-89A1-BF2FA8F2282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5D0C-B31F-4D70-8763-EE6909F8D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F65FC-1649-4AF0-BE12-7658E0D3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5C403-2631-4200-8871-C9585553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A676-B73B-48ED-9BC7-D3CC0C45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4B4C35-D7F8-4876-9B40-B8220A40A6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77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71D5-AD71-4DF9-BD4B-9D2F6101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2A7F-AF06-408F-A96F-8E114E21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FAEB-6639-4450-97DB-D95CA947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FE0F-CE3B-43E2-8B95-47943A39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9815F-3654-420F-B0B2-2E09DD64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6999-84A8-44F6-A1D3-8DF8F4D6A1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98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EF2E-CD17-4D4D-A061-44D9963E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F53F-3F95-4364-B37C-AB47DA308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CD646-5117-4B39-8228-5D3FA783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AD119-1BBD-4CD6-9583-664E3C0C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5150-A6D7-405F-9BAC-6D23D2C7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EAD82-22AB-46C0-AFEB-F647BFE4D0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4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626B-A612-46B8-B82D-0293EA01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21EF8-406E-47DF-B486-EAC8A556D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52DC9-A850-4933-8E32-CCC98A9F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F2B14-41AA-4B06-90DF-70E08452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010EB-0A03-403D-8BC5-4964731C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D72D1-FF21-42C7-8767-0582DFA1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AE237-08F6-401B-AC31-A9D46A7216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30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3C365-6346-483E-A973-B9725970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C12CC-BABE-4223-BDB9-A8A4997A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A7EAC-A9F3-4C0A-ABC7-A9D5FC6AA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2183D-204C-48C5-A8E5-C19DD14CD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940E2-47E6-4D91-A219-F5B00B8A5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2E98D-6E13-460A-B66B-E2E42D98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F54D3-7419-44C4-BDEF-6D76FD4E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668DC-3BA2-49F7-956B-D81DCFA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7BDEC-E1C9-4F20-A9A8-02BA627DE0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074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5A67-6731-446A-9BA0-57E74B3E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25285-56AE-4E85-A9AA-12066951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C4FA0-A2DB-4515-A1D7-F48B8951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2059B-B5EE-45DD-9DD8-42633A1A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7C00-8708-4B73-8C6B-2CF76AF25F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236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73A5A-112A-4A9C-90B4-4118A8EB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ADE2D-BC06-411C-BF93-B102E1C8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B65B-9AC8-41B7-8B79-FCB0C3A7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12688-15DF-4B33-BE21-AB772747EA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891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BA0-7BA1-45CF-82E4-873F13B9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2825A-0C37-4931-B250-7C04D8F0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DA417-CC01-49CD-AF78-3C01E379E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9F665-2E50-4F81-84A2-64AA2118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CA059-D48C-4C63-A578-C242E583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EBD3-D7C8-4975-B43D-D8D78474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FA5C-723F-4F4B-8950-61EB6BC5D0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35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674B-20C3-4EEF-AB0B-C95C3A21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854A7-F574-4ACA-82EC-5882B91D7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B99E0-B35A-4025-AAF5-945669683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5C280-C247-46F3-95AF-FE1FFA63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580B3-5FA3-4CF6-8A41-508565CD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EB37D-0488-4928-8356-F8D7BF36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6DBD-FEE2-4AF6-B360-457519347B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2661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14F58A-C6D5-46A0-AD01-1F390DB13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C83BDB-10BE-4D9F-B092-82FEEACC8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2E5172-B7F9-47CA-BE77-08D076919D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EC4218-8596-43FD-B438-4F2B5C2E27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8F9CE4-32C2-4BA7-8338-ED105B29FB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0E0986-FE75-43D1-B8A7-B209C8E7BFF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B894817-B9CC-4F43-9D3D-5370FD4CA2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 anchor="ctr"/>
          <a:lstStyle/>
          <a:p>
            <a:r>
              <a:rPr lang="sl-SI" altLang="sl-SI" b="1">
                <a:latin typeface="Tempus Sans ITC" panose="04020404030D07020202" pitchFamily="82" charset="0"/>
              </a:rPr>
              <a:t>Problems of ageing / The true value of age</a:t>
            </a:r>
          </a:p>
        </p:txBody>
      </p:sp>
      <p:pic>
        <p:nvPicPr>
          <p:cNvPr id="2053" name="Picture 5" descr="DCP00023">
            <a:extLst>
              <a:ext uri="{FF2B5EF4-FFF2-40B4-BE49-F238E27FC236}">
                <a16:creationId xmlns:a16="http://schemas.microsoft.com/office/drawing/2014/main" id="{C9F8E320-BF13-4C82-869C-F462D726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46405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A825E15D-CFE4-4C60-ACC2-0D9C05025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91B872-1A64-4D23-A417-52E15B482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latin typeface="Tempus Sans ITC" panose="04020404030D07020202" pitchFamily="82" charset="0"/>
              </a:rPr>
              <a:t>Ageing of the European population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37ED9A4-4D5C-49DB-ABCB-813D51ACB3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3995738" cy="4852987"/>
          </a:xfrm>
        </p:spPr>
        <p:txBody>
          <a:bodyPr/>
          <a:lstStyle/>
          <a:p>
            <a:r>
              <a:rPr lang="sl-SI" altLang="sl-SI" sz="2800" b="1">
                <a:latin typeface="Tempus Sans ITC" panose="04020404030D07020202" pitchFamily="82" charset="0"/>
              </a:rPr>
              <a:t>Europe is the first region in the world to experience demographic ageing.</a:t>
            </a:r>
            <a:r>
              <a:rPr lang="sl-SI" altLang="sl-SI" sz="2800">
                <a:latin typeface="Tempus Sans ITC" panose="04020404030D07020202" pitchFamily="82" charset="0"/>
              </a:rPr>
              <a:t>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In 2030 roughly two active people (15-65) will have to take care of one inactive person (65+). </a:t>
            </a:r>
          </a:p>
          <a:p>
            <a:endParaRPr lang="sl-SI" altLang="sl-SI" sz="2800">
              <a:latin typeface="Tempus Sans ITC" panose="04020404030D07020202" pitchFamily="82" charset="0"/>
            </a:endParaRPr>
          </a:p>
        </p:txBody>
      </p:sp>
      <p:pic>
        <p:nvPicPr>
          <p:cNvPr id="16388" name="Picture 4" descr="Cutout 3">
            <a:extLst>
              <a:ext uri="{FF2B5EF4-FFF2-40B4-BE49-F238E27FC236}">
                <a16:creationId xmlns:a16="http://schemas.microsoft.com/office/drawing/2014/main" id="{F2D0BA7C-CDD5-46EB-91A9-FBA132E2A6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916113"/>
            <a:ext cx="4787900" cy="3805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85BA4CA3-FEFE-4695-9151-5A9F64D5E3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4897437" cy="6048375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The number of </a:t>
            </a:r>
            <a:r>
              <a:rPr lang="sl-SI" altLang="sl-SI" sz="2800" b="1">
                <a:latin typeface="Tempus Sans ITC" panose="04020404030D07020202" pitchFamily="82" charset="0"/>
              </a:rPr>
              <a:t>older workers</a:t>
            </a:r>
            <a:r>
              <a:rPr lang="sl-SI" altLang="sl-SI" sz="2800">
                <a:latin typeface="Tempus Sans ITC" panose="04020404030D07020202" pitchFamily="82" charset="0"/>
              </a:rPr>
              <a:t> (aged 55 to 64) will increase by 24 million between 2005 and 2030.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The EU's </a:t>
            </a:r>
            <a:r>
              <a:rPr lang="sl-SI" altLang="sl-SI" sz="2800" b="1">
                <a:latin typeface="Tempus Sans ITC" panose="04020404030D07020202" pitchFamily="82" charset="0"/>
              </a:rPr>
              <a:t>total working age population</a:t>
            </a:r>
            <a:r>
              <a:rPr lang="sl-SI" altLang="sl-SI" sz="2800">
                <a:latin typeface="Tempus Sans ITC" panose="04020404030D07020202" pitchFamily="82" charset="0"/>
              </a:rPr>
              <a:t> (15-64 years) will fall by 20.8 million (- 6.8 per cent) between 2005 and 2030.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The number of </a:t>
            </a:r>
            <a:r>
              <a:rPr lang="sl-SI" altLang="sl-SI" sz="2800" b="1">
                <a:latin typeface="Tempus Sans ITC" panose="04020404030D07020202" pitchFamily="82" charset="0"/>
              </a:rPr>
              <a:t>people aged over 80</a:t>
            </a:r>
            <a:r>
              <a:rPr lang="sl-SI" altLang="sl-SI" sz="2800">
                <a:latin typeface="Tempus Sans ITC" panose="04020404030D07020202" pitchFamily="82" charset="0"/>
              </a:rPr>
              <a:t> will rise from 18.8 million today to 34.7 million in 2030.</a:t>
            </a:r>
          </a:p>
        </p:txBody>
      </p:sp>
      <p:pic>
        <p:nvPicPr>
          <p:cNvPr id="34820" name="Picture 4" descr="ani_europe_1S">
            <a:extLst>
              <a:ext uri="{FF2B5EF4-FFF2-40B4-BE49-F238E27FC236}">
                <a16:creationId xmlns:a16="http://schemas.microsoft.com/office/drawing/2014/main" id="{7273A101-24B9-4856-94A6-64206C1EBE2B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908050"/>
            <a:ext cx="3654425" cy="489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78706F4-4E8E-446F-981A-44B739CEE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>
                <a:latin typeface="Tempus Sans ITC" panose="04020404030D07020202" pitchFamily="82" charset="0"/>
              </a:rPr>
              <a:t>Rate of demographic dependence</a:t>
            </a:r>
            <a:r>
              <a:rPr lang="sl-SI" altLang="sl-SI" sz="3200">
                <a:latin typeface="Tempus Sans ITC" panose="04020404030D07020202" pitchFamily="82" charset="0"/>
              </a:rPr>
              <a:t>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B4CCD0-5D3B-4E84-B032-98ACE7A9D6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8351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It is the ratio of population aged 0-14 years and older than 65 years to the population aged 15-64 years.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It will rise from 49 per cent in 2005 to 66 per cent in 2030. 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The annual rate of potential growth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latin typeface="Tempus Sans ITC" panose="04020404030D07020202" pitchFamily="82" charset="0"/>
              </a:rPr>
              <a:t>	of Europe's GDP is projected to fall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latin typeface="Tempus Sans ITC" panose="04020404030D07020202" pitchFamily="82" charset="0"/>
              </a:rPr>
              <a:t>	from today's 2-2.25 % to 1.5 %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>
                <a:latin typeface="Tempus Sans ITC" panose="04020404030D07020202" pitchFamily="82" charset="0"/>
              </a:rPr>
              <a:t>	2015 and 1.25 % in 2040. </a:t>
            </a:r>
          </a:p>
        </p:txBody>
      </p:sp>
      <p:pic>
        <p:nvPicPr>
          <p:cNvPr id="35844" name="Picture 4" descr="Dependency ratio">
            <a:extLst>
              <a:ext uri="{FF2B5EF4-FFF2-40B4-BE49-F238E27FC236}">
                <a16:creationId xmlns:a16="http://schemas.microsoft.com/office/drawing/2014/main" id="{7699D6F2-7B41-4748-8E1D-CFDA43EB97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3357563"/>
            <a:ext cx="2432050" cy="3332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886C2E9-4850-431B-B311-534FBF57F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302625" cy="1143000"/>
          </a:xfrm>
        </p:spPr>
        <p:txBody>
          <a:bodyPr/>
          <a:lstStyle/>
          <a:p>
            <a:r>
              <a:rPr lang="sl-SI" altLang="sl-SI" sz="5000" b="1">
                <a:latin typeface="Tempus Sans ITC" panose="04020404030D07020202" pitchFamily="82" charset="0"/>
              </a:rPr>
              <a:t>Problems of population ageing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25B4F4-7D68-4E21-BFF8-D1C64ABC4B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4897438" cy="4525962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Smaller generations of children will increasingly have to </a:t>
            </a:r>
            <a:r>
              <a:rPr lang="sl-SI" altLang="sl-SI" sz="2800" b="1">
                <a:latin typeface="Tempus Sans ITC" panose="04020404030D07020202" pitchFamily="82" charset="0"/>
              </a:rPr>
              <a:t>take responsibility</a:t>
            </a:r>
            <a:r>
              <a:rPr lang="sl-SI" altLang="sl-SI" sz="2800">
                <a:latin typeface="Tempus Sans ITC" panose="04020404030D07020202" pitchFamily="82" charset="0"/>
              </a:rPr>
              <a:t> for larger numbers of people in the older generations.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At the same time, young people have </a:t>
            </a:r>
            <a:r>
              <a:rPr lang="sl-SI" altLang="sl-SI" sz="2800" b="1">
                <a:latin typeface="Tempus Sans ITC" panose="04020404030D07020202" pitchFamily="82" charset="0"/>
              </a:rPr>
              <a:t>difficulty finding employment</a:t>
            </a:r>
            <a:r>
              <a:rPr lang="sl-SI" altLang="sl-SI" sz="2800">
                <a:latin typeface="Tempus Sans ITC" panose="04020404030D07020202" pitchFamily="82" charset="0"/>
              </a:rPr>
              <a:t> and are particularly </a:t>
            </a:r>
            <a:r>
              <a:rPr lang="sl-SI" altLang="sl-SI" sz="2800" b="1">
                <a:latin typeface="Tempus Sans ITC" panose="04020404030D07020202" pitchFamily="82" charset="0"/>
              </a:rPr>
              <a:t>at risk of poverty.</a:t>
            </a:r>
            <a:r>
              <a:rPr lang="sl-SI" altLang="sl-SI" sz="2800">
                <a:latin typeface="Tempus Sans ITC" panose="04020404030D07020202" pitchFamily="82" charset="0"/>
              </a:rPr>
              <a:t> </a:t>
            </a:r>
          </a:p>
        </p:txBody>
      </p:sp>
      <p:pic>
        <p:nvPicPr>
          <p:cNvPr id="17412" name="Picture 4" descr="invalid-chair1">
            <a:extLst>
              <a:ext uri="{FF2B5EF4-FFF2-40B4-BE49-F238E27FC236}">
                <a16:creationId xmlns:a16="http://schemas.microsoft.com/office/drawing/2014/main" id="{0E10FCE3-E083-4395-925A-476B04791C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16113"/>
            <a:ext cx="3652838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1CB7CA8D-A2B2-4A2E-BE22-45C4B617C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5113338" cy="6264275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Senior citizens are healthier and </a:t>
            </a:r>
            <a:r>
              <a:rPr lang="sl-SI" altLang="sl-SI" sz="2800" b="1">
                <a:latin typeface="Tempus Sans ITC" panose="04020404030D07020202" pitchFamily="82" charset="0"/>
              </a:rPr>
              <a:t>want to play an active part</a:t>
            </a:r>
            <a:r>
              <a:rPr lang="sl-SI" altLang="sl-SI" sz="2800">
                <a:latin typeface="Tempus Sans ITC" panose="04020404030D07020202" pitchFamily="82" charset="0"/>
              </a:rPr>
              <a:t> in </a:t>
            </a:r>
            <a:r>
              <a:rPr lang="sl-SI" altLang="sl-SI" sz="2800" b="1">
                <a:latin typeface="Tempus Sans ITC" panose="04020404030D07020202" pitchFamily="82" charset="0"/>
              </a:rPr>
              <a:t>social and economic life</a:t>
            </a:r>
            <a:r>
              <a:rPr lang="sl-SI" altLang="sl-SI" sz="2800">
                <a:latin typeface="Tempus Sans ITC" panose="04020404030D07020202" pitchFamily="82" charset="0"/>
              </a:rPr>
              <a:t>.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There will be a </a:t>
            </a:r>
            <a:r>
              <a:rPr lang="sl-SI" altLang="sl-SI" sz="2800" b="1">
                <a:latin typeface="Tempus Sans ITC" panose="04020404030D07020202" pitchFamily="82" charset="0"/>
              </a:rPr>
              <a:t>significant increase</a:t>
            </a:r>
            <a:r>
              <a:rPr lang="sl-SI" altLang="sl-SI" sz="2800">
                <a:latin typeface="Tempus Sans ITC" panose="04020404030D07020202" pitchFamily="82" charset="0"/>
              </a:rPr>
              <a:t> in the number of </a:t>
            </a:r>
            <a:r>
              <a:rPr lang="sl-SI" altLang="sl-SI" sz="2800" b="1">
                <a:latin typeface="Tempus Sans ITC" panose="04020404030D07020202" pitchFamily="82" charset="0"/>
              </a:rPr>
              <a:t>very old people</a:t>
            </a:r>
            <a:r>
              <a:rPr lang="sl-SI" altLang="sl-SI" sz="2800">
                <a:latin typeface="Tempus Sans ITC" panose="04020404030D07020202" pitchFamily="82" charset="0"/>
              </a:rPr>
              <a:t> (aged 80+) – the "fourth generation" or "fourth age”.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Older people are more likely to be </a:t>
            </a:r>
            <a:r>
              <a:rPr lang="sl-SI" altLang="sl-SI" sz="2800" b="1">
                <a:latin typeface="Tempus Sans ITC" panose="04020404030D07020202" pitchFamily="82" charset="0"/>
              </a:rPr>
              <a:t>saving money</a:t>
            </a:r>
            <a:r>
              <a:rPr lang="sl-SI" altLang="sl-SI" sz="2800">
                <a:latin typeface="Tempus Sans ITC" panose="04020404030D07020202" pitchFamily="82" charset="0"/>
              </a:rPr>
              <a:t> and less likely to be spending it on consumer goods. </a:t>
            </a:r>
          </a:p>
        </p:txBody>
      </p:sp>
      <p:pic>
        <p:nvPicPr>
          <p:cNvPr id="19461" name="Picture 5" descr="piggy_bank2">
            <a:extLst>
              <a:ext uri="{FF2B5EF4-FFF2-40B4-BE49-F238E27FC236}">
                <a16:creationId xmlns:a16="http://schemas.microsoft.com/office/drawing/2014/main" id="{46A53725-28D7-443B-BD1A-2D8251D4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3025775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3634 Health - Aging Japan Old people waiting at the bus stop in Kyoto">
            <a:extLst>
              <a:ext uri="{FF2B5EF4-FFF2-40B4-BE49-F238E27FC236}">
                <a16:creationId xmlns:a16="http://schemas.microsoft.com/office/drawing/2014/main" id="{AF4FB880-69A1-4E11-8EC0-35297F6E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3050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C6552C86-465C-4B40-8268-02DE2138D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435975" cy="5865813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Earlier </a:t>
            </a:r>
            <a:r>
              <a:rPr lang="sl-SI" altLang="sl-SI" sz="2800" b="1">
                <a:latin typeface="Tempus Sans ITC" panose="04020404030D07020202" pitchFamily="82" charset="0"/>
              </a:rPr>
              <a:t>pay-as-you-go pension systems</a:t>
            </a:r>
            <a:r>
              <a:rPr lang="sl-SI" altLang="sl-SI" sz="2800">
                <a:latin typeface="Tempus Sans ITC" panose="04020404030D07020202" pitchFamily="82" charset="0"/>
              </a:rPr>
              <a:t> are now almost completely </a:t>
            </a:r>
            <a:r>
              <a:rPr lang="sl-SI" altLang="sl-SI" sz="2800" b="1">
                <a:latin typeface="Tempus Sans ITC" panose="04020404030D07020202" pitchFamily="82" charset="0"/>
              </a:rPr>
              <a:t>unsustainable</a:t>
            </a:r>
            <a:r>
              <a:rPr lang="sl-SI" altLang="sl-SI" sz="2800">
                <a:latin typeface="Tempus Sans ITC" panose="04020404030D07020202" pitchFamily="82" charset="0"/>
              </a:rPr>
              <a:t> due to population ageing.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The cost of health systems</a:t>
            </a:r>
            <a:r>
              <a:rPr lang="sl-SI" altLang="sl-SI" sz="2800">
                <a:latin typeface="Tempus Sans ITC" panose="04020404030D07020202" pitchFamily="82" charset="0"/>
              </a:rPr>
              <a:t> </a:t>
            </a:r>
            <a:r>
              <a:rPr lang="sl-SI" altLang="sl-SI" sz="2800" b="1">
                <a:latin typeface="Tempus Sans ITC" panose="04020404030D07020202" pitchFamily="82" charset="0"/>
              </a:rPr>
              <a:t>will increase</a:t>
            </a:r>
            <a:r>
              <a:rPr lang="sl-SI" altLang="sl-SI" sz="2800">
                <a:latin typeface="Tempus Sans ITC" panose="04020404030D07020202" pitchFamily="82" charset="0"/>
              </a:rPr>
              <a:t> dramatically as populations age.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Expenses for education</a:t>
            </a:r>
            <a:r>
              <a:rPr lang="sl-SI" altLang="sl-SI" sz="2800">
                <a:latin typeface="Tempus Sans ITC" panose="04020404030D07020202" pitchFamily="82" charset="0"/>
              </a:rPr>
              <a:t> </a:t>
            </a:r>
            <a:r>
              <a:rPr lang="sl-SI" altLang="sl-SI" sz="2800" b="1">
                <a:latin typeface="Tempus Sans ITC" panose="04020404030D07020202" pitchFamily="82" charset="0"/>
              </a:rPr>
              <a:t>will tend to fall</a:t>
            </a:r>
            <a:r>
              <a:rPr lang="sl-SI" altLang="sl-SI" sz="2800">
                <a:latin typeface="Tempus Sans ITC" panose="04020404030D07020202" pitchFamily="82" charset="0"/>
              </a:rPr>
              <a:t> with an ageing population.</a:t>
            </a:r>
          </a:p>
          <a:p>
            <a:endParaRPr lang="sl-SI" altLang="sl-SI" sz="2800">
              <a:latin typeface="Tempus Sans ITC" panose="04020404030D07020202" pitchFamily="82" charset="0"/>
            </a:endParaRPr>
          </a:p>
          <a:p>
            <a:endParaRPr lang="sl-SI" altLang="sl-SI" sz="2800">
              <a:latin typeface="Tempus Sans ITC" panose="04020404030D07020202" pitchFamily="82" charset="0"/>
            </a:endParaRPr>
          </a:p>
        </p:txBody>
      </p:sp>
      <p:pic>
        <p:nvPicPr>
          <p:cNvPr id="20484" name="Picture 4" descr="baby_school">
            <a:extLst>
              <a:ext uri="{FF2B5EF4-FFF2-40B4-BE49-F238E27FC236}">
                <a16:creationId xmlns:a16="http://schemas.microsoft.com/office/drawing/2014/main" id="{4CD7B6AD-14D6-48E5-9D63-F2CDB8DD2E4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582988"/>
            <a:ext cx="3600450" cy="304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2AE95ECC-4E0D-4D64-941C-591DA4892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335713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It will affect: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consumption patterns, 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business, 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family life, 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public policy and voting behaviour, 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the infrastructure of our cities, 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public transport, </a:t>
            </a:r>
          </a:p>
          <a:p>
            <a:pPr lvl="1"/>
            <a:r>
              <a:rPr lang="sl-SI" altLang="sl-SI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design of houses and flat and shopping possibilities.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97BC98-B3A9-419D-9F8F-5D33AB2C7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000" b="1">
                <a:latin typeface="Tempus Sans ITC" panose="04020404030D07020202" pitchFamily="82" charset="0"/>
              </a:rPr>
              <a:t>The true value of age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819F50D-3C56-455A-BCDE-773FEE7C14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8147050" cy="4525962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Many of us fear growing older.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This thought is </a:t>
            </a:r>
            <a:r>
              <a:rPr lang="sl-SI" altLang="sl-SI" sz="2800" b="1">
                <a:latin typeface="Tempus Sans ITC" panose="04020404030D07020202" pitchFamily="82" charset="0"/>
              </a:rPr>
              <a:t>the result of our society's glorifying benefits of our youthful years</a:t>
            </a:r>
            <a:r>
              <a:rPr lang="sl-SI" altLang="sl-SI" sz="2800">
                <a:latin typeface="Tempus Sans ITC" panose="04020404030D07020202" pitchFamily="82" charset="0"/>
              </a:rPr>
              <a:t> and minimizing and </a:t>
            </a:r>
            <a:r>
              <a:rPr lang="sl-SI" altLang="sl-SI" sz="2800" b="1">
                <a:latin typeface="Tempus Sans ITC" panose="04020404030D07020202" pitchFamily="82" charset="0"/>
              </a:rPr>
              <a:t>degrading the elderly</a:t>
            </a:r>
            <a:r>
              <a:rPr lang="sl-SI" altLang="sl-SI" sz="2800">
                <a:latin typeface="Tempus Sans ITC" panose="04020404030D07020202" pitchFamily="82" charset="0"/>
              </a:rPr>
              <a:t> and the value of the ageing process. </a:t>
            </a:r>
          </a:p>
          <a:p>
            <a:endParaRPr lang="sl-SI" altLang="sl-SI" sz="2800">
              <a:latin typeface="Tempus Sans ITC" panose="04020404030D07020202" pitchFamily="82" charset="0"/>
            </a:endParaRPr>
          </a:p>
        </p:txBody>
      </p:sp>
      <p:pic>
        <p:nvPicPr>
          <p:cNvPr id="37892" name="Picture 4" descr="helpin9">
            <a:extLst>
              <a:ext uri="{FF2B5EF4-FFF2-40B4-BE49-F238E27FC236}">
                <a16:creationId xmlns:a16="http://schemas.microsoft.com/office/drawing/2014/main" id="{783F8993-DC13-47BB-AC6C-4193698206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076700"/>
            <a:ext cx="3384550" cy="256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ist2_685336_hobby_1">
            <a:extLst>
              <a:ext uri="{FF2B5EF4-FFF2-40B4-BE49-F238E27FC236}">
                <a16:creationId xmlns:a16="http://schemas.microsoft.com/office/drawing/2014/main" id="{38779BB4-485A-43F2-A8F3-D54CAE3378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88" y="1773238"/>
            <a:ext cx="3941762" cy="477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C416F702-0DB6-45E1-8A37-EE00410B63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91513" cy="5792788"/>
          </a:xfrm>
        </p:spPr>
        <p:txBody>
          <a:bodyPr/>
          <a:lstStyle/>
          <a:p>
            <a:r>
              <a:rPr lang="sl-SI" altLang="sl-SI">
                <a:latin typeface="Tempus Sans ITC" panose="04020404030D07020202" pitchFamily="82" charset="0"/>
              </a:rPr>
              <a:t>Ageing through our later years can be a </a:t>
            </a:r>
            <a:r>
              <a:rPr lang="sl-SI" altLang="sl-SI" b="1">
                <a:latin typeface="Tempus Sans ITC" panose="04020404030D07020202" pitchFamily="82" charset="0"/>
              </a:rPr>
              <a:t>remarkable time for increasing self-understanding. </a:t>
            </a:r>
          </a:p>
          <a:p>
            <a:pPr lvl="1"/>
            <a:r>
              <a:rPr lang="sl-SI" altLang="sl-SI">
                <a:latin typeface="Tempus Sans ITC" panose="04020404030D07020202" pitchFamily="82" charset="0"/>
              </a:rPr>
              <a:t>We have more time </a:t>
            </a:r>
            <a:r>
              <a:rPr lang="sl-SI" altLang="sl-SI" b="1">
                <a:latin typeface="Tempus Sans ITC" panose="04020404030D07020202" pitchFamily="82" charset="0"/>
              </a:rPr>
              <a:t>to r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eflect</a:t>
            </a:r>
            <a:r>
              <a:rPr lang="sl-SI" altLang="sl-SI" b="1">
                <a:latin typeface="Tempus Sans ITC" panose="04020404030D07020202" pitchFamily="82" charset="0"/>
              </a:rPr>
              <a:t> 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on the nature of</a:t>
            </a:r>
            <a:r>
              <a:rPr lang="sl-SI" altLang="sl-SI" b="1">
                <a:latin typeface="Tempus Sans ITC" panose="04020404030D07020202" pitchFamily="82" charset="0"/>
              </a:rPr>
              <a:t> life and death. </a:t>
            </a:r>
          </a:p>
          <a:p>
            <a:pPr lvl="1"/>
            <a:r>
              <a:rPr lang="sl-SI" altLang="sl-SI">
                <a:latin typeface="Tempus Sans ITC" panose="04020404030D07020202" pitchFamily="82" charset="0"/>
              </a:rPr>
              <a:t>We have a special opport</a:t>
            </a:r>
            <a:r>
              <a:rPr lang="sl-SI" altLang="sl-SI">
                <a:solidFill>
                  <a:schemeClr val="bg1"/>
                </a:solidFill>
                <a:latin typeface="Tempus Sans ITC" panose="04020404030D07020202" pitchFamily="82" charset="0"/>
              </a:rPr>
              <a:t>unity</a:t>
            </a:r>
            <a:r>
              <a:rPr lang="sl-SI" altLang="sl-SI">
                <a:latin typeface="Tempus Sans ITC" panose="04020404030D07020202" pitchFamily="82" charset="0"/>
              </a:rPr>
              <a:t> 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to open to our</a:t>
            </a:r>
            <a:r>
              <a:rPr lang="sl-SI" altLang="sl-SI" b="1">
                <a:latin typeface="Tempus Sans ITC" panose="04020404030D07020202" pitchFamily="82" charset="0"/>
              </a:rPr>
              <a:t> inner process and bring 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greater</a:t>
            </a:r>
            <a:r>
              <a:rPr lang="sl-SI" altLang="sl-SI" b="1">
                <a:latin typeface="Tempus Sans ITC" panose="04020404030D07020202" pitchFamily="82" charset="0"/>
              </a:rPr>
              <a:t> 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clarity, meaning</a:t>
            </a:r>
            <a:r>
              <a:rPr lang="sl-SI" altLang="sl-SI" b="1">
                <a:latin typeface="Tempus Sans ITC" panose="04020404030D07020202" pitchFamily="82" charset="0"/>
              </a:rPr>
              <a:t> and peace into our lives.</a:t>
            </a:r>
          </a:p>
          <a:p>
            <a:r>
              <a:rPr lang="sl-SI" altLang="sl-SI">
                <a:latin typeface="Tempus Sans ITC" panose="04020404030D07020202" pitchFamily="82" charset="0"/>
              </a:rPr>
              <a:t>We also have a lot of ti</a:t>
            </a:r>
            <a:r>
              <a:rPr lang="sl-SI" altLang="sl-SI">
                <a:solidFill>
                  <a:schemeClr val="bg1"/>
                </a:solidFill>
                <a:latin typeface="Tempus Sans ITC" panose="04020404030D07020202" pitchFamily="82" charset="0"/>
              </a:rPr>
              <a:t>me</a:t>
            </a:r>
            <a:r>
              <a:rPr lang="sl-SI" altLang="sl-SI">
                <a:latin typeface="Tempus Sans ITC" panose="04020404030D07020202" pitchFamily="82" charset="0"/>
              </a:rPr>
              <a:t> </a:t>
            </a:r>
          </a:p>
          <a:p>
            <a:pPr>
              <a:buFontTx/>
              <a:buNone/>
            </a:pPr>
            <a:r>
              <a:rPr lang="sl-SI" altLang="sl-SI">
                <a:solidFill>
                  <a:schemeClr val="bg1"/>
                </a:solidFill>
                <a:latin typeface="Tempus Sans ITC" panose="04020404030D07020202" pitchFamily="82" charset="0"/>
              </a:rPr>
              <a:t>	</a:t>
            </a:r>
            <a:r>
              <a:rPr lang="sl-SI" altLang="sl-SI">
                <a:latin typeface="Tempus Sans ITC" panose="04020404030D07020202" pitchFamily="82" charset="0"/>
              </a:rPr>
              <a:t>for our </a:t>
            </a:r>
            <a:r>
              <a:rPr lang="sl-SI" altLang="sl-SI" b="1">
                <a:latin typeface="Tempus Sans ITC" panose="04020404030D07020202" pitchFamily="82" charset="0"/>
              </a:rPr>
              <a:t>hobbies</a:t>
            </a:r>
            <a:r>
              <a:rPr lang="sl-SI" altLang="sl-SI">
                <a:latin typeface="Tempus Sans ITC" panose="04020404030D07020202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C04CFF9-6E17-46A8-9380-4AD6851672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18488" cy="244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latin typeface="Tempus Sans ITC" panose="04020404030D07020202" pitchFamily="82" charset="0"/>
              </a:rPr>
              <a:t>On the other hand </a:t>
            </a:r>
            <a:r>
              <a:rPr lang="sl-SI" altLang="sl-SI" b="1">
                <a:latin typeface="Tempus Sans ITC" panose="04020404030D07020202" pitchFamily="82" charset="0"/>
              </a:rPr>
              <a:t>loss is everywhere</a:t>
            </a:r>
            <a:r>
              <a:rPr lang="sl-SI" altLang="sl-SI">
                <a:latin typeface="Tempus Sans ITC" panose="04020404030D07020202" pitchFamily="82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latin typeface="Tempus Sans ITC" panose="04020404030D07020202" pitchFamily="82" charset="0"/>
              </a:rPr>
              <a:t>Our friends are </a:t>
            </a:r>
            <a:r>
              <a:rPr lang="sl-SI" altLang="sl-SI" b="1">
                <a:latin typeface="Tempus Sans ITC" panose="04020404030D07020202" pitchFamily="82" charset="0"/>
              </a:rPr>
              <a:t>dying</a:t>
            </a:r>
            <a:r>
              <a:rPr lang="sl-SI" altLang="sl-SI">
                <a:latin typeface="Tempus Sans ITC" panose="04020404030D07020202" pitchFamily="82" charset="0"/>
              </a:rPr>
              <a:t> or moving.</a:t>
            </a:r>
          </a:p>
          <a:p>
            <a:pPr lvl="1">
              <a:lnSpc>
                <a:spcPct val="90000"/>
              </a:lnSpc>
            </a:pPr>
            <a:r>
              <a:rPr lang="sl-SI" altLang="sl-SI">
                <a:latin typeface="Tempus Sans ITC" panose="04020404030D07020202" pitchFamily="82" charset="0"/>
              </a:rPr>
              <a:t>Our family is often </a:t>
            </a:r>
            <a:r>
              <a:rPr lang="sl-SI" altLang="sl-SI" b="1">
                <a:latin typeface="Tempus Sans ITC" panose="04020404030D07020202" pitchFamily="82" charset="0"/>
              </a:rPr>
              <a:t>too busy</a:t>
            </a:r>
            <a:r>
              <a:rPr lang="sl-SI" altLang="sl-SI">
                <a:latin typeface="Tempus Sans ITC" panose="04020404030D07020202" pitchFamily="82" charset="0"/>
              </a:rPr>
              <a:t> to spend time with us. </a:t>
            </a:r>
          </a:p>
          <a:p>
            <a:pPr lvl="1">
              <a:lnSpc>
                <a:spcPct val="90000"/>
              </a:lnSpc>
            </a:pPr>
            <a:r>
              <a:rPr lang="sl-SI" altLang="sl-SI" b="1">
                <a:latin typeface="Tempus Sans ITC" panose="04020404030D07020202" pitchFamily="82" charset="0"/>
              </a:rPr>
              <a:t>Our health is deteriorating</a:t>
            </a:r>
            <a:r>
              <a:rPr lang="sl-SI" altLang="sl-SI">
                <a:latin typeface="Tempus Sans ITC" panose="04020404030D07020202" pitchFamily="82" charset="0"/>
              </a:rPr>
              <a:t>. </a:t>
            </a:r>
          </a:p>
        </p:txBody>
      </p:sp>
      <p:pic>
        <p:nvPicPr>
          <p:cNvPr id="52232" name="Picture 8" descr="wehicle">
            <a:extLst>
              <a:ext uri="{FF2B5EF4-FFF2-40B4-BE49-F238E27FC236}">
                <a16:creationId xmlns:a16="http://schemas.microsoft.com/office/drawing/2014/main" id="{F2BF4F72-5297-4625-8DA2-5301AA0D4B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852738"/>
            <a:ext cx="5832475" cy="368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9C22918-D28F-4F8F-937B-D6316634A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5000" b="1">
                <a:latin typeface="Tempus Sans ITC" panose="04020404030D07020202" pitchFamily="82" charset="0"/>
              </a:rPr>
              <a:t>What is ageing?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B7D907C-890C-4194-A48A-F69542C389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5905500" cy="4641850"/>
          </a:xfrm>
        </p:spPr>
        <p:txBody>
          <a:bodyPr/>
          <a:lstStyle/>
          <a:p>
            <a:r>
              <a:rPr lang="sl-SI" altLang="sl-SI">
                <a:latin typeface="Tempus Sans ITC" panose="04020404030D07020202" pitchFamily="82" charset="0"/>
              </a:rPr>
              <a:t>It is a part of human life cyrcle.</a:t>
            </a:r>
          </a:p>
          <a:p>
            <a:r>
              <a:rPr lang="sl-SI" altLang="sl-SI">
                <a:latin typeface="Tempus Sans ITC" panose="04020404030D07020202" pitchFamily="82" charset="0"/>
              </a:rPr>
              <a:t>It is </a:t>
            </a:r>
            <a:r>
              <a:rPr lang="sl-SI" altLang="sl-SI" b="1">
                <a:latin typeface="Tempus Sans ITC" panose="04020404030D07020202" pitchFamily="82" charset="0"/>
              </a:rPr>
              <a:t>a process of becoming older</a:t>
            </a:r>
            <a:r>
              <a:rPr lang="sl-SI" altLang="sl-SI">
                <a:latin typeface="Tempus Sans ITC" panose="04020404030D07020202" pitchFamily="82" charset="0"/>
              </a:rPr>
              <a:t>. </a:t>
            </a:r>
          </a:p>
          <a:p>
            <a:r>
              <a:rPr lang="sl-SI" altLang="sl-SI">
                <a:latin typeface="Tempus Sans ITC" panose="04020404030D07020202" pitchFamily="82" charset="0"/>
              </a:rPr>
              <a:t>It is an important part of all human societies.</a:t>
            </a:r>
          </a:p>
        </p:txBody>
      </p:sp>
      <p:pic>
        <p:nvPicPr>
          <p:cNvPr id="4100" name="Picture 4" descr="180px-Hans_Baldung_009">
            <a:extLst>
              <a:ext uri="{FF2B5EF4-FFF2-40B4-BE49-F238E27FC236}">
                <a16:creationId xmlns:a16="http://schemas.microsoft.com/office/drawing/2014/main" id="{9E5125FF-B6FF-4870-B0A0-A6E1A69F54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981075"/>
            <a:ext cx="2554288" cy="568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 descr="496px-Senescence">
            <a:extLst>
              <a:ext uri="{FF2B5EF4-FFF2-40B4-BE49-F238E27FC236}">
                <a16:creationId xmlns:a16="http://schemas.microsoft.com/office/drawing/2014/main" id="{3EDA6C2E-D674-4887-80B1-33BF515741F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933825"/>
            <a:ext cx="2265363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>
            <a:extLst>
              <a:ext uri="{FF2B5EF4-FFF2-40B4-BE49-F238E27FC236}">
                <a16:creationId xmlns:a16="http://schemas.microsoft.com/office/drawing/2014/main" id="{95B7B0EB-54F9-4FAB-B8D6-B9DA3CF3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>
                <a:latin typeface="Tempus Sans ITC" panose="04020404030D07020202" pitchFamily="82" charset="0"/>
              </a:rPr>
              <a:t>The effects of ageing on a human face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E1866B9-1C06-40F6-84B0-D7F6D4118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Tempus Sans ITC" panose="04020404030D07020202" pitchFamily="82" charset="0"/>
              </a:rPr>
              <a:t>D</a:t>
            </a:r>
            <a:r>
              <a:rPr lang="en-US" altLang="sl-SI" b="1">
                <a:latin typeface="Tempus Sans ITC" panose="04020404030D07020202" pitchFamily="82" charset="0"/>
              </a:rPr>
              <a:t>iseases that afflict the elderly</a:t>
            </a:r>
            <a:endParaRPr lang="sl-SI" altLang="sl-SI" b="1">
              <a:latin typeface="Tempus Sans ITC" panose="04020404030D07020202" pitchFamily="82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F331682-5089-410F-A501-E546F3EE6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289550"/>
          </a:xfrm>
        </p:spPr>
        <p:txBody>
          <a:bodyPr/>
          <a:lstStyle/>
          <a:p>
            <a:r>
              <a:rPr lang="sl-SI" altLang="sl-SI" sz="2800" b="1">
                <a:latin typeface="Tempus Sans ITC" panose="04020404030D07020202" pitchFamily="82" charset="0"/>
              </a:rPr>
              <a:t>Alzheimer's Disease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Arthritis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Chronic Pain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Congestive Heart Failure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COPD (Chronic obstructive pulmonary disease</a:t>
            </a:r>
            <a:r>
              <a:rPr lang="sl-SI" altLang="sl-SI" sz="2800">
                <a:latin typeface="Tempus Sans ITC" panose="04020404030D07020202" pitchFamily="82" charset="0"/>
              </a:rPr>
              <a:t> )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Diabetes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Depression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Osteoporosis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Parkinson's Disease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Stroke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4453-13248-30912-31169">
            <a:extLst>
              <a:ext uri="{FF2B5EF4-FFF2-40B4-BE49-F238E27FC236}">
                <a16:creationId xmlns:a16="http://schemas.microsoft.com/office/drawing/2014/main" id="{EA2272FA-61B2-4EC4-A0B5-299E6C37A85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06387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6" name="Picture 6" descr="special_lg">
            <a:extLst>
              <a:ext uri="{FF2B5EF4-FFF2-40B4-BE49-F238E27FC236}">
                <a16:creationId xmlns:a16="http://schemas.microsoft.com/office/drawing/2014/main" id="{DF9E7D6D-39FB-4175-B973-4D0696C7067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3097213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9" name="Picture 9" descr="uchr_07_img0705">
            <a:extLst>
              <a:ext uri="{FF2B5EF4-FFF2-40B4-BE49-F238E27FC236}">
                <a16:creationId xmlns:a16="http://schemas.microsoft.com/office/drawing/2014/main" id="{10E3C6A0-0203-4248-B5E3-E324C54706A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60350"/>
            <a:ext cx="3671888" cy="2482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2" name="Picture 12" descr="old_people3">
            <a:extLst>
              <a:ext uri="{FF2B5EF4-FFF2-40B4-BE49-F238E27FC236}">
                <a16:creationId xmlns:a16="http://schemas.microsoft.com/office/drawing/2014/main" id="{CB5498F3-A747-4E97-93EE-FD48E4BB429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268413"/>
            <a:ext cx="2362200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75" name="Picture 15" descr="The Progression of Osteoporosis">
            <a:extLst>
              <a:ext uri="{FF2B5EF4-FFF2-40B4-BE49-F238E27FC236}">
                <a16:creationId xmlns:a16="http://schemas.microsoft.com/office/drawing/2014/main" id="{28E151D4-C4C0-43B2-8E6C-B38CCB3F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39261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6" name="Text Box 16">
            <a:extLst>
              <a:ext uri="{FF2B5EF4-FFF2-40B4-BE49-F238E27FC236}">
                <a16:creationId xmlns:a16="http://schemas.microsoft.com/office/drawing/2014/main" id="{4658586C-3CA6-4334-A517-8ECB08DC3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36838"/>
            <a:ext cx="15128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altLang="sl-SI" sz="2400" b="1">
                <a:latin typeface="Tempus Sans ITC" panose="04020404030D07020202" pitchFamily="82" charset="0"/>
              </a:rPr>
              <a:t>Arthritis</a:t>
            </a:r>
          </a:p>
          <a:p>
            <a:pPr>
              <a:spcBef>
                <a:spcPct val="50000"/>
              </a:spcBef>
            </a:pPr>
            <a:endParaRPr lang="sl-SI" altLang="sl-SI" sz="2400">
              <a:latin typeface="Tempus Sans ITC" panose="04020404030D07020202" pitchFamily="82" charset="0"/>
            </a:endParaRP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159B385E-02C9-480F-A6C4-A7CD7C51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37288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latin typeface="Tempus Sans ITC" panose="04020404030D07020202" pitchFamily="82" charset="0"/>
              </a:rPr>
              <a:t>COPD</a:t>
            </a: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8202283D-3B99-42AC-8F3B-F702B46F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781300"/>
            <a:ext cx="25923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altLang="sl-SI" sz="2400" b="1">
                <a:latin typeface="Tempus Sans ITC" panose="04020404030D07020202" pitchFamily="82" charset="0"/>
              </a:rPr>
              <a:t>Diabetes</a:t>
            </a:r>
          </a:p>
          <a:p>
            <a:pPr>
              <a:spcBef>
                <a:spcPct val="50000"/>
              </a:spcBef>
            </a:pPr>
            <a:endParaRPr lang="sl-SI" altLang="sl-SI" sz="2400" b="1">
              <a:latin typeface="Tempus Sans ITC" panose="04020404030D07020202" pitchFamily="82" charset="0"/>
            </a:endParaRP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8F973EC6-BE1B-4CE3-B3B2-89E1CD23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308725"/>
            <a:ext cx="25923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sl-SI" altLang="sl-SI" sz="2400" b="1">
                <a:latin typeface="Tempus Sans ITC" panose="04020404030D07020202" pitchFamily="82" charset="0"/>
              </a:rPr>
              <a:t>Osteoporosis</a:t>
            </a:r>
          </a:p>
          <a:p>
            <a:pPr>
              <a:spcBef>
                <a:spcPct val="50000"/>
              </a:spcBef>
            </a:pPr>
            <a:endParaRPr lang="sl-SI" altLang="sl-SI" sz="2400" b="1">
              <a:latin typeface="Tempus Sans ITC" panose="04020404030D07020202" pitchFamily="82" charset="0"/>
            </a:endParaRP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B49D77BA-E376-441A-91A0-E2B10529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94188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latin typeface="Tempus Sans ITC" panose="04020404030D07020202" pitchFamily="82" charset="0"/>
              </a:rPr>
              <a:t>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/>
      <p:bldP spid="66578" grpId="0"/>
      <p:bldP spid="66579" grpId="0"/>
      <p:bldP spid="66580" grpId="0"/>
      <p:bldP spid="66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38DFC3C-0863-4D8A-8067-0EF980D39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Tempus Sans ITC" panose="04020404030D07020202" pitchFamily="82" charset="0"/>
              </a:rPr>
              <a:t>The oldest person in the world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70673BC-9964-486E-8495-9C4547A882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608513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Madame </a:t>
            </a:r>
            <a:r>
              <a:rPr lang="sl-SI" altLang="sl-SI" sz="2800" b="1">
                <a:latin typeface="Tempus Sans ITC" panose="04020404030D07020202" pitchFamily="82" charset="0"/>
              </a:rPr>
              <a:t>Jeanne Clamet</a:t>
            </a:r>
            <a:r>
              <a:rPr lang="sl-SI" altLang="sl-SI" sz="2800">
                <a:latin typeface="Tempus Sans ITC" panose="04020404030D07020202" pitchFamily="82" charset="0"/>
              </a:rPr>
              <a:t> form France.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She was born on February 21, 1875 and died August 4, 1997 at the </a:t>
            </a:r>
            <a:r>
              <a:rPr lang="sl-SI" altLang="sl-SI" sz="2800" b="1">
                <a:latin typeface="Tempus Sans ITC" panose="04020404030D07020202" pitchFamily="82" charset="0"/>
              </a:rPr>
              <a:t>age of 122</a:t>
            </a:r>
            <a:r>
              <a:rPr lang="sl-SI" altLang="sl-SI" sz="2800">
                <a:latin typeface="Tempus Sans ITC" panose="04020404030D07020202" pitchFamily="82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She took up fencing at 85, still rode a bicycle at 100, and released a rap CD at 121. 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latin typeface="Tempus Sans ITC" panose="04020404030D07020202" pitchFamily="82" charset="0"/>
              </a:rPr>
              <a:t>By the end she was blind, nearly deaf and in a wheelchair, but still </a:t>
            </a:r>
            <a:r>
              <a:rPr lang="sl-SI" altLang="sl-SI" sz="2800" b="1">
                <a:latin typeface="Tempus Sans ITC" panose="04020404030D07020202" pitchFamily="82" charset="0"/>
              </a:rPr>
              <a:t>mentally alert</a:t>
            </a:r>
            <a:r>
              <a:rPr lang="sl-SI" altLang="sl-SI" sz="2800">
                <a:latin typeface="Tempus Sans ITC" panose="04020404030D07020202" pitchFamily="82" charset="0"/>
              </a:rPr>
              <a:t>.</a:t>
            </a:r>
          </a:p>
        </p:txBody>
      </p:sp>
      <p:pic>
        <p:nvPicPr>
          <p:cNvPr id="38916" name="Picture 4" descr="calment">
            <a:extLst>
              <a:ext uri="{FF2B5EF4-FFF2-40B4-BE49-F238E27FC236}">
                <a16:creationId xmlns:a16="http://schemas.microsoft.com/office/drawing/2014/main" id="{58AB1315-162F-4336-9C8A-213FDC7EAB0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25538"/>
            <a:ext cx="3429000" cy="5183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obit">
            <a:extLst>
              <a:ext uri="{FF2B5EF4-FFF2-40B4-BE49-F238E27FC236}">
                <a16:creationId xmlns:a16="http://schemas.microsoft.com/office/drawing/2014/main" id="{06CBD4BE-B798-4FE8-A618-C06920C6435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3643313"/>
            <a:ext cx="3240088" cy="3036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AAC14C0-8A2F-4A31-A011-1FC78DD71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tx1"/>
                </a:solidFill>
                <a:latin typeface="Tempus Sans ITC" panose="04020404030D07020202" pitchFamily="82" charset="0"/>
              </a:rPr>
              <a:t>Top tips to avoid ageing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52B1889-9F0B-4B31-ACCF-4DAB5F252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solidFill>
            <a:schemeClr val="bg1">
              <a:alpha val="56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Look after your health. </a:t>
            </a:r>
          </a:p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Avoid fast foods, and fatty or salty food. </a:t>
            </a:r>
          </a:p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Eat plenty of raw fruit and vegetables, especially the brightly coloured ones. </a:t>
            </a:r>
          </a:p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Take regular workouts for mind and body. </a:t>
            </a:r>
          </a:p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Avoid smoking and chemical pollution.</a:t>
            </a:r>
          </a:p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Cover up in the sun. </a:t>
            </a:r>
          </a:p>
          <a:p>
            <a:pPr>
              <a:lnSpc>
                <a:spcPct val="80000"/>
              </a:lnSpc>
            </a:pPr>
            <a:r>
              <a:rPr lang="sl-SI" altLang="sl-SI">
                <a:latin typeface="Tempus Sans ITC" panose="04020404030D07020202" pitchFamily="82" charset="0"/>
              </a:rPr>
              <a:t>Think positively. Try to view old age as something you have yet to reach, no matter how old you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F5D426B-9705-487A-9A6D-4FEBBB8E9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b="1">
                <a:latin typeface="Tempus Sans ITC" panose="04020404030D07020202" pitchFamily="82" charset="0"/>
              </a:rPr>
              <a:t>New vocabulary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EB1856F-98B3-4D9D-9927-224924B91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reflect (V)</a:t>
            </a:r>
            <a:r>
              <a:rPr lang="sl-SI" altLang="sl-SI" sz="2400">
                <a:latin typeface="Tempus Sans ITC" panose="04020404030D07020202" pitchFamily="82" charset="0"/>
              </a:rPr>
              <a:t> - to show or be a sign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convention (N)</a:t>
            </a:r>
            <a:r>
              <a:rPr lang="sl-SI" altLang="sl-SI" sz="2400">
                <a:latin typeface="Tempus Sans ITC" panose="04020404030D07020202" pitchFamily="82" charset="0"/>
              </a:rPr>
              <a:t> - the way in which sth is done that most people in a society expect and consider to be polite or the right way to do it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median (Adj.)</a:t>
            </a:r>
            <a:r>
              <a:rPr lang="sl-SI" altLang="sl-SI" sz="2400">
                <a:latin typeface="Tempus Sans ITC" panose="04020404030D07020202" pitchFamily="82" charset="0"/>
              </a:rPr>
              <a:t> - having a value in the middle of a series of values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nutrition (N)</a:t>
            </a:r>
            <a:r>
              <a:rPr lang="sl-SI" altLang="sl-SI" sz="2400">
                <a:latin typeface="Tempus Sans ITC" panose="04020404030D07020202" pitchFamily="82" charset="0"/>
              </a:rPr>
              <a:t> - the process by which living things receive the food necessary for them to grow and be healthy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fertility (N)</a:t>
            </a:r>
            <a:r>
              <a:rPr lang="sl-SI" altLang="sl-SI" sz="2400">
                <a:latin typeface="Tempus Sans ITC" panose="04020404030D07020202" pitchFamily="82" charset="0"/>
              </a:rPr>
              <a:t> - the state of being fertile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constraint (N)</a:t>
            </a:r>
            <a:r>
              <a:rPr lang="sl-SI" altLang="sl-SI" sz="2400">
                <a:latin typeface="Tempus Sans ITC" panose="04020404030D07020202" pitchFamily="82" charset="0"/>
              </a:rPr>
              <a:t> - a thing that limits or restricts sth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unsustainable (Adj.)</a:t>
            </a:r>
            <a:r>
              <a:rPr lang="sl-SI" altLang="sl-SI" sz="2400">
                <a:latin typeface="Tempus Sans ITC" panose="04020404030D07020202" pitchFamily="82" charset="0"/>
              </a:rPr>
              <a:t> - that cannot be continued at the same level, rate, etc.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labour (N)</a:t>
            </a:r>
            <a:r>
              <a:rPr lang="sl-SI" altLang="sl-SI" sz="2400">
                <a:latin typeface="Tempus Sans ITC" panose="04020404030D07020202" pitchFamily="82" charset="0"/>
              </a:rPr>
              <a:t> - the people who work or are available for work in a country or a company</a:t>
            </a:r>
            <a:endParaRPr lang="sl-SI" altLang="sl-SI" sz="2400" b="1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FE2B9189-F334-4ED0-B14C-161D86BCB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576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proportion (N)</a:t>
            </a:r>
            <a:r>
              <a:rPr lang="sl-SI" altLang="sl-SI" sz="2400">
                <a:latin typeface="Tempus Sans ITC" panose="04020404030D07020202" pitchFamily="82" charset="0"/>
              </a:rPr>
              <a:t> - a part or share of a whole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baby boom (N)</a:t>
            </a:r>
            <a:r>
              <a:rPr lang="sl-SI" altLang="sl-SI" sz="2400">
                <a:latin typeface="Tempus Sans ITC" panose="04020404030D07020202" pitchFamily="82" charset="0"/>
              </a:rPr>
              <a:t> - a period when many more babies are born than usual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sustainable (Adj.)</a:t>
            </a:r>
            <a:r>
              <a:rPr lang="sl-SI" altLang="sl-SI" sz="2400">
                <a:latin typeface="Tempus Sans ITC" panose="04020404030D07020202" pitchFamily="82" charset="0"/>
              </a:rPr>
              <a:t> - that can continue or be continued for a long time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consumption (N)</a:t>
            </a:r>
            <a:r>
              <a:rPr lang="sl-SI" altLang="sl-SI" sz="2400">
                <a:latin typeface="Tempus Sans ITC" panose="04020404030D07020202" pitchFamily="82" charset="0"/>
              </a:rPr>
              <a:t> - the act of using energy, food or materials; the amount used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glorify (V)</a:t>
            </a:r>
            <a:r>
              <a:rPr lang="sl-SI" altLang="sl-SI" sz="2400">
                <a:latin typeface="Tempus Sans ITC" panose="04020404030D07020202" pitchFamily="82" charset="0"/>
              </a:rPr>
              <a:t> - to make sth seem better or more important than it really is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degrade (V)</a:t>
            </a:r>
            <a:r>
              <a:rPr lang="sl-SI" altLang="sl-SI" sz="2400">
                <a:latin typeface="Tempus Sans ITC" panose="04020404030D07020202" pitchFamily="82" charset="0"/>
              </a:rPr>
              <a:t> - to make sth become worse, especially in quality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clarity (N)</a:t>
            </a:r>
            <a:r>
              <a:rPr lang="sl-SI" altLang="sl-SI" sz="2400">
                <a:latin typeface="Tempus Sans ITC" panose="04020404030D07020202" pitchFamily="82" charset="0"/>
              </a:rPr>
              <a:t> - the ability to think about or understand sth clearly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deteriorate (V)</a:t>
            </a:r>
            <a:r>
              <a:rPr lang="sl-SI" altLang="sl-SI" sz="2400">
                <a:latin typeface="Tempus Sans ITC" panose="04020404030D07020202" pitchFamily="82" charset="0"/>
              </a:rPr>
              <a:t> - to become worse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rigid (Adj.)</a:t>
            </a:r>
            <a:r>
              <a:rPr lang="sl-SI" altLang="sl-SI" sz="2400">
                <a:latin typeface="Tempus Sans ITC" panose="04020404030D07020202" pitchFamily="82" charset="0"/>
              </a:rPr>
              <a:t> - not willing to change their ideas or behaviour.</a:t>
            </a:r>
            <a:endParaRPr lang="sl-SI" altLang="sl-SI" sz="2400" b="1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400" b="1">
                <a:latin typeface="Tempus Sans ITC" panose="04020404030D07020202" pitchFamily="82" charset="0"/>
              </a:rPr>
              <a:t>extent (N)</a:t>
            </a:r>
            <a:r>
              <a:rPr lang="sl-SI" altLang="sl-SI" sz="2400">
                <a:latin typeface="Tempus Sans ITC" panose="04020404030D07020202" pitchFamily="82" charset="0"/>
              </a:rPr>
              <a:t> - the physical size of an area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FA3E30-A283-4B85-8C9E-0AB589FBF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latin typeface="Tempus Sans ITC" panose="04020404030D07020202" pitchFamily="82" charset="0"/>
              </a:rPr>
              <a:t>Dividing the lifespan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67DAE5C-FC86-4DE3-A429-EC5ABF2B08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A human life is often arbitrarily </a:t>
            </a:r>
            <a:r>
              <a:rPr lang="sl-SI" altLang="sl-SI" sz="2800" u="sng">
                <a:latin typeface="Tempus Sans ITC" panose="04020404030D07020202" pitchFamily="82" charset="0"/>
              </a:rPr>
              <a:t>divided into various ages</a:t>
            </a:r>
            <a:r>
              <a:rPr lang="sl-SI" altLang="sl-SI" sz="2800">
                <a:latin typeface="Tempus Sans ITC" panose="04020404030D07020202" pitchFamily="82" charset="0"/>
              </a:rPr>
              <a:t>.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Biological changes are slow moving and vary from person to person </a:t>
            </a:r>
            <a:r>
              <a:rPr lang="sl-SI" altLang="sl-SI" sz="2800">
                <a:latin typeface="Tempus Sans ITC" panose="04020404030D07020202" pitchFamily="82" charset="0"/>
                <a:sym typeface="Wingdings" panose="05000000000000000000" pitchFamily="2" charset="2"/>
              </a:rPr>
              <a:t> arbitrary dates are usually set to mark periods of human life.</a:t>
            </a:r>
          </a:p>
        </p:txBody>
      </p:sp>
      <p:pic>
        <p:nvPicPr>
          <p:cNvPr id="7173" name="Picture 5" descr="Easter 02 adult photo lizard a ">
            <a:extLst>
              <a:ext uri="{FF2B5EF4-FFF2-40B4-BE49-F238E27FC236}">
                <a16:creationId xmlns:a16="http://schemas.microsoft.com/office/drawing/2014/main" id="{0FE6AFEF-D46F-4DE7-9268-A651BA82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2808287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tttleLAmb (3)">
            <a:extLst>
              <a:ext uri="{FF2B5EF4-FFF2-40B4-BE49-F238E27FC236}">
                <a16:creationId xmlns:a16="http://schemas.microsoft.com/office/drawing/2014/main" id="{37B30399-7CA9-4CF4-B149-6662C443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592388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stockmindsoothejr">
            <a:extLst>
              <a:ext uri="{FF2B5EF4-FFF2-40B4-BE49-F238E27FC236}">
                <a16:creationId xmlns:a16="http://schemas.microsoft.com/office/drawing/2014/main" id="{CE3D0D21-EABD-4C66-AC2B-A709BCD7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619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eenager on phone">
            <a:extLst>
              <a:ext uri="{FF2B5EF4-FFF2-40B4-BE49-F238E27FC236}">
                <a16:creationId xmlns:a16="http://schemas.microsoft.com/office/drawing/2014/main" id="{5C521B7B-0139-402A-9FC0-C58393C5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76700"/>
            <a:ext cx="14351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381_p07">
            <a:extLst>
              <a:ext uri="{FF2B5EF4-FFF2-40B4-BE49-F238E27FC236}">
                <a16:creationId xmlns:a16="http://schemas.microsoft.com/office/drawing/2014/main" id="{469BC91E-8824-4393-B957-BEF24321C7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3573463"/>
            <a:ext cx="2017713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D95BF93-8EE0-49E9-BC1F-651C2A5B8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sl-SI" altLang="sl-SI" sz="4000" b="1">
                <a:latin typeface="Tempus Sans ITC" panose="04020404030D07020202" pitchFamily="82" charset="0"/>
              </a:rPr>
              <a:t>Cultural variations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673523-9BE5-4FD8-A84B-9412CF5820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8218488" cy="1655762"/>
          </a:xfrm>
        </p:spPr>
        <p:txBody>
          <a:bodyPr/>
          <a:lstStyle/>
          <a:p>
            <a:r>
              <a:rPr lang="sl-SI" altLang="sl-SI" sz="2800">
                <a:latin typeface="Tempus Sans ITC" panose="04020404030D07020202" pitchFamily="82" charset="0"/>
              </a:rPr>
              <a:t>In some cultures are </a:t>
            </a:r>
            <a:r>
              <a:rPr lang="sl-SI" altLang="sl-SI" sz="2800" b="1">
                <a:latin typeface="Tempus Sans ITC" panose="04020404030D07020202" pitchFamily="82" charset="0"/>
              </a:rPr>
              <a:t>older people more respected</a:t>
            </a:r>
            <a:r>
              <a:rPr lang="sl-SI" altLang="sl-SI" sz="2800">
                <a:latin typeface="Tempus Sans ITC" panose="04020404030D07020202" pitchFamily="82" charset="0"/>
              </a:rPr>
              <a:t> than in other (they have an </a:t>
            </a:r>
            <a:r>
              <a:rPr lang="sl-SI" altLang="sl-SI" sz="2800" u="sng">
                <a:latin typeface="Tempus Sans ITC" panose="04020404030D07020202" pitchFamily="82" charset="0"/>
              </a:rPr>
              <a:t>important status</a:t>
            </a:r>
            <a:r>
              <a:rPr lang="sl-SI" altLang="sl-SI" sz="2800">
                <a:latin typeface="Tempus Sans ITC" panose="04020404030D07020202" pitchFamily="82" charset="0"/>
              </a:rPr>
              <a:t> and said to be more wiser than younger people). </a:t>
            </a:r>
          </a:p>
        </p:txBody>
      </p:sp>
      <p:pic>
        <p:nvPicPr>
          <p:cNvPr id="11271" name="Picture 7" descr="060412_boomer_hmed_3p">
            <a:extLst>
              <a:ext uri="{FF2B5EF4-FFF2-40B4-BE49-F238E27FC236}">
                <a16:creationId xmlns:a16="http://schemas.microsoft.com/office/drawing/2014/main" id="{3D238B31-C2A2-46BB-B142-D5368EB88D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708275"/>
            <a:ext cx="4540250" cy="304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FFA610EA-E763-47C5-A296-74D1D3E0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4032250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800">
                <a:latin typeface="Tempus Sans ITC" panose="04020404030D07020202" pitchFamily="82" charset="0"/>
              </a:rPr>
              <a:t> In our culture people   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   try to hide their age</a:t>
            </a:r>
            <a:r>
              <a:rPr lang="sl-SI" altLang="sl-SI" sz="2800">
                <a:latin typeface="Tempus Sans ITC" panose="04020404030D07020202" pitchFamily="82" charset="0"/>
              </a:rPr>
              <a:t>. </a:t>
            </a:r>
          </a:p>
          <a:p>
            <a:pPr>
              <a:buFontTx/>
              <a:buChar char="•"/>
            </a:pPr>
            <a:r>
              <a:rPr lang="sl-SI" altLang="sl-SI" sz="2800">
                <a:latin typeface="Tempus Sans ITC" panose="04020404030D07020202" pitchFamily="82" charset="0"/>
              </a:rPr>
              <a:t> But among the young,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   there is often a </a:t>
            </a:r>
            <a:r>
              <a:rPr lang="sl-SI" altLang="sl-SI" sz="2800" b="1">
                <a:latin typeface="Tempus Sans ITC" panose="04020404030D07020202" pitchFamily="82" charset="0"/>
              </a:rPr>
              <a:t>desire to </a:t>
            </a:r>
          </a:p>
          <a:p>
            <a:r>
              <a:rPr lang="sl-SI" altLang="sl-SI" sz="2800" b="1">
                <a:latin typeface="Tempus Sans ITC" panose="04020404030D07020202" pitchFamily="82" charset="0"/>
              </a:rPr>
              <a:t>   seem older</a:t>
            </a:r>
            <a:r>
              <a:rPr lang="sl-SI" altLang="sl-SI" sz="2800">
                <a:latin typeface="Tempus Sans ITC" panose="04020404030D07020202" pitchFamily="82" charset="0"/>
              </a:rPr>
              <a:t> to gain 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   more responsibility and  </a:t>
            </a:r>
          </a:p>
          <a:p>
            <a:r>
              <a:rPr lang="sl-SI" altLang="sl-SI" sz="2800">
                <a:latin typeface="Tempus Sans ITC" panose="04020404030D07020202" pitchFamily="82" charset="0"/>
              </a:rPr>
              <a:t>   respect.</a:t>
            </a:r>
          </a:p>
          <a:p>
            <a:pPr>
              <a:spcBef>
                <a:spcPct val="50000"/>
              </a:spcBef>
            </a:pPr>
            <a:endParaRPr lang="sl-SI" altLang="sl-SI" sz="280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11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C44BE91-3DDE-4A36-A13B-7AAD0D514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000" b="1">
                <a:latin typeface="Tempus Sans ITC" panose="04020404030D07020202" pitchFamily="82" charset="0"/>
              </a:rPr>
              <a:t>Population ageing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0D2212A-BC05-4FDF-BA31-0142E0F946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>
                <a:latin typeface="Tempus Sans ITC" panose="04020404030D07020202" pitchFamily="82" charset="0"/>
              </a:rPr>
              <a:t>A highly generalised process.</a:t>
            </a:r>
          </a:p>
          <a:p>
            <a:r>
              <a:rPr lang="sl-SI" altLang="sl-SI">
                <a:latin typeface="Tempus Sans ITC" panose="04020404030D07020202" pitchFamily="82" charset="0"/>
              </a:rPr>
              <a:t>It is </a:t>
            </a:r>
            <a:r>
              <a:rPr lang="sl-SI" altLang="sl-SI" b="1">
                <a:latin typeface="Tempus Sans ITC" panose="04020404030D07020202" pitchFamily="82" charset="0"/>
              </a:rPr>
              <a:t>most advanced</a:t>
            </a:r>
            <a:r>
              <a:rPr lang="sl-SI" altLang="sl-SI">
                <a:latin typeface="Tempus Sans ITC" panose="04020404030D07020202" pitchFamily="82" charset="0"/>
              </a:rPr>
              <a:t> in the </a:t>
            </a:r>
            <a:r>
              <a:rPr lang="sl-SI" altLang="sl-SI" b="1">
                <a:latin typeface="Tempus Sans ITC" panose="04020404030D07020202" pitchFamily="82" charset="0"/>
              </a:rPr>
              <a:t>most highly developed countries</a:t>
            </a:r>
            <a:r>
              <a:rPr lang="sl-SI" altLang="sl-SI">
                <a:latin typeface="Tempus Sans ITC" panose="04020404030D07020202" pitchFamily="82" charset="0"/>
              </a:rPr>
              <a:t>. </a:t>
            </a:r>
          </a:p>
          <a:p>
            <a:r>
              <a:rPr lang="sl-SI" altLang="sl-SI" b="1">
                <a:latin typeface="Tempus Sans ITC" panose="04020404030D07020202" pitchFamily="82" charset="0"/>
              </a:rPr>
              <a:t>Japan </a:t>
            </a:r>
            <a:r>
              <a:rPr lang="sl-SI" altLang="sl-SI">
                <a:latin typeface="Tempus Sans ITC" panose="04020404030D07020202" pitchFamily="82" charset="0"/>
              </a:rPr>
              <a:t>ist </a:t>
            </a:r>
            <a:r>
              <a:rPr lang="sl-SI" altLang="sl-SI" u="sng">
                <a:latin typeface="Tempus Sans ITC" panose="04020404030D07020202" pitchFamily="82" charset="0"/>
              </a:rPr>
              <a:t>one of the fastest ageing countries</a:t>
            </a:r>
            <a:r>
              <a:rPr lang="sl-SI" altLang="sl-SI">
                <a:latin typeface="Tempus Sans ITC" panose="04020404030D07020202" pitchFamily="82" charset="0"/>
              </a:rPr>
              <a:t> in the world.</a:t>
            </a:r>
          </a:p>
          <a:p>
            <a:endParaRPr lang="sl-SI" altLang="sl-SI">
              <a:latin typeface="Tempus Sans ITC" panose="04020404030D07020202" pitchFamily="82" charset="0"/>
            </a:endParaRPr>
          </a:p>
        </p:txBody>
      </p:sp>
      <p:pic>
        <p:nvPicPr>
          <p:cNvPr id="12292" name="Picture 4" descr="chart05">
            <a:extLst>
              <a:ext uri="{FF2B5EF4-FFF2-40B4-BE49-F238E27FC236}">
                <a16:creationId xmlns:a16="http://schemas.microsoft.com/office/drawing/2014/main" id="{1E2863C4-ECDE-4B97-A14D-B01235C94D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38592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1"/>
      <p:bldP spid="122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B7330C2-ACAE-47B0-8509-5196D30E9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endParaRPr lang="sl-SI" altLang="sl-SI" sz="4000"/>
          </a:p>
        </p:txBody>
      </p:sp>
      <p:pic>
        <p:nvPicPr>
          <p:cNvPr id="33796" name="Picture 4" descr="ani_usa_1S">
            <a:extLst>
              <a:ext uri="{FF2B5EF4-FFF2-40B4-BE49-F238E27FC236}">
                <a16:creationId xmlns:a16="http://schemas.microsoft.com/office/drawing/2014/main" id="{89705F7A-049D-4E7C-8AC5-B0D9E0D5C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3921125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ani_china_1S">
            <a:extLst>
              <a:ext uri="{FF2B5EF4-FFF2-40B4-BE49-F238E27FC236}">
                <a16:creationId xmlns:a16="http://schemas.microsoft.com/office/drawing/2014/main" id="{843B80AA-D4CD-4F6E-8ACC-4A83F729D0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922713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Life_expectancy_world_map">
            <a:extLst>
              <a:ext uri="{FF2B5EF4-FFF2-40B4-BE49-F238E27FC236}">
                <a16:creationId xmlns:a16="http://schemas.microsoft.com/office/drawing/2014/main" id="{5CEFEDD5-F165-4DAC-879A-815B014A62C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08275"/>
            <a:ext cx="8569325" cy="397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CA169E18-6E3C-412B-A7FE-E74CA4E58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latin typeface="Tempus Sans ITC" panose="04020404030D07020202" pitchFamily="82" charset="0"/>
              </a:rPr>
              <a:t>The sources of population ageing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DCC6EAD-CE30-4FAB-8EA6-216A166B8E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sl-SI" altLang="sl-SI" b="1">
                <a:latin typeface="Tempus Sans ITC" panose="04020404030D07020202" pitchFamily="82" charset="0"/>
              </a:rPr>
              <a:t>A significant increase in life expectancy.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7877F86-B6B2-4420-8DCE-49C683D4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5038"/>
            <a:ext cx="78486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latin typeface="Tempus Sans ITC" panose="04020404030D07020202" pitchFamily="82" charset="0"/>
              </a:rPr>
              <a:t>Life expectancy rose rapidly in the twentieth century due to: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>
                <a:latin typeface="Tempus Sans ITC" panose="04020404030D07020202" pitchFamily="82" charset="0"/>
              </a:rPr>
              <a:t> </a:t>
            </a:r>
            <a:r>
              <a:rPr lang="sl-SI" altLang="sl-SI" sz="2400" u="sng">
                <a:latin typeface="Tempus Sans ITC" panose="04020404030D07020202" pitchFamily="82" charset="0"/>
              </a:rPr>
              <a:t>improvements in public health,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>
                <a:latin typeface="Tempus Sans ITC" panose="04020404030D07020202" pitchFamily="82" charset="0"/>
              </a:rPr>
              <a:t> </a:t>
            </a:r>
            <a:r>
              <a:rPr lang="sl-SI" altLang="sl-SI" sz="2400" u="sng">
                <a:latin typeface="Tempus Sans ITC" panose="04020404030D07020202" pitchFamily="82" charset="0"/>
              </a:rPr>
              <a:t>nutrition,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400">
                <a:latin typeface="Tempus Sans ITC" panose="04020404030D07020202" pitchFamily="82" charset="0"/>
              </a:rPr>
              <a:t> </a:t>
            </a:r>
            <a:r>
              <a:rPr lang="sl-SI" altLang="sl-SI" sz="2400" u="sng">
                <a:latin typeface="Tempus Sans ITC" panose="04020404030D07020202" pitchFamily="82" charset="0"/>
              </a:rPr>
              <a:t>medicine.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D0AB2B6C-DB61-43F4-AB0E-3A1FE1AE1D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8147050" cy="935038"/>
          </a:xfrm>
        </p:spPr>
        <p:txBody>
          <a:bodyPr/>
          <a:lstStyle/>
          <a:p>
            <a:r>
              <a:rPr lang="sl-SI" altLang="sl-SI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A significant fall in fertility.</a:t>
            </a:r>
          </a:p>
        </p:txBody>
      </p:sp>
      <p:pic>
        <p:nvPicPr>
          <p:cNvPr id="14341" name="Picture 5" descr="Fertility rate">
            <a:extLst>
              <a:ext uri="{FF2B5EF4-FFF2-40B4-BE49-F238E27FC236}">
                <a16:creationId xmlns:a16="http://schemas.microsoft.com/office/drawing/2014/main" id="{896F66DA-38AD-451E-80D5-D2920AB7A2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284538"/>
            <a:ext cx="3525838" cy="3440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57180EA0-EA71-4331-BFB1-BE838886D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813593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It is the result of constraints on families’ choices: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late access to employment,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job instability,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altLang="sl-SI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expensive housing,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lack of incentives (family </a:t>
            </a:r>
          </a:p>
          <a:p>
            <a:pPr>
              <a:spcBef>
                <a:spcPct val="20000"/>
              </a:spcBef>
            </a:pPr>
            <a:r>
              <a:rPr lang="sl-SI" altLang="sl-SI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  benefits, parental leave,  </a:t>
            </a:r>
          </a:p>
          <a:p>
            <a:pPr>
              <a:spcBef>
                <a:spcPct val="20000"/>
              </a:spcBef>
            </a:pPr>
            <a:r>
              <a:rPr lang="sl-SI" altLang="sl-SI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  child care, equal pay).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CB593F00-4A48-4674-8A26-67F33B0011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137525" cy="792162"/>
          </a:xfrm>
        </p:spPr>
        <p:txBody>
          <a:bodyPr/>
          <a:lstStyle/>
          <a:p>
            <a:r>
              <a:rPr lang="sl-SI" altLang="sl-SI" b="1">
                <a:latin typeface="Tempus Sans ITC" panose="04020404030D07020202" pitchFamily="82" charset="0"/>
              </a:rPr>
              <a:t>The ageing baby-boomer generation</a:t>
            </a:r>
          </a:p>
        </p:txBody>
      </p:sp>
      <p:pic>
        <p:nvPicPr>
          <p:cNvPr id="15365" name="Picture 5" descr="manchild">
            <a:extLst>
              <a:ext uri="{FF2B5EF4-FFF2-40B4-BE49-F238E27FC236}">
                <a16:creationId xmlns:a16="http://schemas.microsoft.com/office/drawing/2014/main" id="{4EFE3DC3-F5BF-4171-928A-B97A4C24B7F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475" y="2133600"/>
            <a:ext cx="4445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EFEF9788-D915-4C41-9C29-3F695E67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640762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800">
                <a:latin typeface="Tempus Sans ITC" panose="04020404030D07020202" pitchFamily="82" charset="0"/>
              </a:rPr>
              <a:t> Baby boomer is a </a:t>
            </a:r>
            <a:r>
              <a:rPr lang="sl-SI" altLang="sl-SI" sz="2800" b="1">
                <a:latin typeface="Tempus Sans ITC" panose="04020404030D07020202" pitchFamily="82" charset="0"/>
              </a:rPr>
              <a:t>person born during a baby  boom</a:t>
            </a:r>
            <a:r>
              <a:rPr lang="sl-SI" altLang="sl-SI" sz="2800">
                <a:latin typeface="Tempus Sans ITC" panose="04020404030D07020202" pitchFamily="82" charset="0"/>
              </a:rPr>
              <a:t>,  </a:t>
            </a:r>
          </a:p>
          <a:p>
            <a:pPr>
              <a:spcBef>
                <a:spcPct val="20000"/>
              </a:spcBef>
            </a:pPr>
            <a:r>
              <a:rPr lang="sl-SI" altLang="sl-SI" sz="2800">
                <a:latin typeface="Tempus Sans ITC" panose="04020404030D07020202" pitchFamily="82" charset="0"/>
              </a:rPr>
              <a:t>   especially </a:t>
            </a:r>
            <a:r>
              <a:rPr lang="sl-SI" altLang="sl-SI" sz="2800" b="1">
                <a:latin typeface="Tempus Sans ITC" panose="04020404030D07020202" pitchFamily="82" charset="0"/>
              </a:rPr>
              <a:t>after the Second World War</a:t>
            </a:r>
            <a:r>
              <a:rPr lang="sl-SI" altLang="sl-SI" sz="2800">
                <a:latin typeface="Tempus Sans ITC" panose="04020404030D07020202" pitchFamily="82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800">
                <a:latin typeface="Tempus Sans ITC" panose="04020404030D07020202" pitchFamily="82" charset="0"/>
              </a:rPr>
              <a:t> Baby boomers represent </a:t>
            </a:r>
          </a:p>
          <a:p>
            <a:pPr>
              <a:spcBef>
                <a:spcPct val="20000"/>
              </a:spcBef>
            </a:pPr>
            <a:r>
              <a:rPr lang="sl-SI" altLang="sl-SI" sz="2800" b="1">
                <a:latin typeface="Tempus Sans ITC" panose="04020404030D07020202" pitchFamily="82" charset="0"/>
              </a:rPr>
              <a:t>   the vast majority of the </a:t>
            </a:r>
          </a:p>
          <a:p>
            <a:pPr>
              <a:spcBef>
                <a:spcPct val="20000"/>
              </a:spcBef>
            </a:pPr>
            <a:r>
              <a:rPr lang="sl-SI" altLang="sl-SI" sz="2800" b="1">
                <a:latin typeface="Tempus Sans ITC" panose="04020404030D07020202" pitchFamily="82" charset="0"/>
              </a:rPr>
              <a:t>   work force</a:t>
            </a:r>
            <a:r>
              <a:rPr lang="sl-SI" altLang="sl-SI" sz="2800">
                <a:latin typeface="Tempus Sans ITC" panose="04020404030D07020202" pitchFamily="82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l-SI" altLang="sl-SI" sz="2800">
                <a:latin typeface="Tempus Sans ITC" panose="04020404030D07020202" pitchFamily="82" charset="0"/>
              </a:rPr>
              <a:t> In 2011 the first "boomers“</a:t>
            </a:r>
          </a:p>
          <a:p>
            <a:pPr>
              <a:spcBef>
                <a:spcPct val="20000"/>
              </a:spcBef>
            </a:pPr>
            <a:r>
              <a:rPr lang="sl-SI" altLang="sl-SI" sz="2800">
                <a:latin typeface="Tempus Sans ITC" panose="04020404030D07020202" pitchFamily="82" charset="0"/>
              </a:rPr>
              <a:t>   will turn 65.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Tempus Sans ITC</vt:lpstr>
      <vt:lpstr>Privzeti načrt</vt:lpstr>
      <vt:lpstr>Problems of ageing / The true value of age</vt:lpstr>
      <vt:lpstr>What is ageing?</vt:lpstr>
      <vt:lpstr>Dividing the lifespan</vt:lpstr>
      <vt:lpstr>Cultural variations</vt:lpstr>
      <vt:lpstr>Population ageing</vt:lpstr>
      <vt:lpstr>PowerPoint Presentation</vt:lpstr>
      <vt:lpstr>The sources of population ageing</vt:lpstr>
      <vt:lpstr>PowerPoint Presentation</vt:lpstr>
      <vt:lpstr>PowerPoint Presentation</vt:lpstr>
      <vt:lpstr>Ageing of the European population</vt:lpstr>
      <vt:lpstr>PowerPoint Presentation</vt:lpstr>
      <vt:lpstr>Rate of demographic dependence </vt:lpstr>
      <vt:lpstr>Problems of population ageing</vt:lpstr>
      <vt:lpstr>PowerPoint Presentation</vt:lpstr>
      <vt:lpstr>PowerPoint Presentation</vt:lpstr>
      <vt:lpstr>PowerPoint Presentation</vt:lpstr>
      <vt:lpstr>The true value of age</vt:lpstr>
      <vt:lpstr>PowerPoint Presentation</vt:lpstr>
      <vt:lpstr>PowerPoint Presentation</vt:lpstr>
      <vt:lpstr>Diseases that afflict the elderly</vt:lpstr>
      <vt:lpstr>PowerPoint Presentation</vt:lpstr>
      <vt:lpstr>The oldest person in the world</vt:lpstr>
      <vt:lpstr>Top tips to avoid ageing</vt:lpstr>
      <vt:lpstr>New vocabulary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2019-05-30T09:22:20Z</dcterms:created>
  <dcterms:modified xsi:type="dcterms:W3CDTF">2019-05-30T09:22:21Z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