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>
            <a:extLst>
              <a:ext uri="{FF2B5EF4-FFF2-40B4-BE49-F238E27FC236}">
                <a16:creationId xmlns:a16="http://schemas.microsoft.com/office/drawing/2014/main" id="{F418385F-ED8B-4EEB-A606-3C8EFF3DE128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26627" name="Freeform 3">
              <a:extLst>
                <a:ext uri="{FF2B5EF4-FFF2-40B4-BE49-F238E27FC236}">
                  <a16:creationId xmlns:a16="http://schemas.microsoft.com/office/drawing/2014/main" id="{983938F6-684C-48EF-8435-ACD9F51E9DD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28" name="Freeform 4">
              <a:extLst>
                <a:ext uri="{FF2B5EF4-FFF2-40B4-BE49-F238E27FC236}">
                  <a16:creationId xmlns:a16="http://schemas.microsoft.com/office/drawing/2014/main" id="{3F95EE2A-E580-448F-B563-F0276D41E51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29" name="Freeform 5">
              <a:extLst>
                <a:ext uri="{FF2B5EF4-FFF2-40B4-BE49-F238E27FC236}">
                  <a16:creationId xmlns:a16="http://schemas.microsoft.com/office/drawing/2014/main" id="{C544BCC7-7BD5-4A0A-A4AC-1EB872C8176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0" name="Freeform 6">
              <a:extLst>
                <a:ext uri="{FF2B5EF4-FFF2-40B4-BE49-F238E27FC236}">
                  <a16:creationId xmlns:a16="http://schemas.microsoft.com/office/drawing/2014/main" id="{7613764B-BC7F-4E23-BD8F-5CD39596B1D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1" name="Freeform 7">
              <a:extLst>
                <a:ext uri="{FF2B5EF4-FFF2-40B4-BE49-F238E27FC236}">
                  <a16:creationId xmlns:a16="http://schemas.microsoft.com/office/drawing/2014/main" id="{DC0CCC9C-C23A-4DD3-AF8B-76868329AAD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2" name="Freeform 8">
              <a:extLst>
                <a:ext uri="{FF2B5EF4-FFF2-40B4-BE49-F238E27FC236}">
                  <a16:creationId xmlns:a16="http://schemas.microsoft.com/office/drawing/2014/main" id="{12978E93-6A4D-4876-A9EE-CF491534487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26633" name="Rectangle 9">
            <a:extLst>
              <a:ext uri="{FF2B5EF4-FFF2-40B4-BE49-F238E27FC236}">
                <a16:creationId xmlns:a16="http://schemas.microsoft.com/office/drawing/2014/main" id="{AEFD607D-3AB9-4E30-B54E-05823AE619CA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E2DC8AB9-5072-4531-8425-C35C12495E73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5AC236AD-2A15-4064-BF1D-F5DD8E02268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AD084DF7-3D5D-46B1-844B-828F553441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0C22A351-A1C2-48A7-92B2-D80AA191DA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83D725A-25F7-4FA1-93C6-1C9440944AED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F4487-E413-4657-A4CE-0A347B08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13C4C-ED69-4235-84A3-8DC2A5BBE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5F8A7-EB6F-471E-AF95-E9F862BF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234C6-4A20-4640-88D3-627C4C9EB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6CCB2-C66C-4EE3-8AE2-3D301FB7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13519-E9A2-441A-8A9E-3C9CF8750F8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8992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B235F1-C60F-401F-880A-4B86ED4F8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CB437-602F-41F2-B2E8-8D6C8987A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CAC4-56C2-4468-8CAE-C030933F7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B590B-F35C-4FEA-97BB-459F4AFFB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AD011-1DD9-4D85-834B-E444EB7F8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60E2D-9921-4E2B-9176-93CABB6702B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273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38E35-D047-4DE4-977C-13A38969D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E5BD-29F4-410A-BDE0-DF4C8799D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47B65-8813-4052-B985-3D1E7391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48DD-FB95-48E5-B096-B06C4BB7D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A9EF-4C1B-4198-B4D5-BA90FCAA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EE1BF-2AED-402C-B0C0-DC25F8DDB35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7475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63C53-FF7C-4B5D-9792-9016004F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BA5AC-598F-4756-A672-72295ACB6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16A73-E846-48FF-A3EF-49BB824A2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E5235-C600-426C-8EA8-D3ED4F4D1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BA35-1DDE-4D58-9C92-B855EBA2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0EED3-19EC-4E34-A5FC-F5226AE09D1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6983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FEC44-5707-4D3E-8242-BACF48E1E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4167D-4D86-4853-B333-F7ADF5006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11A89-24FE-412D-87C5-D6BACF202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E3AF4-1124-4824-AF40-84176772F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BF7DA-2EFD-4621-A10E-D31B56274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7064F-67C7-4C86-8E7D-37F05E1E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9EB75-3E60-4457-8982-ABED003FD1B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21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375C7-F875-40ED-AC17-2F3C30072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9449A-1F4E-423D-B9EB-0E8BF326A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ED7AC-0FC5-49DC-842C-179E576B8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BD421F-0E2E-45E5-B7C3-E2FD85E69D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3B6B67-C40A-4457-914B-3FB785844B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DBD97F-884E-4F03-B436-F8483A1FF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8EF1F-2BAE-4B64-A8D7-0A1102A9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B84AA-DF17-40C1-98AE-D0709BCC8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6492B-9B54-450A-B7DC-942D0620938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6982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38F08-D6F4-43DE-9FB4-10D39802A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8998CA-7FC0-4C64-94FF-8959FD168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00A8F-DF68-45AA-86CC-69586EEC2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92A50-ADC0-4F46-AA7A-9EB317E0F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A8735-F3ED-4B4F-8C91-78EF2369BFC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0386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D1AC5A-93E1-4087-A8B9-2B3FEC767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9A7F0B-F053-46B8-B3AB-A33295AA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9B22B-BA08-439E-AB3F-9C186EB8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6D09F-92BA-435B-9519-0DB975F1A84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2744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2B7D-0144-4F8D-AC22-51BD87BD9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2FF94-7673-4A9D-8EAC-42A1B628D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5F61F-C65C-49B1-8898-11860A739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532D4-66FF-430E-A69E-066926FD4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C84A2-7185-4EFC-814A-FF17E475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35A4F-134E-4379-B6EE-11DE087A5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A24F8-9FD8-4193-B534-1769E5791F0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1869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08A75-FC4E-4312-9430-8FD372B82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39A5EA-585C-4FC6-A5C2-F2EEB0CAD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53A0E-7A97-4E09-ABF9-DA016E2B9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B63CA-17EC-406D-9E7A-2C90A112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47367-1082-4116-A806-F1B5E58EF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620B1-53A8-4EF3-8EA2-01A3BD5D7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22C6B-A321-423A-BF98-A747D615895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3239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>
            <a:extLst>
              <a:ext uri="{FF2B5EF4-FFF2-40B4-BE49-F238E27FC236}">
                <a16:creationId xmlns:a16="http://schemas.microsoft.com/office/drawing/2014/main" id="{24C12CB8-6344-416D-8AA7-23D627D13AA1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5603" name="Freeform 3">
              <a:extLst>
                <a:ext uri="{FF2B5EF4-FFF2-40B4-BE49-F238E27FC236}">
                  <a16:creationId xmlns:a16="http://schemas.microsoft.com/office/drawing/2014/main" id="{F82C75F1-2B0D-468B-A738-73C4E5BF7CE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604" name="Freeform 4">
              <a:extLst>
                <a:ext uri="{FF2B5EF4-FFF2-40B4-BE49-F238E27FC236}">
                  <a16:creationId xmlns:a16="http://schemas.microsoft.com/office/drawing/2014/main" id="{F18127F9-4802-48B4-837E-5538F13F847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605" name="Freeform 5">
              <a:extLst>
                <a:ext uri="{FF2B5EF4-FFF2-40B4-BE49-F238E27FC236}">
                  <a16:creationId xmlns:a16="http://schemas.microsoft.com/office/drawing/2014/main" id="{4F1717A9-9584-4CF2-BE85-CB45FBEB7C3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606" name="Freeform 6">
              <a:extLst>
                <a:ext uri="{FF2B5EF4-FFF2-40B4-BE49-F238E27FC236}">
                  <a16:creationId xmlns:a16="http://schemas.microsoft.com/office/drawing/2014/main" id="{795035BB-9E94-4BE4-9097-5F3742536B7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607" name="Freeform 7">
              <a:extLst>
                <a:ext uri="{FF2B5EF4-FFF2-40B4-BE49-F238E27FC236}">
                  <a16:creationId xmlns:a16="http://schemas.microsoft.com/office/drawing/2014/main" id="{887066D2-6814-4D93-A52E-3E1A7579057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608" name="Freeform 8">
              <a:extLst>
                <a:ext uri="{FF2B5EF4-FFF2-40B4-BE49-F238E27FC236}">
                  <a16:creationId xmlns:a16="http://schemas.microsoft.com/office/drawing/2014/main" id="{879D3921-6950-4A79-A5FF-22C86A237DE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609" name="Freeform 9">
              <a:extLst>
                <a:ext uri="{FF2B5EF4-FFF2-40B4-BE49-F238E27FC236}">
                  <a16:creationId xmlns:a16="http://schemas.microsoft.com/office/drawing/2014/main" id="{F06F4E90-D746-42CA-8568-9BD70C4194B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610" name="Freeform 10">
              <a:extLst>
                <a:ext uri="{FF2B5EF4-FFF2-40B4-BE49-F238E27FC236}">
                  <a16:creationId xmlns:a16="http://schemas.microsoft.com/office/drawing/2014/main" id="{CD923463-46B4-4C32-8417-54D339F6F3F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D775126A-E8B7-4C2A-B299-1805F242D0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F9EEB09A-1800-4098-B93B-9F686CB051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25613" name="Rectangle 13">
            <a:extLst>
              <a:ext uri="{FF2B5EF4-FFF2-40B4-BE49-F238E27FC236}">
                <a16:creationId xmlns:a16="http://schemas.microsoft.com/office/drawing/2014/main" id="{FC143CBB-1926-4D3A-A21B-9FC232B6E4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0779BFE-5C46-4D0C-B5F0-F61C9690223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25614" name="Rectangle 14">
            <a:extLst>
              <a:ext uri="{FF2B5EF4-FFF2-40B4-BE49-F238E27FC236}">
                <a16:creationId xmlns:a16="http://schemas.microsoft.com/office/drawing/2014/main" id="{E5971E67-6CBC-4FC3-A4B1-3F229F77EC1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25615" name="Rectangle 15">
            <a:extLst>
              <a:ext uri="{FF2B5EF4-FFF2-40B4-BE49-F238E27FC236}">
                <a16:creationId xmlns:a16="http://schemas.microsoft.com/office/drawing/2014/main" id="{84B05004-83CE-488B-8ADA-8671A14137E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ACA4433-CF21-478E-A871-BF705201818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71550" y="1125538"/>
            <a:ext cx="7772400" cy="1736725"/>
          </a:xfrm>
        </p:spPr>
        <p:txBody>
          <a:bodyPr/>
          <a:lstStyle/>
          <a:p>
            <a:pPr algn="ctr"/>
            <a:r>
              <a:rPr lang="sl-SI" altLang="sl-SI" sz="4800"/>
              <a:t>PROSTITUTION OF CHILDREN</a:t>
            </a:r>
            <a:br>
              <a:rPr lang="sl-SI" altLang="sl-SI" sz="4800"/>
            </a:br>
            <a:br>
              <a:rPr lang="sl-SI" altLang="sl-SI" sz="4800"/>
            </a:br>
            <a:endParaRPr lang="sl-SI" altLang="sl-SI" sz="4800"/>
          </a:p>
        </p:txBody>
      </p:sp>
      <p:pic>
        <p:nvPicPr>
          <p:cNvPr id="2053" name="Picture 5" descr="headline">
            <a:extLst>
              <a:ext uri="{FF2B5EF4-FFF2-40B4-BE49-F238E27FC236}">
                <a16:creationId xmlns:a16="http://schemas.microsoft.com/office/drawing/2014/main" id="{BC081AA5-DF6D-49F8-BFFF-CB2ED4615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500438"/>
            <a:ext cx="8066087" cy="130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alone">
            <a:extLst>
              <a:ext uri="{FF2B5EF4-FFF2-40B4-BE49-F238E27FC236}">
                <a16:creationId xmlns:a16="http://schemas.microsoft.com/office/drawing/2014/main" id="{BC244B41-D60B-404A-9EB2-085D637A9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4724400"/>
            <a:ext cx="2486025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B2684B85-C0D1-4055-A4FF-1E9719AEC7B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88913"/>
            <a:ext cx="8748712" cy="6669087"/>
          </a:xfrm>
        </p:spPr>
        <p:txBody>
          <a:bodyPr/>
          <a:lstStyle/>
          <a:p>
            <a:r>
              <a:rPr lang="sl-SI" altLang="sl-SI" b="1"/>
              <a:t>3000 children</a:t>
            </a:r>
            <a:r>
              <a:rPr lang="sl-SI" altLang="sl-SI"/>
              <a:t> (boys and girls) are forced into prostitution every day, troughout the world </a:t>
            </a:r>
          </a:p>
          <a:p>
            <a:r>
              <a:rPr lang="sl-SI" altLang="sl-SI"/>
              <a:t>more than 1.000.000 children every year and the highest concentration where this happens is in </a:t>
            </a:r>
            <a:r>
              <a:rPr lang="sl-SI" altLang="sl-SI" b="1"/>
              <a:t>Asia</a:t>
            </a:r>
            <a:r>
              <a:rPr lang="sl-SI" altLang="sl-SI"/>
              <a:t> but it is also widely spread in </a:t>
            </a:r>
            <a:r>
              <a:rPr lang="sl-SI" altLang="sl-SI" b="1"/>
              <a:t>Africa, South and Central America and Eastern Europe</a:t>
            </a:r>
            <a:r>
              <a:rPr lang="sl-SI" altLang="sl-SI"/>
              <a:t>. </a:t>
            </a:r>
          </a:p>
          <a:p>
            <a:r>
              <a:rPr lang="sl-SI" altLang="sl-SI"/>
              <a:t>in the so-called developed West are more than 700,000 child prostitutes </a:t>
            </a:r>
          </a:p>
          <a:p>
            <a:r>
              <a:rPr lang="sl-SI" altLang="sl-SI" b="1"/>
              <a:t>the fear of HIV/AIDS</a:t>
            </a:r>
            <a:r>
              <a:rPr lang="sl-SI" altLang="sl-SI"/>
              <a:t> make people in search of a prostitue,</a:t>
            </a:r>
            <a:r>
              <a:rPr lang="sl-SI" altLang="sl-SI" b="1"/>
              <a:t> look for virgins and young children in order to avoid the virus</a:t>
            </a:r>
            <a:r>
              <a:rPr lang="sl-SI" altLang="sl-SI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BC8975D-FEF4-493D-AD57-CA463145FDB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altLang="sl-SI" sz="4000"/>
              <a:t>PROSTITUTION IN A MODERN AND DEVELOPED WORLD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B555C8C-D247-42E3-B16C-DB42DC58850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2133600"/>
            <a:ext cx="8521700" cy="5759450"/>
          </a:xfrm>
        </p:spPr>
        <p:txBody>
          <a:bodyPr/>
          <a:lstStyle/>
          <a:p>
            <a:r>
              <a:rPr lang="sl-SI" altLang="sl-SI" sz="2800"/>
              <a:t>most child prostitutes come from </a:t>
            </a:r>
            <a:r>
              <a:rPr lang="sl-SI" altLang="sl-SI" sz="2800" b="1"/>
              <a:t>middle class families</a:t>
            </a:r>
            <a:r>
              <a:rPr lang="sl-SI" altLang="sl-SI" sz="2800"/>
              <a:t> </a:t>
            </a:r>
          </a:p>
          <a:p>
            <a:r>
              <a:rPr lang="sl-SI" altLang="sl-SI" sz="2800"/>
              <a:t>the vast majority of juvenile prostitutes are </a:t>
            </a:r>
            <a:r>
              <a:rPr lang="sl-SI" altLang="sl-SI" sz="2800" b="1"/>
              <a:t>children whose parents are divorced, deceased, drug addicts, alcoholics or mentally ill</a:t>
            </a:r>
            <a:r>
              <a:rPr lang="sl-SI" altLang="sl-SI" sz="2800"/>
              <a:t> </a:t>
            </a:r>
          </a:p>
          <a:p>
            <a:r>
              <a:rPr lang="sl-SI" altLang="sl-SI" sz="2800"/>
              <a:t>during the last two decades, the </a:t>
            </a:r>
            <a:r>
              <a:rPr lang="sl-SI" altLang="sl-SI" sz="2800" b="1"/>
              <a:t>number of children becoming prostitutes in developed countries has tripled</a:t>
            </a:r>
            <a:r>
              <a:rPr lang="sl-SI" altLang="sl-SI" sz="2800"/>
              <a:t>, </a:t>
            </a:r>
            <a:r>
              <a:rPr lang="sl-SI" altLang="sl-SI" sz="2800" b="1"/>
              <a:t>from less than 200,000 in the late 70s to well over half a million today</a:t>
            </a:r>
            <a:r>
              <a:rPr lang="sl-SI" altLang="sl-SI" sz="2800"/>
              <a:t> </a:t>
            </a:r>
          </a:p>
          <a:p>
            <a:pPr>
              <a:buFont typeface="Wingdings" panose="05000000000000000000" pitchFamily="2" charset="2"/>
              <a:buNone/>
            </a:pPr>
            <a:br>
              <a:rPr lang="sl-SI" altLang="sl-SI" sz="2800" b="1"/>
            </a:br>
            <a:endParaRPr lang="sl-SI" altLang="sl-SI" sz="2800"/>
          </a:p>
          <a:p>
            <a:endParaRPr lang="sl-SI" altLang="sl-SI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>
            <a:extLst>
              <a:ext uri="{FF2B5EF4-FFF2-40B4-BE49-F238E27FC236}">
                <a16:creationId xmlns:a16="http://schemas.microsoft.com/office/drawing/2014/main" id="{CFD440D1-5531-492D-B7C0-ECF67DEAE3D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404813"/>
            <a:ext cx="8893175" cy="6453187"/>
          </a:xfrm>
        </p:spPr>
        <p:txBody>
          <a:bodyPr/>
          <a:lstStyle/>
          <a:p>
            <a:r>
              <a:rPr lang="sl-SI" altLang="sl-SI"/>
              <a:t>child prostitutes are often </a:t>
            </a:r>
            <a:r>
              <a:rPr lang="sl-SI" altLang="sl-SI" b="1"/>
              <a:t>threatened by street violence and by physical, emotional and sexual abuse by their pimps and clients</a:t>
            </a:r>
            <a:r>
              <a:rPr lang="sl-SI" altLang="sl-SI"/>
              <a:t> </a:t>
            </a:r>
          </a:p>
          <a:p>
            <a:r>
              <a:rPr lang="sl-SI" altLang="sl-SI" b="1"/>
              <a:t>according to the Canadian Department of Justice</a:t>
            </a:r>
            <a:r>
              <a:rPr lang="sl-SI" altLang="sl-SI"/>
              <a:t>, </a:t>
            </a:r>
            <a:r>
              <a:rPr lang="sl-SI" altLang="sl-SI" b="1"/>
              <a:t>one in ten incidents of street violence in urban areas is committed against a prostitute under eighteen</a:t>
            </a:r>
            <a:r>
              <a:rPr lang="sl-SI" altLang="sl-SI"/>
              <a:t>, while </a:t>
            </a:r>
            <a:r>
              <a:rPr lang="sl-SI" altLang="sl-SI" b="1"/>
              <a:t>70% of juneville prostitutes</a:t>
            </a:r>
            <a:r>
              <a:rPr lang="sl-SI" altLang="sl-SI"/>
              <a:t> </a:t>
            </a:r>
            <a:r>
              <a:rPr lang="sl-SI" altLang="sl-SI" b="1"/>
              <a:t>in Britain</a:t>
            </a:r>
            <a:r>
              <a:rPr lang="sl-SI" altLang="sl-SI"/>
              <a:t>, admitted that they had been raped an average of 30 times each.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94C1663-682A-4ABC-9FC0-7F79C1BECB5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68313" y="549275"/>
            <a:ext cx="8385175" cy="1431925"/>
          </a:xfrm>
        </p:spPr>
        <p:txBody>
          <a:bodyPr/>
          <a:lstStyle/>
          <a:p>
            <a:pPr algn="ctr"/>
            <a:br>
              <a:rPr lang="sl-SI" altLang="sl-SI" sz="4000"/>
            </a:br>
            <a:r>
              <a:rPr lang="sl-SI" altLang="sl-SI" sz="4000"/>
              <a:t>PROSTITUTION IN A DEVELOPING WORLD</a:t>
            </a:r>
            <a:br>
              <a:rPr lang="sl-SI" altLang="sl-SI" sz="4000"/>
            </a:br>
            <a:br>
              <a:rPr lang="sl-SI" altLang="sl-SI" sz="4000"/>
            </a:br>
            <a:endParaRPr lang="sl-SI" altLang="sl-SI" sz="400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8192F9B-EE00-4739-992C-52B2B2A6510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905000"/>
            <a:ext cx="8594725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children are at an age of between 10 to 18, but, in some cases they have had an age of 6 </a:t>
            </a:r>
          </a:p>
          <a:p>
            <a:pPr>
              <a:lnSpc>
                <a:spcPct val="90000"/>
              </a:lnSpc>
            </a:pPr>
            <a:r>
              <a:rPr lang="sl-SI" altLang="sl-SI" sz="2800" b="1"/>
              <a:t>the children mostly come from poor, rural families or are homeless children living on the street in some city</a:t>
            </a:r>
            <a:r>
              <a:rPr lang="sl-SI" altLang="sl-SI" sz="2800"/>
              <a:t> 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living and working conditions for children that are prostituted are frequently </a:t>
            </a:r>
            <a:r>
              <a:rPr lang="sl-SI" altLang="sl-SI" sz="2800" b="1"/>
              <a:t>substandard</a:t>
            </a:r>
            <a:r>
              <a:rPr lang="sl-SI" altLang="sl-SI" sz="2800"/>
              <a:t>. Such children are </a:t>
            </a:r>
            <a:r>
              <a:rPr lang="sl-SI" altLang="sl-SI" sz="2800" b="1"/>
              <a:t>commonly poorly paid or unpaid, kept in unsanitary conditions, denied access to proper medical care, and constantly watched and kept subservient through threat of force.</a:t>
            </a:r>
            <a:r>
              <a:rPr lang="sl-SI" altLang="sl-SI" sz="280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86B178E7-6FEB-4A1D-AF6C-FEC599EED3B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7245350"/>
          </a:xfrm>
        </p:spPr>
        <p:txBody>
          <a:bodyPr/>
          <a:lstStyle/>
          <a:p>
            <a:r>
              <a:rPr lang="sl-SI" altLang="sl-SI" b="1"/>
              <a:t>the people who use the services, provided by child prostitues are mostly men but also women are known for practising this</a:t>
            </a:r>
            <a:r>
              <a:rPr lang="sl-SI" altLang="sl-SI"/>
              <a:t> </a:t>
            </a:r>
          </a:p>
          <a:p>
            <a:r>
              <a:rPr lang="sl-SI" altLang="sl-SI"/>
              <a:t>when they talk about sex, they use simple child-like terms anyone can understand. "Yum-yum" means oral sex. "Boom-boom" means intercourse</a:t>
            </a:r>
          </a:p>
          <a:p>
            <a:r>
              <a:rPr lang="sl-SI" altLang="sl-SI"/>
              <a:t>the </a:t>
            </a:r>
            <a:r>
              <a:rPr lang="sl-SI" altLang="sl-SI" b="1"/>
              <a:t>travelling in order to exploit children sexually</a:t>
            </a:r>
            <a:r>
              <a:rPr lang="sl-SI" altLang="sl-SI"/>
              <a:t> is well developed </a:t>
            </a:r>
          </a:p>
          <a:p>
            <a:r>
              <a:rPr lang="sl-SI" altLang="sl-SI" b="1"/>
              <a:t>child sex tourists</a:t>
            </a:r>
            <a:r>
              <a:rPr lang="sl-SI" altLang="sl-SI"/>
              <a:t> can think that in another country there are </a:t>
            </a:r>
            <a:r>
              <a:rPr lang="sl-SI" altLang="sl-SI" b="1"/>
              <a:t>no normal social and moral constraints so they will not accused for having done something bad</a:t>
            </a:r>
            <a:r>
              <a:rPr lang="sl-SI" altLang="sl-SI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>
            <a:extLst>
              <a:ext uri="{FF2B5EF4-FFF2-40B4-BE49-F238E27FC236}">
                <a16:creationId xmlns:a16="http://schemas.microsoft.com/office/drawing/2014/main" id="{3035CEC9-4BD9-409B-9F80-B6DCB84647D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88913"/>
            <a:ext cx="8007350" cy="5907087"/>
          </a:xfrm>
          <a:noFill/>
          <a:ln/>
        </p:spPr>
        <p:txBody>
          <a:bodyPr/>
          <a:lstStyle/>
          <a:p>
            <a:r>
              <a:rPr lang="sl-SI" altLang="sl-SI"/>
              <a:t>the governemnt in a country where this is usual, has a huge potential to do something about the sexual abuse of children</a:t>
            </a:r>
          </a:p>
          <a:p>
            <a:r>
              <a:rPr lang="sl-SI" altLang="sl-SI"/>
              <a:t>on average </a:t>
            </a:r>
            <a:r>
              <a:rPr lang="sl-SI" altLang="sl-SI" b="1"/>
              <a:t>40 percent</a:t>
            </a:r>
            <a:r>
              <a:rPr lang="sl-SI" altLang="sl-SI"/>
              <a:t> of the rescued girls return to a life of prostitution.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sti stekla">
  <a:themeElements>
    <a:clrScheme name="Plasti stekla 2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00"/>
      </a:hlink>
      <a:folHlink>
        <a:srgbClr val="FFFF99"/>
      </a:folHlink>
    </a:clrScheme>
    <a:fontScheme name="Plasti ste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lasti ste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sti ste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0</TotalTime>
  <Words>442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Wingdings</vt:lpstr>
      <vt:lpstr>Plasti stekla</vt:lpstr>
      <vt:lpstr>PROSTITUTION OF CHILDREN  </vt:lpstr>
      <vt:lpstr>PowerPoint Presentation</vt:lpstr>
      <vt:lpstr>PROSTITUTION IN A MODERN AND DEVELOPED WORLD </vt:lpstr>
      <vt:lpstr>PowerPoint Presentation</vt:lpstr>
      <vt:lpstr> PROSTITUTION IN A DEVELOPING WORLD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2019-05-30T09:22:23Z</dcterms:created>
  <dcterms:modified xsi:type="dcterms:W3CDTF">2019-05-30T09:22:23Z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