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2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6" autoAdjust="0"/>
    <p:restoredTop sz="94660"/>
  </p:normalViewPr>
  <p:slideViewPr>
    <p:cSldViewPr>
      <p:cViewPr varScale="1">
        <p:scale>
          <a:sx n="106" d="100"/>
          <a:sy n="106" d="100"/>
        </p:scale>
        <p:origin x="1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ročno 6">
            <a:extLst>
              <a:ext uri="{FF2B5EF4-FFF2-40B4-BE49-F238E27FC236}">
                <a16:creationId xmlns:a16="http://schemas.microsoft.com/office/drawing/2014/main" id="{8D188348-5D87-43B7-88A9-03BA494A56CA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Prostoročno 7">
            <a:extLst>
              <a:ext uri="{FF2B5EF4-FFF2-40B4-BE49-F238E27FC236}">
                <a16:creationId xmlns:a16="http://schemas.microsoft.com/office/drawing/2014/main" id="{D492DC82-54AA-45D0-AFCC-90CE55E680CA}"/>
              </a:ext>
            </a:extLst>
          </p:cNvPr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6" name="Ograda datuma 29">
            <a:extLst>
              <a:ext uri="{FF2B5EF4-FFF2-40B4-BE49-F238E27FC236}">
                <a16:creationId xmlns:a16="http://schemas.microsoft.com/office/drawing/2014/main" id="{F2F16535-2A2F-41C3-B884-E7EC57902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DBB52-9B3B-48FE-ABF8-F112571C2C04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7" name="Ograda noge 18">
            <a:extLst>
              <a:ext uri="{FF2B5EF4-FFF2-40B4-BE49-F238E27FC236}">
                <a16:creationId xmlns:a16="http://schemas.microsoft.com/office/drawing/2014/main" id="{AF2719FF-F767-4EE1-BB71-06910B512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26">
            <a:extLst>
              <a:ext uri="{FF2B5EF4-FFF2-40B4-BE49-F238E27FC236}">
                <a16:creationId xmlns:a16="http://schemas.microsoft.com/office/drawing/2014/main" id="{B8E59B2A-F9E9-498A-AD63-F9EFD9491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233DD-4A87-4AE7-BDCC-0E66FA9E9EE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502980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D5518BFE-E9EB-4751-B331-33074DBF9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ED96A-86C6-4A5E-BCB9-5848693C502F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3A11A781-BDE0-4C95-81A5-CD787BD13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B1BD4CC0-1973-48C1-AFFF-61C4D0EAF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E23DE-9AEA-4C3D-8853-E2D216C695F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48627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00D8BFF7-0FAF-455B-A702-B25FF1F48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D5911-B02B-49C9-A338-5E2F2EB58337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AE2D8B04-35A6-498E-AB7A-0659B2114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81900BB5-D94E-472B-AFA6-3D6B58A98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F2D90-4E15-4374-A445-C84FA7C1D7E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96298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09CDD79A-55C2-435D-94D3-0D7000885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DE01B-4818-4B6B-BE91-8CAC86D81870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8DF5563B-417C-4FA7-88E9-8098DB3E8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62222622-8071-4464-9AB8-0962F36B6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C7DE9C-E7C9-4329-8428-4CA17ABFF0E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48318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ročno 6">
            <a:extLst>
              <a:ext uri="{FF2B5EF4-FFF2-40B4-BE49-F238E27FC236}">
                <a16:creationId xmlns:a16="http://schemas.microsoft.com/office/drawing/2014/main" id="{18E3D098-00F2-4552-BD48-D5B2A0B383A2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Prostoročno 8">
            <a:extLst>
              <a:ext uri="{FF2B5EF4-FFF2-40B4-BE49-F238E27FC236}">
                <a16:creationId xmlns:a16="http://schemas.microsoft.com/office/drawing/2014/main" id="{6C9D6366-2D0B-49E9-A047-7F4A8CCCB036}"/>
              </a:ext>
            </a:extLst>
          </p:cNvPr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datuma 3">
            <a:extLst>
              <a:ext uri="{FF2B5EF4-FFF2-40B4-BE49-F238E27FC236}">
                <a16:creationId xmlns:a16="http://schemas.microsoft.com/office/drawing/2014/main" id="{F90C485E-0941-4326-9030-B73B45F2E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1BB57-F072-4D0A-91B5-9B3767899865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7" name="Ograda noge 4">
            <a:extLst>
              <a:ext uri="{FF2B5EF4-FFF2-40B4-BE49-F238E27FC236}">
                <a16:creationId xmlns:a16="http://schemas.microsoft.com/office/drawing/2014/main" id="{8F853ADF-9237-4EC9-8A34-EF52ED62C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5">
            <a:extLst>
              <a:ext uri="{FF2B5EF4-FFF2-40B4-BE49-F238E27FC236}">
                <a16:creationId xmlns:a16="http://schemas.microsoft.com/office/drawing/2014/main" id="{76F52567-21D7-456A-A0ED-92DBB4850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5F831-7363-4494-B54D-6FB0953B026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427078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9">
            <a:extLst>
              <a:ext uri="{FF2B5EF4-FFF2-40B4-BE49-F238E27FC236}">
                <a16:creationId xmlns:a16="http://schemas.microsoft.com/office/drawing/2014/main" id="{F5F61321-C28C-466D-AFDD-10AE26B3D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0E8D6-19FC-4701-8380-B102DD6A0DDC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21">
            <a:extLst>
              <a:ext uri="{FF2B5EF4-FFF2-40B4-BE49-F238E27FC236}">
                <a16:creationId xmlns:a16="http://schemas.microsoft.com/office/drawing/2014/main" id="{8A3E5EE3-1FF1-48B3-8D7C-4EC6D1A75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17">
            <a:extLst>
              <a:ext uri="{FF2B5EF4-FFF2-40B4-BE49-F238E27FC236}">
                <a16:creationId xmlns:a16="http://schemas.microsoft.com/office/drawing/2014/main" id="{ED3F8DEE-B1B3-4EDA-BACB-1D493FAF1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C9C99-6AC9-4213-AE58-69FFE6AD087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98956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6">
            <a:extLst>
              <a:ext uri="{FF2B5EF4-FFF2-40B4-BE49-F238E27FC236}">
                <a16:creationId xmlns:a16="http://schemas.microsoft.com/office/drawing/2014/main" id="{9FE1756A-E7EE-4E26-81C4-4CC81557D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3E6D8-C55F-4290-A2D0-8134C600A2E1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8" name="Ograda noge 7">
            <a:extLst>
              <a:ext uri="{FF2B5EF4-FFF2-40B4-BE49-F238E27FC236}">
                <a16:creationId xmlns:a16="http://schemas.microsoft.com/office/drawing/2014/main" id="{1FF4B41D-86CC-4A2E-89B0-23D5091B1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8">
            <a:extLst>
              <a:ext uri="{FF2B5EF4-FFF2-40B4-BE49-F238E27FC236}">
                <a16:creationId xmlns:a16="http://schemas.microsoft.com/office/drawing/2014/main" id="{A8850721-39DC-4DFE-AD7A-0C921A544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79C42-0C45-43F3-B3DA-0D026E8BE06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42681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9">
            <a:extLst>
              <a:ext uri="{FF2B5EF4-FFF2-40B4-BE49-F238E27FC236}">
                <a16:creationId xmlns:a16="http://schemas.microsoft.com/office/drawing/2014/main" id="{5B3D7FFC-753A-4D83-86C3-40BECBE54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20B9B-9229-4F89-B0FA-98B32D98ABD7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" name="Ograda noge 21">
            <a:extLst>
              <a:ext uri="{FF2B5EF4-FFF2-40B4-BE49-F238E27FC236}">
                <a16:creationId xmlns:a16="http://schemas.microsoft.com/office/drawing/2014/main" id="{872ECDAD-A098-4EAE-848E-1E08B1956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17">
            <a:extLst>
              <a:ext uri="{FF2B5EF4-FFF2-40B4-BE49-F238E27FC236}">
                <a16:creationId xmlns:a16="http://schemas.microsoft.com/office/drawing/2014/main" id="{58E05B5A-35BA-418B-A7E4-86A28102F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EF3CA-AA7A-4814-9B36-2A7ECED840F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11340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9">
            <a:extLst>
              <a:ext uri="{FF2B5EF4-FFF2-40B4-BE49-F238E27FC236}">
                <a16:creationId xmlns:a16="http://schemas.microsoft.com/office/drawing/2014/main" id="{D9328F7A-3E24-4F29-BE5A-FBD8E9219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CC726-ABC1-4D73-9419-41CB41B18870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3" name="Ograda noge 21">
            <a:extLst>
              <a:ext uri="{FF2B5EF4-FFF2-40B4-BE49-F238E27FC236}">
                <a16:creationId xmlns:a16="http://schemas.microsoft.com/office/drawing/2014/main" id="{5AA621C1-66BA-472B-9213-B8E998FBF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17">
            <a:extLst>
              <a:ext uri="{FF2B5EF4-FFF2-40B4-BE49-F238E27FC236}">
                <a16:creationId xmlns:a16="http://schemas.microsoft.com/office/drawing/2014/main" id="{71854D16-F73E-46A0-A8CD-76C6EC531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6857C-C85B-4705-869E-0431D141DF6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921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1E5FA4F6-B37E-4347-B93D-025CDF369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8D5F4-2987-417D-BC36-FD99A6CE8E26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AE119C0E-CDAE-45F2-A975-5C75862B5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05D14B09-B30F-4EB5-A556-CA940BF6C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fld id="{4D33D9A5-0C9F-46F4-B2F7-7825F1843A0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86931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43556F70-1AF3-4DCD-BF4F-9150314AD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A3787-AAC2-4CA6-99DD-776A34BAAD6B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F07F9142-695C-45FA-9CEE-066F11A39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EC3ECAC9-DD51-42C1-8112-7F51F5E39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93D35-1F81-4ED8-AD06-C9D8D4AEA25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64048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ročno 11">
            <a:extLst>
              <a:ext uri="{FF2B5EF4-FFF2-40B4-BE49-F238E27FC236}">
                <a16:creationId xmlns:a16="http://schemas.microsoft.com/office/drawing/2014/main" id="{C9F14C87-F9CC-41BF-90DA-603B2079C0D4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Prostoročno 15">
            <a:extLst>
              <a:ext uri="{FF2B5EF4-FFF2-40B4-BE49-F238E27FC236}">
                <a16:creationId xmlns:a16="http://schemas.microsoft.com/office/drawing/2014/main" id="{83242713-B892-4DEE-A1D5-D14833AF5D2B}"/>
              </a:ext>
            </a:extLst>
          </p:cNvPr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Ograda naslova 8">
            <a:extLst>
              <a:ext uri="{FF2B5EF4-FFF2-40B4-BE49-F238E27FC236}">
                <a16:creationId xmlns:a16="http://schemas.microsoft.com/office/drawing/2014/main" id="{F2A3EA19-4F15-423E-81D8-272C6F8B10D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  <a:endParaRPr lang="en-US" altLang="sl-SI"/>
          </a:p>
        </p:txBody>
      </p:sp>
      <p:sp>
        <p:nvSpPr>
          <p:cNvPr id="1029" name="Ograda besedila 29">
            <a:extLst>
              <a:ext uri="{FF2B5EF4-FFF2-40B4-BE49-F238E27FC236}">
                <a16:creationId xmlns:a16="http://schemas.microsoft.com/office/drawing/2014/main" id="{B3EA257F-62EA-41B2-8B2C-919715310A7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0" name="Ograda datuma 9">
            <a:extLst>
              <a:ext uri="{FF2B5EF4-FFF2-40B4-BE49-F238E27FC236}">
                <a16:creationId xmlns:a16="http://schemas.microsoft.com/office/drawing/2014/main" id="{B18989A3-B523-4ECC-BC25-A4F427CAF0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A4309C-40A6-40A1-B7C0-26C7B9A22E33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22" name="Ograda noge 21">
            <a:extLst>
              <a:ext uri="{FF2B5EF4-FFF2-40B4-BE49-F238E27FC236}">
                <a16:creationId xmlns:a16="http://schemas.microsoft.com/office/drawing/2014/main" id="{ACEB40CC-DC0D-4C04-B778-410058F3C8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8" name="Ograda številke diapozitiva 17">
            <a:extLst>
              <a:ext uri="{FF2B5EF4-FFF2-40B4-BE49-F238E27FC236}">
                <a16:creationId xmlns:a16="http://schemas.microsoft.com/office/drawing/2014/main" id="{46E8358B-96D2-441B-A5E0-DFFF3694C4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B9A98"/>
                </a:solidFill>
              </a:defRPr>
            </a:lvl1pPr>
          </a:lstStyle>
          <a:p>
            <a:fld id="{33A5F01A-5105-416D-AE93-434AF49B48DF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5" r:id="rId1"/>
    <p:sldLayoutId id="2147483749" r:id="rId2"/>
    <p:sldLayoutId id="2147483756" r:id="rId3"/>
    <p:sldLayoutId id="2147483750" r:id="rId4"/>
    <p:sldLayoutId id="2147483757" r:id="rId5"/>
    <p:sldLayoutId id="2147483751" r:id="rId6"/>
    <p:sldLayoutId id="2147483752" r:id="rId7"/>
    <p:sldLayoutId id="2147483758" r:id="rId8"/>
    <p:sldLayoutId id="2147483759" r:id="rId9"/>
    <p:sldLayoutId id="2147483753" r:id="rId10"/>
    <p:sldLayoutId id="214748375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user/GSauce1999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BEDEF71-DFE5-45DB-8240-7D2461E11D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6480048" cy="230124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err="1"/>
              <a:t>Renewable</a:t>
            </a:r>
            <a:r>
              <a:rPr lang="sl-SI"/>
              <a:t> </a:t>
            </a:r>
            <a:r>
              <a:rPr lang="sl-SI" err="1"/>
              <a:t>energy</a:t>
            </a:r>
            <a:br>
              <a:rPr lang="sl-SI"/>
            </a:br>
            <a:endParaRPr lang="sl-SI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9CE6E97-7FD9-4D85-8340-A5BFC4C7E5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3608" y="4653136"/>
            <a:ext cx="6480048" cy="1752600"/>
          </a:xfrm>
        </p:spPr>
        <p:txBody>
          <a:bodyPr numCol="2"/>
          <a:lstStyle/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sl-SI"/>
              <a:t> </a:t>
            </a:r>
            <a:endParaRPr lang="sl-SI" dirty="0"/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 err="1"/>
              <a:t>Year</a:t>
            </a:r>
            <a:r>
              <a:rPr lang="sl-SI" dirty="0"/>
              <a:t>: 2015/16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>
            <a:extLst>
              <a:ext uri="{FF2B5EF4-FFF2-40B4-BE49-F238E27FC236}">
                <a16:creationId xmlns:a16="http://schemas.microsoft.com/office/drawing/2014/main" id="{908E4D45-4F7E-42DB-9AFD-38AEB20E3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Kazalo</a:t>
            </a:r>
          </a:p>
        </p:txBody>
      </p:sp>
      <p:sp>
        <p:nvSpPr>
          <p:cNvPr id="8195" name="Ograda vsebine 2">
            <a:extLst>
              <a:ext uri="{FF2B5EF4-FFF2-40B4-BE49-F238E27FC236}">
                <a16:creationId xmlns:a16="http://schemas.microsoft.com/office/drawing/2014/main" id="{4460AD3E-54A2-4FD1-8264-FAC3FA8A9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Renewable energy</a:t>
            </a:r>
          </a:p>
          <a:p>
            <a:r>
              <a:rPr lang="sl-SI" altLang="sl-SI"/>
              <a:t>History</a:t>
            </a:r>
          </a:p>
          <a:p>
            <a:r>
              <a:rPr lang="sl-SI" altLang="sl-SI"/>
              <a:t>Wind power</a:t>
            </a:r>
          </a:p>
          <a:p>
            <a:r>
              <a:rPr lang="sl-SI" altLang="sl-SI"/>
              <a:t>Hydro power</a:t>
            </a:r>
          </a:p>
          <a:p>
            <a:r>
              <a:rPr lang="sl-SI" altLang="sl-SI"/>
              <a:t>Solar energy</a:t>
            </a:r>
          </a:p>
          <a:p>
            <a:r>
              <a:rPr lang="sl-SI" altLang="sl-SI"/>
              <a:t>Video</a:t>
            </a:r>
          </a:p>
          <a:p>
            <a:r>
              <a:rPr lang="sl-SI" altLang="sl-SI"/>
              <a:t>Words</a:t>
            </a:r>
          </a:p>
          <a:p>
            <a:endParaRPr lang="sl-SI" altLang="sl-SI"/>
          </a:p>
          <a:p>
            <a:endParaRPr lang="sl-SI" altLang="sl-S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>
            <a:extLst>
              <a:ext uri="{FF2B5EF4-FFF2-40B4-BE49-F238E27FC236}">
                <a16:creationId xmlns:a16="http://schemas.microsoft.com/office/drawing/2014/main" id="{4008F4A9-4275-48BC-B5E7-E0C84B83D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Renewable energy</a:t>
            </a:r>
          </a:p>
        </p:txBody>
      </p:sp>
      <p:sp>
        <p:nvSpPr>
          <p:cNvPr id="9219" name="Ograda vsebine 2">
            <a:extLst>
              <a:ext uri="{FF2B5EF4-FFF2-40B4-BE49-F238E27FC236}">
                <a16:creationId xmlns:a16="http://schemas.microsoft.com/office/drawing/2014/main" id="{2DAAF9C2-AAB1-441B-B9C1-49D27105A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I</a:t>
            </a:r>
            <a:r>
              <a:rPr lang="en-US" altLang="sl-SI"/>
              <a:t>s generally defined as energy</a:t>
            </a:r>
            <a:endParaRPr lang="sl-SI" altLang="sl-SI"/>
          </a:p>
          <a:p>
            <a:r>
              <a:rPr lang="sl-SI" altLang="sl-SI"/>
              <a:t>Using renewable energy</a:t>
            </a:r>
          </a:p>
        </p:txBody>
      </p:sp>
      <p:pic>
        <p:nvPicPr>
          <p:cNvPr id="9220" name="Picture 2" descr="http://upload.wikimedia.org/wikipedia/commons/8/8f/Westmill_Solar_2.jpg">
            <a:extLst>
              <a:ext uri="{FF2B5EF4-FFF2-40B4-BE49-F238E27FC236}">
                <a16:creationId xmlns:a16="http://schemas.microsoft.com/office/drawing/2014/main" id="{DF1F8802-7A49-43A0-A026-726C6F3C88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997200"/>
            <a:ext cx="4525963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>
            <a:extLst>
              <a:ext uri="{FF2B5EF4-FFF2-40B4-BE49-F238E27FC236}">
                <a16:creationId xmlns:a16="http://schemas.microsoft.com/office/drawing/2014/main" id="{A0DDBA6C-D468-458B-9B14-4A1063BC4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History</a:t>
            </a:r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3084A765-E059-412B-830A-8D3B18126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Oldest usage of renewable energy is wind</a:t>
            </a:r>
          </a:p>
        </p:txBody>
      </p:sp>
      <p:pic>
        <p:nvPicPr>
          <p:cNvPr id="10244" name="Picture 2" descr="Rezultat iskanja slik za boat using wind">
            <a:extLst>
              <a:ext uri="{FF2B5EF4-FFF2-40B4-BE49-F238E27FC236}">
                <a16:creationId xmlns:a16="http://schemas.microsoft.com/office/drawing/2014/main" id="{8678DDD0-6C50-4E6F-9611-79F2063A82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3860800"/>
            <a:ext cx="288925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96A34D2-F5E4-4790-A213-08D20B73D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549275"/>
            <a:ext cx="7467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 err="1"/>
              <a:t>Wind</a:t>
            </a:r>
            <a:r>
              <a:rPr lang="sl-SI" dirty="0"/>
              <a:t> </a:t>
            </a:r>
            <a:r>
              <a:rPr lang="sl-SI" dirty="0" err="1"/>
              <a:t>power</a:t>
            </a:r>
            <a:br>
              <a:rPr lang="sl-SI" b="1" dirty="0"/>
            </a:br>
            <a:endParaRPr lang="sl-SI" dirty="0"/>
          </a:p>
        </p:txBody>
      </p:sp>
      <p:sp>
        <p:nvSpPr>
          <p:cNvPr id="11267" name="Ograda vsebine 2">
            <a:extLst>
              <a:ext uri="{FF2B5EF4-FFF2-40B4-BE49-F238E27FC236}">
                <a16:creationId xmlns:a16="http://schemas.microsoft.com/office/drawing/2014/main" id="{B64EDE02-E22C-4D19-8351-DAB641304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sl-SI"/>
              <a:t>Airflows can be used to run </a:t>
            </a:r>
            <a:r>
              <a:rPr lang="sl-SI" altLang="sl-SI"/>
              <a:t>wind turbines</a:t>
            </a:r>
          </a:p>
          <a:p>
            <a:r>
              <a:rPr lang="sl-SI" altLang="sl-SI"/>
              <a:t>600 kW to 5 MW of rated power</a:t>
            </a:r>
          </a:p>
          <a:p>
            <a:r>
              <a:rPr lang="sl-SI" altLang="sl-SI"/>
              <a:t>With rated output of 1.5–3 MW </a:t>
            </a:r>
          </a:p>
        </p:txBody>
      </p:sp>
      <p:pic>
        <p:nvPicPr>
          <p:cNvPr id="11268" name="Picture 2" descr="http://upload.wikimedia.org/wikipedia/commons/thumb/0/0f/Shepherds_Flat_Wind_Farm_2011.jpg/1280px-Shepherds_Flat_Wind_Farm_2011.jpg">
            <a:extLst>
              <a:ext uri="{FF2B5EF4-FFF2-40B4-BE49-F238E27FC236}">
                <a16:creationId xmlns:a16="http://schemas.microsoft.com/office/drawing/2014/main" id="{BFB9D00C-2E2E-4007-B799-BBFD571BF6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4146550"/>
            <a:ext cx="4054475" cy="271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A34AC4B-202B-423F-BDF2-88D800C0D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549275"/>
            <a:ext cx="7467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 err="1"/>
              <a:t>Hydropower</a:t>
            </a:r>
            <a:br>
              <a:rPr lang="sl-SI" b="1" dirty="0"/>
            </a:br>
            <a:endParaRPr lang="sl-SI" dirty="0"/>
          </a:p>
        </p:txBody>
      </p:sp>
      <p:sp>
        <p:nvSpPr>
          <p:cNvPr id="12291" name="Ograda vsebine 2">
            <a:extLst>
              <a:ext uri="{FF2B5EF4-FFF2-40B4-BE49-F238E27FC236}">
                <a16:creationId xmlns:a16="http://schemas.microsoft.com/office/drawing/2014/main" id="{5609339F-AFC7-4943-A6FC-26C7E55A9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sl-SI"/>
              <a:t>Energy in water can be harnessed and used</a:t>
            </a:r>
            <a:endParaRPr lang="sl-SI" altLang="sl-SI"/>
          </a:p>
          <a:p>
            <a:r>
              <a:rPr lang="sl-SI" altLang="sl-SI"/>
              <a:t>water is about 800 times denser than air</a:t>
            </a:r>
          </a:p>
          <a:p>
            <a:r>
              <a:rPr lang="sl-SI" altLang="sl-SI"/>
              <a:t>The largest of which is the Three Gorges Dam in China </a:t>
            </a:r>
          </a:p>
          <a:p>
            <a:r>
              <a:rPr lang="sl-SI" altLang="sl-SI"/>
              <a:t>smaller example is the Akosombo Dam in Ghana.</a:t>
            </a:r>
          </a:p>
          <a:p>
            <a:endParaRPr lang="sl-SI" altLang="sl-SI"/>
          </a:p>
        </p:txBody>
      </p:sp>
      <p:pic>
        <p:nvPicPr>
          <p:cNvPr id="12292" name="Picture 2" descr="http://upload.wikimedia.org/wikipedia/commons/thumb/a/ab/ThreeGorgesDam-China2009.jpg/1280px-ThreeGorgesDam-China2009.jpg">
            <a:extLst>
              <a:ext uri="{FF2B5EF4-FFF2-40B4-BE49-F238E27FC236}">
                <a16:creationId xmlns:a16="http://schemas.microsoft.com/office/drawing/2014/main" id="{9D934E9E-B09B-4F3D-AB42-A10CE2F205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4784725"/>
            <a:ext cx="3336925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F56EE48-36DF-48FD-B191-C3E893376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476250"/>
            <a:ext cx="7467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Solar </a:t>
            </a:r>
            <a:r>
              <a:rPr lang="sl-SI" dirty="0" err="1"/>
              <a:t>energy</a:t>
            </a:r>
            <a:br>
              <a:rPr lang="sl-SI" b="1" dirty="0"/>
            </a:br>
            <a:endParaRPr lang="sl-SI" dirty="0"/>
          </a:p>
        </p:txBody>
      </p:sp>
      <p:sp>
        <p:nvSpPr>
          <p:cNvPr id="13315" name="Ograda vsebine 2">
            <a:extLst>
              <a:ext uri="{FF2B5EF4-FFF2-40B4-BE49-F238E27FC236}">
                <a16:creationId xmlns:a16="http://schemas.microsoft.com/office/drawing/2014/main" id="{2A5A9601-6CC1-4DDF-BB2F-48AD7DA2E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Solar energy,light and heat from the sun</a:t>
            </a:r>
          </a:p>
          <a:p>
            <a:r>
              <a:rPr lang="sl-SI" altLang="sl-SI"/>
              <a:t>A photovoltaic system</a:t>
            </a:r>
          </a:p>
        </p:txBody>
      </p:sp>
      <p:pic>
        <p:nvPicPr>
          <p:cNvPr id="13316" name="Picture 2" descr="http://upload.wikimedia.org/wikipedia/commons/6/63/Solar_Plant_kl.jpg">
            <a:extLst>
              <a:ext uri="{FF2B5EF4-FFF2-40B4-BE49-F238E27FC236}">
                <a16:creationId xmlns:a16="http://schemas.microsoft.com/office/drawing/2014/main" id="{2EB97F5E-F747-4B24-859F-ED2748A6B6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3213100"/>
            <a:ext cx="4916488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7DE57E3-4BC7-44A4-BEB7-C5B4E0BD7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50" y="549275"/>
            <a:ext cx="7467600" cy="1143000"/>
          </a:xfrm>
        </p:spPr>
        <p:txBody>
          <a:bodyPr>
            <a:normAutofit fontScale="90000"/>
          </a:bodyPr>
          <a:lstStyle/>
          <a:p>
            <a:pPr fontAlgn="t">
              <a:spcAft>
                <a:spcPts val="0"/>
              </a:spcAft>
              <a:defRPr/>
            </a:pPr>
            <a:r>
              <a:rPr lang="en-US" dirty="0"/>
              <a:t>How do different types of Renewable Energy work?</a:t>
            </a:r>
            <a:br>
              <a:rPr lang="en-US" dirty="0">
                <a:hlinkClick r:id="rId2"/>
              </a:rPr>
            </a:br>
            <a:endParaRPr lang="sl-SI" dirty="0"/>
          </a:p>
        </p:txBody>
      </p:sp>
      <p:sp>
        <p:nvSpPr>
          <p:cNvPr id="14339" name="Ograda vsebine 2">
            <a:extLst>
              <a:ext uri="{FF2B5EF4-FFF2-40B4-BE49-F238E27FC236}">
                <a16:creationId xmlns:a16="http://schemas.microsoft.com/office/drawing/2014/main" id="{89E31A54-CF3F-4CBA-8463-7B87DEFAB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https://www.youtube.com/watch?v=mIj8EuEJ8FY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slov 1">
            <a:extLst>
              <a:ext uri="{FF2B5EF4-FFF2-40B4-BE49-F238E27FC236}">
                <a16:creationId xmlns:a16="http://schemas.microsoft.com/office/drawing/2014/main" id="{076DCD60-DAF9-4CCF-8CC5-A0E478E8A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Words </a:t>
            </a:r>
          </a:p>
        </p:txBody>
      </p:sp>
      <p:sp>
        <p:nvSpPr>
          <p:cNvPr id="15363" name="Ograda vsebine 2">
            <a:extLst>
              <a:ext uri="{FF2B5EF4-FFF2-40B4-BE49-F238E27FC236}">
                <a16:creationId xmlns:a16="http://schemas.microsoft.com/office/drawing/2014/main" id="{4006F609-BA57-4E7C-8A68-C4AE786E7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Resources- sredstvo</a:t>
            </a:r>
          </a:p>
          <a:p>
            <a:r>
              <a:rPr lang="sl-SI" altLang="sl-SI"/>
              <a:t>Harnessed- izkoristiti</a:t>
            </a:r>
          </a:p>
          <a:p>
            <a:r>
              <a:rPr lang="sl-SI" altLang="sl-SI"/>
              <a:t>Rated power- nazivna moč</a:t>
            </a:r>
          </a:p>
          <a:p>
            <a:r>
              <a:rPr lang="sl-SI" altLang="sl-SI"/>
              <a:t>considerable amounts of energy- precejšne količine energije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hnika">
  <a:themeElements>
    <a:clrScheme name="Tehnik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hnik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hni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0</TotalTime>
  <Words>134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Franklin Gothic Book</vt:lpstr>
      <vt:lpstr>Wingdings 2</vt:lpstr>
      <vt:lpstr>Tehnika</vt:lpstr>
      <vt:lpstr>Renewable energy </vt:lpstr>
      <vt:lpstr>Kazalo</vt:lpstr>
      <vt:lpstr>Renewable energy</vt:lpstr>
      <vt:lpstr>History</vt:lpstr>
      <vt:lpstr>Wind power </vt:lpstr>
      <vt:lpstr>Hydropower </vt:lpstr>
      <vt:lpstr>Solar energy </vt:lpstr>
      <vt:lpstr>How do different types of Renewable Energy work? </vt:lpstr>
      <vt:lpstr>Words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2019-05-30T09:22:31Z</dcterms:created>
  <dcterms:modified xsi:type="dcterms:W3CDTF">2019-05-30T09:22:31Z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