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8" name="Group 2">
            <a:extLst>
              <a:ext uri="{FF2B5EF4-FFF2-40B4-BE49-F238E27FC236}">
                <a16:creationId xmlns:a16="http://schemas.microsoft.com/office/drawing/2014/main" id="{451214D4-5BE7-4617-868B-7B6A0929D1DE}"/>
              </a:ext>
            </a:extLst>
          </p:cNvPr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86019" name="Oval 3">
              <a:extLst>
                <a:ext uri="{FF2B5EF4-FFF2-40B4-BE49-F238E27FC236}">
                  <a16:creationId xmlns:a16="http://schemas.microsoft.com/office/drawing/2014/main" id="{F2A47B13-3221-4F2C-AF66-35A1A88047F6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86020" name="Oval 4">
              <a:extLst>
                <a:ext uri="{FF2B5EF4-FFF2-40B4-BE49-F238E27FC236}">
                  <a16:creationId xmlns:a16="http://schemas.microsoft.com/office/drawing/2014/main" id="{278E477E-75F9-43C4-B99D-09F888E318E1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86021" name="Oval 5">
              <a:extLst>
                <a:ext uri="{FF2B5EF4-FFF2-40B4-BE49-F238E27FC236}">
                  <a16:creationId xmlns:a16="http://schemas.microsoft.com/office/drawing/2014/main" id="{4E82F9A0-FD1D-40F8-8628-BF72FA266E5B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86022" name="Oval 6">
              <a:extLst>
                <a:ext uri="{FF2B5EF4-FFF2-40B4-BE49-F238E27FC236}">
                  <a16:creationId xmlns:a16="http://schemas.microsoft.com/office/drawing/2014/main" id="{D77745D6-8338-42FE-B2A9-1AFA76BEB5AB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86023" name="Oval 7">
              <a:extLst>
                <a:ext uri="{FF2B5EF4-FFF2-40B4-BE49-F238E27FC236}">
                  <a16:creationId xmlns:a16="http://schemas.microsoft.com/office/drawing/2014/main" id="{1FF39BCA-452C-467A-BBAA-0D8E23FE3FD7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86024" name="Oval 8">
              <a:extLst>
                <a:ext uri="{FF2B5EF4-FFF2-40B4-BE49-F238E27FC236}">
                  <a16:creationId xmlns:a16="http://schemas.microsoft.com/office/drawing/2014/main" id="{C7C4F1D8-DC5C-4452-9954-094BE53E25B6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86025" name="Rectangle 9">
            <a:extLst>
              <a:ext uri="{FF2B5EF4-FFF2-40B4-BE49-F238E27FC236}">
                <a16:creationId xmlns:a16="http://schemas.microsoft.com/office/drawing/2014/main" id="{2B99569C-1937-480F-B889-F3B22AE0B7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6026" name="Rectangle 10">
            <a:extLst>
              <a:ext uri="{FF2B5EF4-FFF2-40B4-BE49-F238E27FC236}">
                <a16:creationId xmlns:a16="http://schemas.microsoft.com/office/drawing/2014/main" id="{E13DFC49-C683-4261-95DC-F72E9D1DA3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6027" name="Rectangle 11">
            <a:extLst>
              <a:ext uri="{FF2B5EF4-FFF2-40B4-BE49-F238E27FC236}">
                <a16:creationId xmlns:a16="http://schemas.microsoft.com/office/drawing/2014/main" id="{8A3ACDCA-3700-460F-9E77-F95309C3B7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444888A-4AF7-433E-B5A1-41345B6FED68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6028" name="Rectangle 12">
            <a:extLst>
              <a:ext uri="{FF2B5EF4-FFF2-40B4-BE49-F238E27FC236}">
                <a16:creationId xmlns:a16="http://schemas.microsoft.com/office/drawing/2014/main" id="{F2D66FC7-8A96-4DA9-A13E-24F22E03BA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86029" name="Rectangle 13">
            <a:extLst>
              <a:ext uri="{FF2B5EF4-FFF2-40B4-BE49-F238E27FC236}">
                <a16:creationId xmlns:a16="http://schemas.microsoft.com/office/drawing/2014/main" id="{21E03504-E81E-46FB-BAE3-950F62A280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6EF7E-4148-40E4-AC13-7994C9D32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F0DC57-3442-4BA7-816C-FB898B3EB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A2E32-55DD-49CE-8D8B-A560F8B5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300A9-8888-49F4-B947-611786A5D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F915C-3E44-4676-B60E-F8A218BE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470D3-8CAC-4FCD-A239-001D9E825C9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18966409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5CE42D-5E38-4B20-96A2-A78D36FE6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133BD-80FC-402F-BF42-C12921EB5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4858B-49AC-4AD9-A8F2-CED2FBB68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CC9F1-62EA-42DE-B6B4-9E605066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EB464-FFD8-4BCB-9290-983D235C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218FE-54D8-4D86-A678-B51835EBD6A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57326624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79B45-C043-4AC5-BDE3-1CFC88C5E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777D6-D75B-4393-82F3-1B3621F4BAE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22301-BD49-4E29-B737-016534BF5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264E2-CBEA-4268-9F1D-55FE6EBB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9EBDD-A54D-4CDE-A2DE-E63D3BC96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6CEB8-829E-4D72-911C-06A7E2326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84EBE94-A7E2-4502-A4F2-9113ED42F54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0411738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B0FC0-1883-4BE5-A7AA-F5376F7F3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4B8AC-D792-4C39-AD01-6500379DE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35D25-0826-4E41-A849-AD7B6F3B6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3573-E5AC-402F-8E9D-EA4BEF83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A30F0-9EEA-448C-B237-A691E0F20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3AF15-26CE-4DC0-AD6E-A4AD1EC304B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59354836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5B0F3-2AFA-4423-8603-EE088DC1E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2AE18-03A2-476D-BE64-4CBF8386B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C0DD6-2660-44CF-96FA-33DC7392C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7D124-DCAA-4004-B692-DE06344D0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96428-108E-45D6-9C70-DEB3B7FBB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6AC63-639F-4B02-BA2E-FB6AA543317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80272558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9BC50-77AC-409D-AABE-676D9DC8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7EC3C-04D1-46E2-9FEC-D44187FDA1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F97E4-59E3-4A03-BF0C-A80A336B6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944F3-3B50-4BE0-B03B-39F2423D4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D6B04-ABAD-4411-9C4C-FEEAA01B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15C08-1A9A-4E70-BC25-B19B9190F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BB94A-21D9-4631-9124-27275EEAF24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78752073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E9543-394C-47B2-9B06-C19448A00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51013-BA4C-4611-81E1-C3A825571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22DF9B-A69A-4764-A308-59C8EA556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449A63-FC92-4D45-8655-03C379C10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AF1F7F-8A52-4E31-B060-82DFA325FD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FF7DB7-B8BF-4B00-9570-C6EF645E3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6FCA82-6170-44D5-A532-B0EAC16B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D14AAD-5C9E-4FAD-BE31-BDE4778B5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0D0B2-D473-4C7D-B28B-5A1A7A65B54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28710429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21BC7-8C4D-46D9-B3E9-54AA92614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9A6773-B86B-42A5-97EC-E04A48E04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D4B412-02DD-4215-8267-D71C75761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D02E4F-D61C-4C19-B5E0-03DC3545D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87357-AE43-42E6-85F1-8CAE1F02BD3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40772855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048EB9-68F4-4177-A7FB-9922E6E7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0B618-669E-413B-9715-B953DAF65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AEAC4-24E5-4B86-93AA-F20C68E31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3262C-60E8-40BF-B919-38EF4CF60F5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883343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08896-2EDC-42B2-804E-DFF012F8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24316-F674-42FF-B97A-D9BA97F15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139D1-EE2B-4D7B-961B-92388722C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CD053-DB47-483F-925A-EB546D049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4D2B7-6836-4C5D-A106-9843948C7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682B2-4892-473F-B260-E620BCFC8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EA315-917C-4BF6-B734-5074427772C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3557760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BE1B7-ABFE-4BC0-90E8-C97FC78E4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D58D6A-221A-4177-BC54-176049C9CA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AC73B-0255-4129-9947-D4EEF8BB7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7D65A-4C55-4E78-A870-41C8FB7F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7DF28D-98EF-4A90-A89E-8D54B90F6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E72A20-A340-4CBE-9091-DD59FFBB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EA3D4-4049-4A31-9A48-273ABFAE976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95916492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>
            <a:extLst>
              <a:ext uri="{FF2B5EF4-FFF2-40B4-BE49-F238E27FC236}">
                <a16:creationId xmlns:a16="http://schemas.microsoft.com/office/drawing/2014/main" id="{D66B1F39-D38C-4707-AF00-B6D66EF3ECD1}"/>
              </a:ext>
            </a:extLst>
          </p:cNvPr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84995" name="Oval 3">
              <a:extLst>
                <a:ext uri="{FF2B5EF4-FFF2-40B4-BE49-F238E27FC236}">
                  <a16:creationId xmlns:a16="http://schemas.microsoft.com/office/drawing/2014/main" id="{36F96B48-F1D5-4275-8B58-622EDA1C35A5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84996" name="Oval 4">
              <a:extLst>
                <a:ext uri="{FF2B5EF4-FFF2-40B4-BE49-F238E27FC236}">
                  <a16:creationId xmlns:a16="http://schemas.microsoft.com/office/drawing/2014/main" id="{CFDED0D0-6A14-4824-8A6B-E409CA375255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84997" name="Oval 5">
              <a:extLst>
                <a:ext uri="{FF2B5EF4-FFF2-40B4-BE49-F238E27FC236}">
                  <a16:creationId xmlns:a16="http://schemas.microsoft.com/office/drawing/2014/main" id="{5EF9B2D0-4059-4A47-9D4C-5BB844365165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84998" name="Oval 6">
              <a:extLst>
                <a:ext uri="{FF2B5EF4-FFF2-40B4-BE49-F238E27FC236}">
                  <a16:creationId xmlns:a16="http://schemas.microsoft.com/office/drawing/2014/main" id="{15A8B497-95DB-4E70-BE07-C151FED54906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84999" name="Oval 7">
              <a:extLst>
                <a:ext uri="{FF2B5EF4-FFF2-40B4-BE49-F238E27FC236}">
                  <a16:creationId xmlns:a16="http://schemas.microsoft.com/office/drawing/2014/main" id="{9712A8B7-4C47-4BE9-883A-C21575F5B315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85000" name="Rectangle 8">
            <a:extLst>
              <a:ext uri="{FF2B5EF4-FFF2-40B4-BE49-F238E27FC236}">
                <a16:creationId xmlns:a16="http://schemas.microsoft.com/office/drawing/2014/main" id="{D87FC75F-0EDD-4AEB-99AE-E8828C2100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85001" name="Rectangle 9">
            <a:extLst>
              <a:ext uri="{FF2B5EF4-FFF2-40B4-BE49-F238E27FC236}">
                <a16:creationId xmlns:a16="http://schemas.microsoft.com/office/drawing/2014/main" id="{A46ABD60-F6E5-478A-A195-8F69D45A60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sl-SI" altLang="sl-SI"/>
          </a:p>
        </p:txBody>
      </p:sp>
      <p:sp>
        <p:nvSpPr>
          <p:cNvPr id="85002" name="Rectangle 10">
            <a:extLst>
              <a:ext uri="{FF2B5EF4-FFF2-40B4-BE49-F238E27FC236}">
                <a16:creationId xmlns:a16="http://schemas.microsoft.com/office/drawing/2014/main" id="{766903ED-2434-4BA5-A23E-C7B14D4450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sl-SI" altLang="sl-SI"/>
          </a:p>
        </p:txBody>
      </p:sp>
      <p:sp>
        <p:nvSpPr>
          <p:cNvPr id="85003" name="Rectangle 11">
            <a:extLst>
              <a:ext uri="{FF2B5EF4-FFF2-40B4-BE49-F238E27FC236}">
                <a16:creationId xmlns:a16="http://schemas.microsoft.com/office/drawing/2014/main" id="{FF86AE35-B4EE-4F34-9FDB-876F909D1BE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73C7735-F430-4D87-AD16-60FB50BF0E2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5004" name="Rectangle 12">
            <a:extLst>
              <a:ext uri="{FF2B5EF4-FFF2-40B4-BE49-F238E27FC236}">
                <a16:creationId xmlns:a16="http://schemas.microsoft.com/office/drawing/2014/main" id="{93ACD802-1B20-4F55-A1BD-1B816670A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ransition>
    <p:dissolve/>
  </p:transition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44818B8-9B4D-4907-8877-D4D6B01E68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sl-SI" altLang="sl-SI" sz="4800">
                <a:latin typeface="Algerian" panose="04020705040A02060702" pitchFamily="82" charset="0"/>
              </a:rPr>
              <a:t>Royal Ceremonies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B28EFD0-A8B3-4691-AB21-C6E9FE4BF1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4038600"/>
            <a:ext cx="6400800" cy="190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dirty="0">
                <a:latin typeface="Arial Unicode MS" pitchFamily="34" charset="-128"/>
              </a:rPr>
              <a:t>November 2009</a:t>
            </a:r>
          </a:p>
          <a:p>
            <a:pPr>
              <a:lnSpc>
                <a:spcPct val="80000"/>
              </a:lnSpc>
            </a:pPr>
            <a:endParaRPr lang="sl-SI" altLang="sl-SI" dirty="0">
              <a:latin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sl-SI" altLang="sl-SI">
                <a:latin typeface="Arial Unicode MS" pitchFamily="34" charset="-128"/>
              </a:rPr>
              <a:t> </a:t>
            </a:r>
            <a:endParaRPr lang="sl-SI" altLang="sl-SI" dirty="0">
              <a:latin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sl-SI" altLang="sl-SI" dirty="0">
                <a:latin typeface="Arial Unicode MS" pitchFamily="34" charset="-128"/>
              </a:rPr>
              <a:t>Gimnazija Koper</a:t>
            </a:r>
          </a:p>
        </p:txBody>
      </p:sp>
      <p:grpSp>
        <p:nvGrpSpPr>
          <p:cNvPr id="4102" name="Group 6">
            <a:extLst>
              <a:ext uri="{FF2B5EF4-FFF2-40B4-BE49-F238E27FC236}">
                <a16:creationId xmlns:a16="http://schemas.microsoft.com/office/drawing/2014/main" id="{9704FFE2-AA09-454F-BE39-8D4B0BFE7AF8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667000"/>
            <a:ext cx="4038600" cy="3643313"/>
            <a:chOff x="480" y="1680"/>
            <a:chExt cx="2544" cy="2295"/>
          </a:xfrm>
        </p:grpSpPr>
        <p:sp>
          <p:nvSpPr>
            <p:cNvPr id="4100" name="Rectangle 4" descr="Imperial_State_Crown2">
              <a:extLst>
                <a:ext uri="{FF2B5EF4-FFF2-40B4-BE49-F238E27FC236}">
                  <a16:creationId xmlns:a16="http://schemas.microsoft.com/office/drawing/2014/main" id="{32380701-7B03-4D0A-8FC5-E14843C3D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680"/>
              <a:ext cx="2256" cy="2160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 r="-1489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4101" name="Text Box 5">
              <a:extLst>
                <a:ext uri="{FF2B5EF4-FFF2-40B4-BE49-F238E27FC236}">
                  <a16:creationId xmlns:a16="http://schemas.microsoft.com/office/drawing/2014/main" id="{21AA408B-50FA-42F9-89FB-4E8523232D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840"/>
              <a:ext cx="2544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800"/>
                <a:t>Vir: http://en.wikipedia.org/wiki/File:Imperial_State_Crown2.JPG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1"/>
      <p:bldP spid="40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C2F758B-7FF7-46B1-B62D-D2EB69C98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>
                <a:latin typeface="Algerian" panose="04020705040A02060702" pitchFamily="82" charset="0"/>
              </a:rPr>
              <a:t>Changing of the guard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3360916-931C-47B3-B1D8-206978E906D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5715000" cy="4530725"/>
          </a:xfrm>
        </p:spPr>
        <p:txBody>
          <a:bodyPr/>
          <a:lstStyle/>
          <a:p>
            <a:r>
              <a:rPr lang="en-US" altLang="sl-SI"/>
              <a:t>outside Buckingham Palace</a:t>
            </a:r>
          </a:p>
          <a:p>
            <a:r>
              <a:rPr lang="en-US" altLang="sl-SI"/>
              <a:t>uniforms</a:t>
            </a:r>
          </a:p>
          <a:p>
            <a:r>
              <a:rPr lang="sl-SI" altLang="sl-SI"/>
              <a:t>since 1660</a:t>
            </a:r>
            <a:endParaRPr lang="en-US" altLang="sl-SI"/>
          </a:p>
        </p:txBody>
      </p:sp>
      <p:grpSp>
        <p:nvGrpSpPr>
          <p:cNvPr id="5130" name="Group 10">
            <a:extLst>
              <a:ext uri="{FF2B5EF4-FFF2-40B4-BE49-F238E27FC236}">
                <a16:creationId xmlns:a16="http://schemas.microsoft.com/office/drawing/2014/main" id="{B5B3674A-3D99-407B-AD32-33C1DBDEC95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429000"/>
            <a:ext cx="4038600" cy="2973388"/>
            <a:chOff x="2928" y="2112"/>
            <a:chExt cx="2544" cy="1873"/>
          </a:xfrm>
        </p:grpSpPr>
        <p:sp>
          <p:nvSpPr>
            <p:cNvPr id="5128" name="Rectangle 8" descr="Changing of the Guard at Buckingham Palace">
              <a:extLst>
                <a:ext uri="{FF2B5EF4-FFF2-40B4-BE49-F238E27FC236}">
                  <a16:creationId xmlns:a16="http://schemas.microsoft.com/office/drawing/2014/main" id="{D3D99B17-3250-4397-88FF-90B8A02C1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112"/>
              <a:ext cx="2496" cy="1632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 r="-1634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5129" name="Text Box 9">
              <a:extLst>
                <a:ext uri="{FF2B5EF4-FFF2-40B4-BE49-F238E27FC236}">
                  <a16:creationId xmlns:a16="http://schemas.microsoft.com/office/drawing/2014/main" id="{BFC0CA40-B8F9-472C-9776-E4DCCA2044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696"/>
              <a:ext cx="254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800"/>
                <a:t>Vir: http://teachers.greenville.k12.sc.us/sites/ekrezdor/Everything%20Royal/Changing%20of%20the%20Guard%20at%20Buckingham%20Palace.jpg</a:t>
              </a:r>
            </a:p>
          </p:txBody>
        </p:sp>
      </p:grpSp>
      <p:grpSp>
        <p:nvGrpSpPr>
          <p:cNvPr id="5133" name="Group 13">
            <a:extLst>
              <a:ext uri="{FF2B5EF4-FFF2-40B4-BE49-F238E27FC236}">
                <a16:creationId xmlns:a16="http://schemas.microsoft.com/office/drawing/2014/main" id="{BD6FCDC8-0808-47F5-880F-5E31489399E2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2819400"/>
            <a:ext cx="2362200" cy="3659188"/>
            <a:chOff x="3504" y="1776"/>
            <a:chExt cx="1488" cy="2305"/>
          </a:xfrm>
        </p:grpSpPr>
        <p:sp>
          <p:nvSpPr>
            <p:cNvPr id="5131" name="Rectangle 11" descr="hat">
              <a:extLst>
                <a:ext uri="{FF2B5EF4-FFF2-40B4-BE49-F238E27FC236}">
                  <a16:creationId xmlns:a16="http://schemas.microsoft.com/office/drawing/2014/main" id="{5582EC09-A36F-40D0-8E68-60557E97D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1776"/>
              <a:ext cx="1440" cy="2016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 r="-19840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5132" name="Text Box 12">
              <a:extLst>
                <a:ext uri="{FF2B5EF4-FFF2-40B4-BE49-F238E27FC236}">
                  <a16:creationId xmlns:a16="http://schemas.microsoft.com/office/drawing/2014/main" id="{0087C9FC-FBA7-42F9-B15B-59BFF74D2D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792"/>
              <a:ext cx="1488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800"/>
                <a:t>Vir: http://www.woodlands-junior.kent.sch.uk/customs/questions/royal/footguard.htm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4" name="Group 10">
            <a:extLst>
              <a:ext uri="{FF2B5EF4-FFF2-40B4-BE49-F238E27FC236}">
                <a16:creationId xmlns:a16="http://schemas.microsoft.com/office/drawing/2014/main" id="{24B9FA26-1CFF-40BC-8042-6289A235CA47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810000"/>
            <a:ext cx="3962400" cy="2652713"/>
            <a:chOff x="336" y="2400"/>
            <a:chExt cx="2496" cy="1671"/>
          </a:xfrm>
        </p:grpSpPr>
        <p:sp>
          <p:nvSpPr>
            <p:cNvPr id="6148" name="Rectangle 4" descr="800px-Trooping_the_Colour_form_march_past">
              <a:extLst>
                <a:ext uri="{FF2B5EF4-FFF2-40B4-BE49-F238E27FC236}">
                  <a16:creationId xmlns:a16="http://schemas.microsoft.com/office/drawing/2014/main" id="{AD790F2F-71AE-4F74-ACE7-9CBA0B6AA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400"/>
              <a:ext cx="2168" cy="1557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 b="-4432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6149" name="Text Box 5">
              <a:extLst>
                <a:ext uri="{FF2B5EF4-FFF2-40B4-BE49-F238E27FC236}">
                  <a16:creationId xmlns:a16="http://schemas.microsoft.com/office/drawing/2014/main" id="{1467277E-6BEB-43F0-BFA2-75268B70DD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936"/>
              <a:ext cx="249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800"/>
                <a:t>Vir: http://en.wikipedia.org/wiki/File:Trooping_the_Colour_form_march_past.JPG</a:t>
              </a:r>
            </a:p>
          </p:txBody>
        </p:sp>
      </p:grpSp>
      <p:sp>
        <p:nvSpPr>
          <p:cNvPr id="6146" name="Rectangle 2">
            <a:extLst>
              <a:ext uri="{FF2B5EF4-FFF2-40B4-BE49-F238E27FC236}">
                <a16:creationId xmlns:a16="http://schemas.microsoft.com/office/drawing/2014/main" id="{ECB3A42F-C8C0-4484-9AAD-6DCC67BA54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sl-SI" altLang="sl-SI" sz="4000">
                <a:latin typeface="Algerian" panose="04020705040A02060702" pitchFamily="82" charset="0"/>
              </a:rPr>
              <a:t>Trooping of the colour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1C99DB0-09B7-4102-9A9F-B40D9BFF7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114800" cy="4530725"/>
          </a:xfrm>
        </p:spPr>
        <p:txBody>
          <a:bodyPr/>
          <a:lstStyle/>
          <a:p>
            <a:r>
              <a:rPr lang="sl-SI" altLang="sl-SI"/>
              <a:t>carrying of the flag</a:t>
            </a:r>
          </a:p>
          <a:p>
            <a:r>
              <a:rPr lang="sl-SI" altLang="sl-SI"/>
              <a:t>military parade</a:t>
            </a:r>
          </a:p>
          <a:p>
            <a:r>
              <a:rPr lang="sl-SI" altLang="sl-SI"/>
              <a:t>birthday of Queen Elizabeth II</a:t>
            </a:r>
          </a:p>
        </p:txBody>
      </p:sp>
      <p:grpSp>
        <p:nvGrpSpPr>
          <p:cNvPr id="6153" name="Group 9">
            <a:extLst>
              <a:ext uri="{FF2B5EF4-FFF2-40B4-BE49-F238E27FC236}">
                <a16:creationId xmlns:a16="http://schemas.microsoft.com/office/drawing/2014/main" id="{8F8FF119-FE49-4E5D-9A5E-5B01314F6E28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124200"/>
            <a:ext cx="2667000" cy="3414713"/>
            <a:chOff x="624" y="1632"/>
            <a:chExt cx="1680" cy="2151"/>
          </a:xfrm>
        </p:grpSpPr>
        <p:sp>
          <p:nvSpPr>
            <p:cNvPr id="6151" name="Rectangle 7" descr="queen-elizabeth-ii">
              <a:extLst>
                <a:ext uri="{FF2B5EF4-FFF2-40B4-BE49-F238E27FC236}">
                  <a16:creationId xmlns:a16="http://schemas.microsoft.com/office/drawing/2014/main" id="{4F63164B-9C1B-49B5-A130-0F4E26600B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632"/>
              <a:ext cx="1584" cy="2016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 r="-1867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6152" name="Text Box 8">
              <a:extLst>
                <a:ext uri="{FF2B5EF4-FFF2-40B4-BE49-F238E27FC236}">
                  <a16:creationId xmlns:a16="http://schemas.microsoft.com/office/drawing/2014/main" id="{9B543DAD-026E-4F65-9F5F-E73FCF8FAB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648"/>
              <a:ext cx="168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800"/>
                <a:t>Vir: http://nickbaines.wordpress.com/2009/07/15/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5573C60-5722-4A09-9BED-B1F9E5300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>
                <a:latin typeface="Algerian" panose="04020705040A02060702" pitchFamily="82" charset="0"/>
              </a:rPr>
              <a:t>THE STATE OPENING OF PARLIAMENT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6E73306-7487-470D-B63C-815D07BFD8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5105400" cy="4073525"/>
          </a:xfrm>
        </p:spPr>
        <p:txBody>
          <a:bodyPr/>
          <a:lstStyle/>
          <a:p>
            <a:r>
              <a:rPr lang="sl-SI" altLang="sl-SI"/>
              <a:t>new session of Parliament</a:t>
            </a:r>
          </a:p>
          <a:p>
            <a:r>
              <a:rPr lang="sl-SI" altLang="sl-SI"/>
              <a:t>in November or after a General Election</a:t>
            </a:r>
          </a:p>
          <a:p>
            <a:r>
              <a:rPr lang="sl-SI" altLang="sl-SI"/>
              <a:t>stage coach</a:t>
            </a:r>
          </a:p>
          <a:p>
            <a:r>
              <a:rPr lang="sl-SI" altLang="sl-SI"/>
              <a:t>messenger (Black Rod)</a:t>
            </a:r>
          </a:p>
          <a:p>
            <a:r>
              <a:rPr lang="sl-SI" altLang="sl-SI"/>
              <a:t>"Queen's Speech"</a:t>
            </a:r>
          </a:p>
          <a:p>
            <a:endParaRPr lang="sl-SI" altLang="sl-SI"/>
          </a:p>
        </p:txBody>
      </p:sp>
      <p:grpSp>
        <p:nvGrpSpPr>
          <p:cNvPr id="7174" name="Group 6">
            <a:extLst>
              <a:ext uri="{FF2B5EF4-FFF2-40B4-BE49-F238E27FC236}">
                <a16:creationId xmlns:a16="http://schemas.microsoft.com/office/drawing/2014/main" id="{4BDD90C6-EA25-4246-8AC2-9C9BF1BC42F1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2895600"/>
            <a:ext cx="3200400" cy="3430588"/>
            <a:chOff x="3504" y="1824"/>
            <a:chExt cx="2016" cy="2161"/>
          </a:xfrm>
        </p:grpSpPr>
        <p:sp>
          <p:nvSpPr>
            <p:cNvPr id="7172" name="Rectangle 4" descr="7">
              <a:extLst>
                <a:ext uri="{FF2B5EF4-FFF2-40B4-BE49-F238E27FC236}">
                  <a16:creationId xmlns:a16="http://schemas.microsoft.com/office/drawing/2014/main" id="{8A7C5E46-3C7A-4585-A6E5-83A4D0B18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824"/>
              <a:ext cx="1920" cy="1920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7173" name="Text Box 5">
              <a:extLst>
                <a:ext uri="{FF2B5EF4-FFF2-40B4-BE49-F238E27FC236}">
                  <a16:creationId xmlns:a16="http://schemas.microsoft.com/office/drawing/2014/main" id="{DAD4E137-7731-43A6-B592-BE866CFA46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696"/>
              <a:ext cx="2016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800"/>
                <a:t>Vir: http://news.bbc.co.uk/2/shared/spl/hi/pop_ups/03/uk_politics_state_opening_of_parliament/html/7.stm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2113E81-97EB-4F84-9792-9FE9A10499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l-SI" altLang="sl-SI" sz="4000">
                <a:latin typeface="Algerian" panose="04020705040A02060702" pitchFamily="82" charset="0"/>
              </a:rPr>
              <a:t>SEARCHING THE HOUSES OF PARLIAMENT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D80C703-024A-49EF-AC84-7F88EB32A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r>
              <a:rPr lang="sl-SI" altLang="sl-SI"/>
              <a:t>before every State Opening of Parliament</a:t>
            </a:r>
          </a:p>
          <a:p>
            <a:r>
              <a:rPr lang="sl-SI" altLang="sl-SI"/>
              <a:t>cellars are searched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6DD44667-D532-4F97-A420-AC3076A22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24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3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l-SI" altLang="sl-SI" sz="4000">
                <a:latin typeface="Algerian" panose="04020705040A02060702" pitchFamily="82" charset="0"/>
              </a:rPr>
              <a:t>Swan upping</a:t>
            </a:r>
          </a:p>
        </p:txBody>
      </p:sp>
      <p:grpSp>
        <p:nvGrpSpPr>
          <p:cNvPr id="8199" name="Group 7">
            <a:extLst>
              <a:ext uri="{FF2B5EF4-FFF2-40B4-BE49-F238E27FC236}">
                <a16:creationId xmlns:a16="http://schemas.microsoft.com/office/drawing/2014/main" id="{09F8AEAD-375C-4556-895F-4472112E0384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895600"/>
            <a:ext cx="3581400" cy="3582988"/>
            <a:chOff x="3216" y="1824"/>
            <a:chExt cx="2256" cy="2257"/>
          </a:xfrm>
        </p:grpSpPr>
        <p:sp>
          <p:nvSpPr>
            <p:cNvPr id="8197" name="Rectangle 5" descr="2">
              <a:extLst>
                <a:ext uri="{FF2B5EF4-FFF2-40B4-BE49-F238E27FC236}">
                  <a16:creationId xmlns:a16="http://schemas.microsoft.com/office/drawing/2014/main" id="{FF39DF78-FB24-4765-9A23-05F720367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824"/>
              <a:ext cx="2064" cy="2016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 b="-2381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8198" name="Text Box 6">
              <a:extLst>
                <a:ext uri="{FF2B5EF4-FFF2-40B4-BE49-F238E27FC236}">
                  <a16:creationId xmlns:a16="http://schemas.microsoft.com/office/drawing/2014/main" id="{8441B8A7-DD2D-45AD-AD0C-7ED99E8306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3792"/>
              <a:ext cx="2256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800"/>
                <a:t>Vir: http://news.bbc.co.uk/2/shared/spl/hi/pop_ups/03/uk_politics_state_opening_of_parliament/html/2.stm</a:t>
              </a:r>
            </a:p>
          </p:txBody>
        </p:sp>
      </p:grpSp>
      <p:sp>
        <p:nvSpPr>
          <p:cNvPr id="8200" name="Rectangle 8">
            <a:extLst>
              <a:ext uri="{FF2B5EF4-FFF2-40B4-BE49-F238E27FC236}">
                <a16:creationId xmlns:a16="http://schemas.microsoft.com/office/drawing/2014/main" id="{48A2E68D-99B8-4737-8EF0-5EBE2A102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343400"/>
            <a:ext cx="8229600" cy="178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l-SI" altLang="sl-SI"/>
              <a:t>swan census</a:t>
            </a:r>
          </a:p>
          <a:p>
            <a:r>
              <a:rPr lang="sl-SI" altLang="sl-SI"/>
              <a:t>health of swans</a:t>
            </a:r>
          </a:p>
        </p:txBody>
      </p:sp>
      <p:grpSp>
        <p:nvGrpSpPr>
          <p:cNvPr id="8203" name="Group 11">
            <a:extLst>
              <a:ext uri="{FF2B5EF4-FFF2-40B4-BE49-F238E27FC236}">
                <a16:creationId xmlns:a16="http://schemas.microsoft.com/office/drawing/2014/main" id="{29A71EAD-636A-4EE7-99BE-BB1D06AEEC86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352800"/>
            <a:ext cx="4038600" cy="2805113"/>
            <a:chOff x="2880" y="2112"/>
            <a:chExt cx="2544" cy="1767"/>
          </a:xfrm>
        </p:grpSpPr>
        <p:sp>
          <p:nvSpPr>
            <p:cNvPr id="8201" name="Rectangle 9" descr="MuteSwan01">
              <a:extLst>
                <a:ext uri="{FF2B5EF4-FFF2-40B4-BE49-F238E27FC236}">
                  <a16:creationId xmlns:a16="http://schemas.microsoft.com/office/drawing/2014/main" id="{00C8D457-617B-4D0F-8BF0-FD73D506D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112"/>
              <a:ext cx="2400" cy="1680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 r="-926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8202" name="Text Box 10">
              <a:extLst>
                <a:ext uri="{FF2B5EF4-FFF2-40B4-BE49-F238E27FC236}">
                  <a16:creationId xmlns:a16="http://schemas.microsoft.com/office/drawing/2014/main" id="{7C2F0A04-DD2E-42B3-8487-4D2722D4B4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744"/>
              <a:ext cx="2544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800"/>
                <a:t>Vir: http://www.birdsofoklahoma.net/MuteSwan.htm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uiExpand="1" build="p"/>
      <p:bldP spid="8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1681330-8A7B-4006-B7FC-C339DD8E50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l-SI" altLang="sl-SI" sz="4000">
                <a:latin typeface="Algerian" panose="04020705040A02060702" pitchFamily="82" charset="0"/>
              </a:rPr>
              <a:t>Ceremony of the keys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4DF4E1D-C35F-4B9E-9EFB-6C1FB85100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530725"/>
          </a:xfrm>
        </p:spPr>
        <p:txBody>
          <a:bodyPr/>
          <a:lstStyle/>
          <a:p>
            <a:r>
              <a:rPr lang="sl-SI" altLang="sl-SI"/>
              <a:t>Tower of London</a:t>
            </a:r>
          </a:p>
          <a:p>
            <a:r>
              <a:rPr lang="sl-SI" altLang="sl-SI"/>
              <a:t>9.53 pm every night</a:t>
            </a:r>
          </a:p>
          <a:p>
            <a:r>
              <a:rPr lang="sl-SI" altLang="sl-SI"/>
              <a:t>gate locking</a:t>
            </a:r>
          </a:p>
        </p:txBody>
      </p:sp>
      <p:grpSp>
        <p:nvGrpSpPr>
          <p:cNvPr id="9222" name="Group 6">
            <a:extLst>
              <a:ext uri="{FF2B5EF4-FFF2-40B4-BE49-F238E27FC236}">
                <a16:creationId xmlns:a16="http://schemas.microsoft.com/office/drawing/2014/main" id="{1D729FC3-F0F2-482F-BDF4-F27A65FA721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581400"/>
            <a:ext cx="4648200" cy="3025775"/>
            <a:chOff x="2544" y="2208"/>
            <a:chExt cx="2928" cy="1906"/>
          </a:xfrm>
        </p:grpSpPr>
        <p:sp>
          <p:nvSpPr>
            <p:cNvPr id="9220" name="Rectangle 4" descr="DigitalTowerOfLondon">
              <a:extLst>
                <a:ext uri="{FF2B5EF4-FFF2-40B4-BE49-F238E27FC236}">
                  <a16:creationId xmlns:a16="http://schemas.microsoft.com/office/drawing/2014/main" id="{527E13D7-7C8F-42A7-8555-98F6F048E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208"/>
              <a:ext cx="2928" cy="1776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 b="-18602"/>
              </a:stretch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9221" name="Text Box 5">
              <a:extLst>
                <a:ext uri="{FF2B5EF4-FFF2-40B4-BE49-F238E27FC236}">
                  <a16:creationId xmlns:a16="http://schemas.microsoft.com/office/drawing/2014/main" id="{0437C5CE-25EF-4ADD-A3AB-220030B954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3979"/>
              <a:ext cx="2544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l-SI" altLang="sl-SI" sz="800"/>
                <a:t>Vir: http://www.richard-seaman.com/Travel/UK/London/Highlights/index.html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uiExpand="1" build="p"/>
    </p:bldLst>
  </p:timing>
</p:sld>
</file>

<file path=ppt/theme/theme1.xml><?xml version="1.0" encoding="utf-8"?>
<a:theme xmlns:a="http://schemas.openxmlformats.org/drawingml/2006/main" name="Vodni znak">
  <a:themeElements>
    <a:clrScheme name="Vodni zna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Vodni zna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odni zna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ni zna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ni zna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ni zna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ni zna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ni zna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ni zna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ni zna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ni zna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0</TotalTime>
  <Words>333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Algerian</vt:lpstr>
      <vt:lpstr>Arial</vt:lpstr>
      <vt:lpstr>Arial Unicode MS</vt:lpstr>
      <vt:lpstr>Times New Roman</vt:lpstr>
      <vt:lpstr>Wingdings</vt:lpstr>
      <vt:lpstr>Vodni znak</vt:lpstr>
      <vt:lpstr>Royal Ceremonies</vt:lpstr>
      <vt:lpstr>Changing of the guard</vt:lpstr>
      <vt:lpstr>Trooping of the colour</vt:lpstr>
      <vt:lpstr>THE STATE OPENING OF PARLIAMENT</vt:lpstr>
      <vt:lpstr>SEARCHING THE HOUSES OF PARLIAMENT</vt:lpstr>
      <vt:lpstr>Ceremony of the keys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2019-05-30T09:22:39Z</dcterms:created>
  <dcterms:modified xsi:type="dcterms:W3CDTF">2019-05-30T09:22:40Z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