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sl-SI"/>
    </a:defPPr>
    <a:lvl1pPr algn="l" rtl="0" fontAlgn="base">
      <a:spcBef>
        <a:spcPct val="0"/>
      </a:spcBef>
      <a:spcAft>
        <a:spcPct val="0"/>
      </a:spcAft>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1pPr>
    <a:lvl2pPr marL="457200" algn="l" rtl="0" fontAlgn="base">
      <a:spcBef>
        <a:spcPct val="0"/>
      </a:spcBef>
      <a:spcAft>
        <a:spcPct val="0"/>
      </a:spcAft>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2pPr>
    <a:lvl3pPr marL="914400" algn="l" rtl="0" fontAlgn="base">
      <a:spcBef>
        <a:spcPct val="0"/>
      </a:spcBef>
      <a:spcAft>
        <a:spcPct val="0"/>
      </a:spcAft>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3pPr>
    <a:lvl4pPr marL="1371600" algn="l" rtl="0" fontAlgn="base">
      <a:spcBef>
        <a:spcPct val="0"/>
      </a:spcBef>
      <a:spcAft>
        <a:spcPct val="0"/>
      </a:spcAft>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4pPr>
    <a:lvl5pPr marL="1828800" algn="l" rtl="0" fontAlgn="base">
      <a:spcBef>
        <a:spcPct val="0"/>
      </a:spcBef>
      <a:spcAft>
        <a:spcPct val="0"/>
      </a:spcAft>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5pPr>
    <a:lvl6pPr marL="2286000" algn="l" defTabSz="914400" rtl="0" eaLnBrk="1" latinLnBrk="0" hangingPunct="1">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6pPr>
    <a:lvl7pPr marL="2743200" algn="l" defTabSz="914400" rtl="0" eaLnBrk="1" latinLnBrk="0" hangingPunct="1">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7pPr>
    <a:lvl8pPr marL="3200400" algn="l" defTabSz="914400" rtl="0" eaLnBrk="1" latinLnBrk="0" hangingPunct="1">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8pPr>
    <a:lvl9pPr marL="3657600" algn="l" defTabSz="914400" rtl="0" eaLnBrk="1" latinLnBrk="0" hangingPunct="1">
      <a:defRPr sz="2800" kern="1200">
        <a:solidFill>
          <a:schemeClr val="tx2"/>
        </a:solidFill>
        <a:effectLst>
          <a:outerShdw blurRad="38100" dist="38100" dir="2700000" algn="tl">
            <a:srgbClr val="000000">
              <a:alpha val="43137"/>
            </a:srgbClr>
          </a:outerShdw>
        </a:effectLst>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44360E0-1A8A-461A-A0F9-1C0DEE19C4F4}"/>
              </a:ext>
            </a:extLst>
          </p:cNvPr>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sl-SI" altLang="sl-SI" noProof="0"/>
              <a:t>Kliknite, če želite urediti slog naslova matrice</a:t>
            </a:r>
          </a:p>
        </p:txBody>
      </p:sp>
      <p:sp>
        <p:nvSpPr>
          <p:cNvPr id="5123" name="Rectangle 3">
            <a:extLst>
              <a:ext uri="{FF2B5EF4-FFF2-40B4-BE49-F238E27FC236}">
                <a16:creationId xmlns:a16="http://schemas.microsoft.com/office/drawing/2014/main" id="{55E565C1-EED0-40FB-96A4-8C81EBF54396}"/>
              </a:ext>
            </a:extLst>
          </p:cNvPr>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sl-SI" altLang="sl-SI" noProof="0"/>
              <a:t>Kliknite, če želite urediti slog podnaslova matrice</a:t>
            </a:r>
          </a:p>
        </p:txBody>
      </p:sp>
      <p:sp>
        <p:nvSpPr>
          <p:cNvPr id="5124" name="Freeform 4">
            <a:extLst>
              <a:ext uri="{FF2B5EF4-FFF2-40B4-BE49-F238E27FC236}">
                <a16:creationId xmlns:a16="http://schemas.microsoft.com/office/drawing/2014/main" id="{E545D8E0-3ECF-4306-9AA4-643C51D4E34A}"/>
              </a:ext>
            </a:extLst>
          </p:cNvPr>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5125" name="Rectangle 5">
            <a:extLst>
              <a:ext uri="{FF2B5EF4-FFF2-40B4-BE49-F238E27FC236}">
                <a16:creationId xmlns:a16="http://schemas.microsoft.com/office/drawing/2014/main" id="{A5A52958-3509-4095-A784-BF207032BAC2}"/>
              </a:ext>
            </a:extLst>
          </p:cNvPr>
          <p:cNvSpPr>
            <a:spLocks noGrp="1" noChangeArrowheads="1"/>
          </p:cNvSpPr>
          <p:nvPr>
            <p:ph type="ftr" sz="quarter" idx="3"/>
          </p:nvPr>
        </p:nvSpPr>
        <p:spPr/>
        <p:txBody>
          <a:bodyPr/>
          <a:lstStyle>
            <a:lvl1pPr>
              <a:defRPr/>
            </a:lvl1pPr>
          </a:lstStyle>
          <a:p>
            <a:endParaRPr lang="sl-SI" altLang="sl-SI"/>
          </a:p>
        </p:txBody>
      </p:sp>
      <p:sp>
        <p:nvSpPr>
          <p:cNvPr id="5126" name="Rectangle 6">
            <a:extLst>
              <a:ext uri="{FF2B5EF4-FFF2-40B4-BE49-F238E27FC236}">
                <a16:creationId xmlns:a16="http://schemas.microsoft.com/office/drawing/2014/main" id="{6CCEC68D-D57E-4D6B-A1D1-9EB98E7B622B}"/>
              </a:ext>
            </a:extLst>
          </p:cNvPr>
          <p:cNvSpPr>
            <a:spLocks noGrp="1" noChangeArrowheads="1"/>
          </p:cNvSpPr>
          <p:nvPr>
            <p:ph type="sldNum" sz="quarter" idx="4"/>
          </p:nvPr>
        </p:nvSpPr>
        <p:spPr/>
        <p:txBody>
          <a:bodyPr/>
          <a:lstStyle>
            <a:lvl1pPr>
              <a:defRPr/>
            </a:lvl1pPr>
          </a:lstStyle>
          <a:p>
            <a:fld id="{42413500-D94C-4AE9-98B3-B833F2E1A935}" type="slidenum">
              <a:rPr lang="sl-SI" altLang="sl-SI"/>
              <a:pPr/>
              <a:t>‹#›</a:t>
            </a:fld>
            <a:endParaRPr lang="sl-SI" altLang="sl-SI"/>
          </a:p>
        </p:txBody>
      </p:sp>
      <p:sp>
        <p:nvSpPr>
          <p:cNvPr id="5127" name="Rectangle 7">
            <a:extLst>
              <a:ext uri="{FF2B5EF4-FFF2-40B4-BE49-F238E27FC236}">
                <a16:creationId xmlns:a16="http://schemas.microsoft.com/office/drawing/2014/main" id="{3B8C674B-1E3C-40C9-96D2-FF19E59165D2}"/>
              </a:ext>
            </a:extLst>
          </p:cNvPr>
          <p:cNvSpPr>
            <a:spLocks noGrp="1" noChangeArrowheads="1"/>
          </p:cNvSpPr>
          <p:nvPr>
            <p:ph type="dt" sz="quarter" idx="2"/>
          </p:nvPr>
        </p:nvSpPr>
        <p:spPr/>
        <p:txBody>
          <a:bodyPr/>
          <a:lstStyle>
            <a:lvl1pPr>
              <a:defRPr/>
            </a:lvl1pPr>
          </a:lstStyle>
          <a:p>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B85E-9963-413C-9A16-3A31D87A191D}"/>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15339A3-EBCA-4730-88F2-DC7FB51F0F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6CFC0AF-AC25-483E-8557-7C659F9EF1A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0170360-D3CC-4537-8FD6-8D1745CC2DE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853CACC-F780-4883-B670-31E83875AC13}"/>
              </a:ext>
            </a:extLst>
          </p:cNvPr>
          <p:cNvSpPr>
            <a:spLocks noGrp="1"/>
          </p:cNvSpPr>
          <p:nvPr>
            <p:ph type="sldNum" sz="quarter" idx="12"/>
          </p:nvPr>
        </p:nvSpPr>
        <p:spPr/>
        <p:txBody>
          <a:bodyPr/>
          <a:lstStyle>
            <a:lvl1pPr>
              <a:defRPr/>
            </a:lvl1pPr>
          </a:lstStyle>
          <a:p>
            <a:fld id="{EC9A558A-B90B-4BDE-9483-A52543A06618}" type="slidenum">
              <a:rPr lang="sl-SI" altLang="sl-SI"/>
              <a:pPr/>
              <a:t>‹#›</a:t>
            </a:fld>
            <a:endParaRPr lang="sl-SI" altLang="sl-SI"/>
          </a:p>
        </p:txBody>
      </p:sp>
    </p:spTree>
    <p:extLst>
      <p:ext uri="{BB962C8B-B14F-4D97-AF65-F5344CB8AC3E}">
        <p14:creationId xmlns:p14="http://schemas.microsoft.com/office/powerpoint/2010/main" val="2422514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3A3778-8365-4F19-8186-A27589D94331}"/>
              </a:ext>
            </a:extLst>
          </p:cNvPr>
          <p:cNvSpPr>
            <a:spLocks noGrp="1"/>
          </p:cNvSpPr>
          <p:nvPr>
            <p:ph type="title" orient="vert"/>
          </p:nvPr>
        </p:nvSpPr>
        <p:spPr>
          <a:xfrm>
            <a:off x="6629400" y="292100"/>
            <a:ext cx="2057400" cy="57277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A00B70A5-2BE8-4B1A-B717-92D9CEE69126}"/>
              </a:ext>
            </a:extLst>
          </p:cNvPr>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029DD03-FA0B-4A45-948F-27A7A3E471C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42C32FF-0705-469A-928D-5E4A95CA79F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222013B-216E-402C-8C73-4CFC3584728D}"/>
              </a:ext>
            </a:extLst>
          </p:cNvPr>
          <p:cNvSpPr>
            <a:spLocks noGrp="1"/>
          </p:cNvSpPr>
          <p:nvPr>
            <p:ph type="sldNum" sz="quarter" idx="12"/>
          </p:nvPr>
        </p:nvSpPr>
        <p:spPr/>
        <p:txBody>
          <a:bodyPr/>
          <a:lstStyle>
            <a:lvl1pPr>
              <a:defRPr/>
            </a:lvl1pPr>
          </a:lstStyle>
          <a:p>
            <a:fld id="{5482F952-4FA7-474A-A684-3A85E6A47E80}" type="slidenum">
              <a:rPr lang="sl-SI" altLang="sl-SI"/>
              <a:pPr/>
              <a:t>‹#›</a:t>
            </a:fld>
            <a:endParaRPr lang="sl-SI" altLang="sl-SI"/>
          </a:p>
        </p:txBody>
      </p:sp>
    </p:spTree>
    <p:extLst>
      <p:ext uri="{BB962C8B-B14F-4D97-AF65-F5344CB8AC3E}">
        <p14:creationId xmlns:p14="http://schemas.microsoft.com/office/powerpoint/2010/main" val="35155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4AD0B-9832-47E9-98EA-D09304075C9E}"/>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59B0032-1B6B-48DD-9A3E-170819D69E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88B9290-8300-4A51-8585-411ECBD11B6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D80BB36-B511-4172-BB76-346EFACF156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AB183B5F-C630-41D0-AABB-E5B1B5D0C21E}"/>
              </a:ext>
            </a:extLst>
          </p:cNvPr>
          <p:cNvSpPr>
            <a:spLocks noGrp="1"/>
          </p:cNvSpPr>
          <p:nvPr>
            <p:ph type="sldNum" sz="quarter" idx="12"/>
          </p:nvPr>
        </p:nvSpPr>
        <p:spPr/>
        <p:txBody>
          <a:bodyPr/>
          <a:lstStyle>
            <a:lvl1pPr>
              <a:defRPr/>
            </a:lvl1pPr>
          </a:lstStyle>
          <a:p>
            <a:fld id="{CE219922-01AA-4E51-8EA8-F7D1F1FC1CB6}" type="slidenum">
              <a:rPr lang="sl-SI" altLang="sl-SI"/>
              <a:pPr/>
              <a:t>‹#›</a:t>
            </a:fld>
            <a:endParaRPr lang="sl-SI" altLang="sl-SI"/>
          </a:p>
        </p:txBody>
      </p:sp>
    </p:spTree>
    <p:extLst>
      <p:ext uri="{BB962C8B-B14F-4D97-AF65-F5344CB8AC3E}">
        <p14:creationId xmlns:p14="http://schemas.microsoft.com/office/powerpoint/2010/main" val="244352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67A83-AD54-43BF-A984-FC04A069779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A43C2345-8564-45FD-BC68-2EAA86776FC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E9230B7D-8768-4FF0-B792-D315D084113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A565B5AA-078E-4C1B-878C-558E16A0E6F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6A5AEB3-1A02-4FFD-B91D-F99A0728D72B}"/>
              </a:ext>
            </a:extLst>
          </p:cNvPr>
          <p:cNvSpPr>
            <a:spLocks noGrp="1"/>
          </p:cNvSpPr>
          <p:nvPr>
            <p:ph type="sldNum" sz="quarter" idx="12"/>
          </p:nvPr>
        </p:nvSpPr>
        <p:spPr/>
        <p:txBody>
          <a:bodyPr/>
          <a:lstStyle>
            <a:lvl1pPr>
              <a:defRPr/>
            </a:lvl1pPr>
          </a:lstStyle>
          <a:p>
            <a:fld id="{666A9DC1-50C2-4C60-9EE9-14484325CC97}" type="slidenum">
              <a:rPr lang="sl-SI" altLang="sl-SI"/>
              <a:pPr/>
              <a:t>‹#›</a:t>
            </a:fld>
            <a:endParaRPr lang="sl-SI" altLang="sl-SI"/>
          </a:p>
        </p:txBody>
      </p:sp>
    </p:spTree>
    <p:extLst>
      <p:ext uri="{BB962C8B-B14F-4D97-AF65-F5344CB8AC3E}">
        <p14:creationId xmlns:p14="http://schemas.microsoft.com/office/powerpoint/2010/main" val="1483130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5E8DB-1409-43E7-8ECF-2F73A0C14195}"/>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676D147-3532-46DD-9222-7E191468DCF4}"/>
              </a:ext>
            </a:extLst>
          </p:cNvPr>
          <p:cNvSpPr>
            <a:spLocks noGrp="1"/>
          </p:cNvSpPr>
          <p:nvPr>
            <p:ph sz="half" idx="1"/>
          </p:nvPr>
        </p:nvSpPr>
        <p:spPr>
          <a:xfrm>
            <a:off x="457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EB158BD0-7C6F-456B-B2D6-665A67FF6A42}"/>
              </a:ext>
            </a:extLst>
          </p:cNvPr>
          <p:cNvSpPr>
            <a:spLocks noGrp="1"/>
          </p:cNvSpPr>
          <p:nvPr>
            <p:ph sz="half" idx="2"/>
          </p:nvPr>
        </p:nvSpPr>
        <p:spPr>
          <a:xfrm>
            <a:off x="4648200" y="19050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9976FEFC-450B-4686-BCA9-449B702BD8B2}"/>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DB5774B-5909-43A7-9A39-5553BAFD6A8F}"/>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9E577F5-C570-43BA-A6ED-0841A014AA74}"/>
              </a:ext>
            </a:extLst>
          </p:cNvPr>
          <p:cNvSpPr>
            <a:spLocks noGrp="1"/>
          </p:cNvSpPr>
          <p:nvPr>
            <p:ph type="sldNum" sz="quarter" idx="12"/>
          </p:nvPr>
        </p:nvSpPr>
        <p:spPr/>
        <p:txBody>
          <a:bodyPr/>
          <a:lstStyle>
            <a:lvl1pPr>
              <a:defRPr/>
            </a:lvl1pPr>
          </a:lstStyle>
          <a:p>
            <a:fld id="{3ADDC17F-6AC3-4C7C-A1DC-C24B43BD6F27}" type="slidenum">
              <a:rPr lang="sl-SI" altLang="sl-SI"/>
              <a:pPr/>
              <a:t>‹#›</a:t>
            </a:fld>
            <a:endParaRPr lang="sl-SI" altLang="sl-SI"/>
          </a:p>
        </p:txBody>
      </p:sp>
    </p:spTree>
    <p:extLst>
      <p:ext uri="{BB962C8B-B14F-4D97-AF65-F5344CB8AC3E}">
        <p14:creationId xmlns:p14="http://schemas.microsoft.com/office/powerpoint/2010/main" val="152133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D76FC-08AA-41AC-900F-B4F75B7A1953}"/>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274C1952-5BB8-43BD-8E6C-D5B2617B3C7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F6AB5E-0AFA-4C54-912A-28E4E02A4EE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6B09DA63-477E-413E-9871-C2CE36084A4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B21804-F608-4642-9B74-1B8CD39BF06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8005C6D5-F1C6-403B-8042-F8692D8B4E0C}"/>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E0B4397F-CA10-42BE-AFBD-3B170F1AB89A}"/>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9889D212-B4B0-4F04-8A87-9BB429CB125C}"/>
              </a:ext>
            </a:extLst>
          </p:cNvPr>
          <p:cNvSpPr>
            <a:spLocks noGrp="1"/>
          </p:cNvSpPr>
          <p:nvPr>
            <p:ph type="sldNum" sz="quarter" idx="12"/>
          </p:nvPr>
        </p:nvSpPr>
        <p:spPr/>
        <p:txBody>
          <a:bodyPr/>
          <a:lstStyle>
            <a:lvl1pPr>
              <a:defRPr/>
            </a:lvl1pPr>
          </a:lstStyle>
          <a:p>
            <a:fld id="{5DF4D8CD-C69E-451B-B024-5076C4577439}" type="slidenum">
              <a:rPr lang="sl-SI" altLang="sl-SI"/>
              <a:pPr/>
              <a:t>‹#›</a:t>
            </a:fld>
            <a:endParaRPr lang="sl-SI" altLang="sl-SI"/>
          </a:p>
        </p:txBody>
      </p:sp>
    </p:spTree>
    <p:extLst>
      <p:ext uri="{BB962C8B-B14F-4D97-AF65-F5344CB8AC3E}">
        <p14:creationId xmlns:p14="http://schemas.microsoft.com/office/powerpoint/2010/main" val="3882669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D67D1-4DCE-4DEA-8BEE-60E897988664}"/>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96E2E8C6-4C5C-45AF-BC82-043FE19E427C}"/>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FD550F24-37EA-48CC-A5C9-E14698CEC46B}"/>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9D160F33-0F1E-4058-B20C-F688FA663B3E}"/>
              </a:ext>
            </a:extLst>
          </p:cNvPr>
          <p:cNvSpPr>
            <a:spLocks noGrp="1"/>
          </p:cNvSpPr>
          <p:nvPr>
            <p:ph type="sldNum" sz="quarter" idx="12"/>
          </p:nvPr>
        </p:nvSpPr>
        <p:spPr/>
        <p:txBody>
          <a:bodyPr/>
          <a:lstStyle>
            <a:lvl1pPr>
              <a:defRPr/>
            </a:lvl1pPr>
          </a:lstStyle>
          <a:p>
            <a:fld id="{AAF1324D-B100-463C-B55E-E309A1B3FC1B}" type="slidenum">
              <a:rPr lang="sl-SI" altLang="sl-SI"/>
              <a:pPr/>
              <a:t>‹#›</a:t>
            </a:fld>
            <a:endParaRPr lang="sl-SI" altLang="sl-SI"/>
          </a:p>
        </p:txBody>
      </p:sp>
    </p:spTree>
    <p:extLst>
      <p:ext uri="{BB962C8B-B14F-4D97-AF65-F5344CB8AC3E}">
        <p14:creationId xmlns:p14="http://schemas.microsoft.com/office/powerpoint/2010/main" val="3351160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510B29-7BD8-47C6-8117-6FA9D054A723}"/>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5625C1E9-90FE-428F-856D-E5E358E3F5FA}"/>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323D66AE-9E5E-4A21-B6DE-3456ADC2014F}"/>
              </a:ext>
            </a:extLst>
          </p:cNvPr>
          <p:cNvSpPr>
            <a:spLocks noGrp="1"/>
          </p:cNvSpPr>
          <p:nvPr>
            <p:ph type="sldNum" sz="quarter" idx="12"/>
          </p:nvPr>
        </p:nvSpPr>
        <p:spPr/>
        <p:txBody>
          <a:bodyPr/>
          <a:lstStyle>
            <a:lvl1pPr>
              <a:defRPr/>
            </a:lvl1pPr>
          </a:lstStyle>
          <a:p>
            <a:fld id="{C99EBDA4-599D-470E-B837-203DAB0C22B6}" type="slidenum">
              <a:rPr lang="sl-SI" altLang="sl-SI"/>
              <a:pPr/>
              <a:t>‹#›</a:t>
            </a:fld>
            <a:endParaRPr lang="sl-SI" altLang="sl-SI"/>
          </a:p>
        </p:txBody>
      </p:sp>
    </p:spTree>
    <p:extLst>
      <p:ext uri="{BB962C8B-B14F-4D97-AF65-F5344CB8AC3E}">
        <p14:creationId xmlns:p14="http://schemas.microsoft.com/office/powerpoint/2010/main" val="95745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F16DF-9F66-49DA-B7F8-D9EB3FD70F0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8563518B-7715-44CB-8631-264D17A78EF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ACCBE7FD-25D6-4EBB-9599-0629091A4F5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5046F-6C3A-4C16-BF1E-B60C4E02BD19}"/>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6225B12-DCB9-4097-825E-7D6605629D2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103A06AF-D151-4669-B8CA-B1A5A8D6A9C5}"/>
              </a:ext>
            </a:extLst>
          </p:cNvPr>
          <p:cNvSpPr>
            <a:spLocks noGrp="1"/>
          </p:cNvSpPr>
          <p:nvPr>
            <p:ph type="sldNum" sz="quarter" idx="12"/>
          </p:nvPr>
        </p:nvSpPr>
        <p:spPr/>
        <p:txBody>
          <a:bodyPr/>
          <a:lstStyle>
            <a:lvl1pPr>
              <a:defRPr/>
            </a:lvl1pPr>
          </a:lstStyle>
          <a:p>
            <a:fld id="{6BA073D7-0131-4528-BFA4-74EE85E27B43}" type="slidenum">
              <a:rPr lang="sl-SI" altLang="sl-SI"/>
              <a:pPr/>
              <a:t>‹#›</a:t>
            </a:fld>
            <a:endParaRPr lang="sl-SI" altLang="sl-SI"/>
          </a:p>
        </p:txBody>
      </p:sp>
    </p:spTree>
    <p:extLst>
      <p:ext uri="{BB962C8B-B14F-4D97-AF65-F5344CB8AC3E}">
        <p14:creationId xmlns:p14="http://schemas.microsoft.com/office/powerpoint/2010/main" val="113612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9AED9-D6D5-4A6E-8BF2-1E2AB31C6C3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C2668FF3-BC39-4573-96F7-CF80486A0B9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A8B9EBCD-5B5D-44CD-A325-308067E514A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254880-BEE7-49E6-A9C8-4E83E44F464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BE56B8E-B184-4EC6-8260-0A52C459641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091AF39-D5C8-4196-84AA-BC3675C9CE41}"/>
              </a:ext>
            </a:extLst>
          </p:cNvPr>
          <p:cNvSpPr>
            <a:spLocks noGrp="1"/>
          </p:cNvSpPr>
          <p:nvPr>
            <p:ph type="sldNum" sz="quarter" idx="12"/>
          </p:nvPr>
        </p:nvSpPr>
        <p:spPr/>
        <p:txBody>
          <a:bodyPr/>
          <a:lstStyle>
            <a:lvl1pPr>
              <a:defRPr/>
            </a:lvl1pPr>
          </a:lstStyle>
          <a:p>
            <a:fld id="{3C579882-0ECB-405F-AE43-E05E00F6E66D}" type="slidenum">
              <a:rPr lang="sl-SI" altLang="sl-SI"/>
              <a:pPr/>
              <a:t>‹#›</a:t>
            </a:fld>
            <a:endParaRPr lang="sl-SI" altLang="sl-SI"/>
          </a:p>
        </p:txBody>
      </p:sp>
    </p:spTree>
    <p:extLst>
      <p:ext uri="{BB962C8B-B14F-4D97-AF65-F5344CB8AC3E}">
        <p14:creationId xmlns:p14="http://schemas.microsoft.com/office/powerpoint/2010/main" val="1558354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3D9BC11-8D37-4921-9CA9-6DED480EA923}"/>
              </a:ext>
            </a:extLst>
          </p:cNvPr>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4099" name="Rectangle 3">
            <a:extLst>
              <a:ext uri="{FF2B5EF4-FFF2-40B4-BE49-F238E27FC236}">
                <a16:creationId xmlns:a16="http://schemas.microsoft.com/office/drawing/2014/main" id="{597146E0-D61A-42BD-90B3-F2A8D4850E42}"/>
              </a:ext>
            </a:extLst>
          </p:cNvPr>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4100" name="Rectangle 4">
            <a:extLst>
              <a:ext uri="{FF2B5EF4-FFF2-40B4-BE49-F238E27FC236}">
                <a16:creationId xmlns:a16="http://schemas.microsoft.com/office/drawing/2014/main" id="{BD813640-F001-4E23-AB2B-1E3F03BBF89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tx1"/>
                </a:solidFill>
                <a:effectLst>
                  <a:outerShdw blurRad="38100" dist="38100" dir="2700000" algn="tl">
                    <a:srgbClr val="000000"/>
                  </a:outerShdw>
                </a:effectLst>
                <a:latin typeface="Arial" panose="020B0604020202020204" pitchFamily="34" charset="0"/>
              </a:defRPr>
            </a:lvl1pPr>
          </a:lstStyle>
          <a:p>
            <a:endParaRPr lang="sl-SI" altLang="sl-SI"/>
          </a:p>
        </p:txBody>
      </p:sp>
      <p:sp>
        <p:nvSpPr>
          <p:cNvPr id="4101" name="Rectangle 5">
            <a:extLst>
              <a:ext uri="{FF2B5EF4-FFF2-40B4-BE49-F238E27FC236}">
                <a16:creationId xmlns:a16="http://schemas.microsoft.com/office/drawing/2014/main" id="{D3A44826-A0F9-4657-B194-0B4AE35B79E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tx1"/>
                </a:solidFill>
                <a:effectLst>
                  <a:outerShdw blurRad="38100" dist="38100" dir="2700000" algn="tl">
                    <a:srgbClr val="000000"/>
                  </a:outerShdw>
                </a:effectLst>
                <a:latin typeface="Arial" panose="020B0604020202020204" pitchFamily="34" charset="0"/>
              </a:defRPr>
            </a:lvl1pPr>
          </a:lstStyle>
          <a:p>
            <a:endParaRPr lang="sl-SI" altLang="sl-SI"/>
          </a:p>
        </p:txBody>
      </p:sp>
      <p:sp>
        <p:nvSpPr>
          <p:cNvPr id="4102" name="Rectangle 6">
            <a:extLst>
              <a:ext uri="{FF2B5EF4-FFF2-40B4-BE49-F238E27FC236}">
                <a16:creationId xmlns:a16="http://schemas.microsoft.com/office/drawing/2014/main" id="{E823A8F8-6E6A-4880-8915-40C3A5046A9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tx1"/>
                </a:solidFill>
                <a:effectLst>
                  <a:outerShdw blurRad="38100" dist="38100" dir="2700000" algn="tl">
                    <a:srgbClr val="000000"/>
                  </a:outerShdw>
                </a:effectLst>
                <a:latin typeface="Arial" panose="020B0604020202020204" pitchFamily="34" charset="0"/>
              </a:defRPr>
            </a:lvl1pPr>
          </a:lstStyle>
          <a:p>
            <a:fld id="{06A3822F-891B-4154-AA73-DC38C1AD2DA5}"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008B35AE-4C9F-48DB-AB95-97900F08A160}"/>
              </a:ext>
            </a:extLst>
          </p:cNvPr>
          <p:cNvSpPr>
            <a:spLocks noChangeArrowheads="1" noChangeShapeType="1" noTextEdit="1"/>
          </p:cNvSpPr>
          <p:nvPr/>
        </p:nvSpPr>
        <p:spPr bwMode="auto">
          <a:xfrm>
            <a:off x="323850" y="404813"/>
            <a:ext cx="5905500" cy="3240087"/>
          </a:xfrm>
          <a:prstGeom prst="rect">
            <a:avLst/>
          </a:prstGeom>
          <a:extLst>
            <a:ext uri="{AF507438-7753-43E0-B8FC-AC1667EBCBE1}">
              <a14:hiddenEffects xmlns:a14="http://schemas.microsoft.com/office/drawing/2010/main">
                <a:effectLst/>
              </a14:hiddenEffects>
            </a:ext>
          </a:extLst>
        </p:spPr>
        <p:txBody>
          <a:bodyPr wrap="none" fromWordArt="1">
            <a:prstTxWarp prst="textDeflateBottom">
              <a:avLst>
                <a:gd name="adj" fmla="val 76472"/>
              </a:avLst>
            </a:prstTxWarp>
            <a:scene3d>
              <a:camera prst="legacyPerspectiveFront">
                <a:rot lat="19799999" lon="19439998" rev="0"/>
              </a:camera>
              <a:lightRig rig="legacyNormal2" dir="t"/>
            </a:scene3d>
            <a:sp3d extrusionH="354000" prstMaterial="legacyMatte">
              <a:extrusionClr>
                <a:srgbClr val="939676"/>
              </a:extrusionClr>
              <a:contourClr>
                <a:srgbClr val="FFFFFF"/>
              </a:contourClr>
            </a:sp3d>
          </a:bodyPr>
          <a:lstStyle/>
          <a:p>
            <a:pPr algn="ctr"/>
            <a:r>
              <a:rPr lang="sl-SI" sz="4400" b="1" i="1" kern="10">
                <a:ln w="9525">
                  <a:round/>
                  <a:headEnd/>
                  <a:tailEnd/>
                </a:ln>
                <a:gradFill rotWithShape="0">
                  <a:gsLst>
                    <a:gs pos="0">
                      <a:srgbClr val="707070"/>
                    </a:gs>
                    <a:gs pos="50000">
                      <a:srgbClr val="FFFFFF"/>
                    </a:gs>
                    <a:gs pos="100000">
                      <a:srgbClr val="707070"/>
                    </a:gs>
                  </a:gsLst>
                  <a:lin ang="2700000" scaled="1"/>
                </a:gradFill>
                <a:effectLst/>
              </a:rPr>
              <a:t>SAMURAI</a:t>
            </a:r>
          </a:p>
        </p:txBody>
      </p:sp>
      <p:sp>
        <p:nvSpPr>
          <p:cNvPr id="2055" name="Rectangle 7">
            <a:extLst>
              <a:ext uri="{FF2B5EF4-FFF2-40B4-BE49-F238E27FC236}">
                <a16:creationId xmlns:a16="http://schemas.microsoft.com/office/drawing/2014/main" id="{A90BBC65-D05C-4EC6-BD3E-1EB52F14DB6F}"/>
              </a:ext>
            </a:extLst>
          </p:cNvPr>
          <p:cNvSpPr>
            <a:spLocks noGrp="1" noChangeArrowheads="1"/>
          </p:cNvSpPr>
          <p:nvPr>
            <p:ph type="subTitle" idx="1"/>
          </p:nvPr>
        </p:nvSpPr>
        <p:spPr>
          <a:xfrm>
            <a:off x="2555875" y="5300663"/>
            <a:ext cx="6400800" cy="1009650"/>
          </a:xfrm>
        </p:spPr>
        <p:txBody>
          <a:bodyPr/>
          <a:lstStyle/>
          <a:p>
            <a:r>
              <a:rPr lang="sl-SI" altLang="sl-SI" sz="2800">
                <a:latin typeface="Comic Sans MS" panose="030F0702030302020204" pitchFamily="66" charset="0"/>
              </a:rPr>
              <a:t>Samurai is a servant, the servant of a lord.</a:t>
            </a:r>
          </a:p>
          <a:p>
            <a:endParaRPr lang="sl-SI" altLang="sl-SI" sz="2800">
              <a:latin typeface="Comic Sans MS" panose="030F0702030302020204" pitchFamily="66" charset="0"/>
            </a:endParaRPr>
          </a:p>
        </p:txBody>
      </p:sp>
      <p:pic>
        <p:nvPicPr>
          <p:cNvPr id="2056" name="Picture 8" descr="ac-Drak_Samurai">
            <a:extLst>
              <a:ext uri="{FF2B5EF4-FFF2-40B4-BE49-F238E27FC236}">
                <a16:creationId xmlns:a16="http://schemas.microsoft.com/office/drawing/2014/main" id="{F1252278-1493-4899-A33B-AC3BE889B4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188913"/>
            <a:ext cx="3216275" cy="48244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9" name="Rectangle 11">
            <a:extLst>
              <a:ext uri="{FF2B5EF4-FFF2-40B4-BE49-F238E27FC236}">
                <a16:creationId xmlns:a16="http://schemas.microsoft.com/office/drawing/2014/main" id="{6D5351E1-83F4-4146-87B1-4A681536ED2C}"/>
              </a:ext>
            </a:extLst>
          </p:cNvPr>
          <p:cNvSpPr>
            <a:spLocks noGrp="1" noChangeArrowheads="1"/>
          </p:cNvSpPr>
          <p:nvPr>
            <p:ph type="body" sz="half" idx="1"/>
          </p:nvPr>
        </p:nvSpPr>
        <p:spPr/>
        <p:txBody>
          <a:bodyPr/>
          <a:lstStyle/>
          <a:p>
            <a:r>
              <a:rPr lang="sl-SI" altLang="sl-SI" sz="2800">
                <a:latin typeface="Comic Sans MS" panose="030F0702030302020204" pitchFamily="66" charset="0"/>
              </a:rPr>
              <a:t>The word </a:t>
            </a:r>
            <a:r>
              <a:rPr lang="sl-SI" altLang="sl-SI" sz="2800" i="1">
                <a:latin typeface="Comic Sans MS" panose="030F0702030302020204" pitchFamily="66" charset="0"/>
              </a:rPr>
              <a:t>samurai</a:t>
            </a:r>
            <a:r>
              <a:rPr lang="sl-SI" altLang="sl-SI" sz="2800">
                <a:latin typeface="Comic Sans MS" panose="030F0702030302020204" pitchFamily="66" charset="0"/>
              </a:rPr>
              <a:t> is derived from the archaic Japanese verb </a:t>
            </a:r>
            <a:r>
              <a:rPr lang="sl-SI" altLang="sl-SI" sz="2800" i="1">
                <a:latin typeface="Comic Sans MS" panose="030F0702030302020204" pitchFamily="66" charset="0"/>
              </a:rPr>
              <a:t>samorau</a:t>
            </a:r>
            <a:r>
              <a:rPr lang="sl-SI" altLang="sl-SI" sz="2800">
                <a:latin typeface="Comic Sans MS" panose="030F0702030302020204" pitchFamily="66" charset="0"/>
              </a:rPr>
              <a:t>, changed to </a:t>
            </a:r>
            <a:r>
              <a:rPr lang="sl-SI" altLang="sl-SI" sz="2800" i="1">
                <a:latin typeface="Comic Sans MS" panose="030F0702030302020204" pitchFamily="66" charset="0"/>
              </a:rPr>
              <a:t>saburau</a:t>
            </a:r>
            <a:r>
              <a:rPr lang="sl-SI" altLang="sl-SI" sz="2800">
                <a:latin typeface="Comic Sans MS" panose="030F0702030302020204" pitchFamily="66" charset="0"/>
              </a:rPr>
              <a:t>, meaning "to serve". </a:t>
            </a:r>
          </a:p>
        </p:txBody>
      </p:sp>
      <p:pic>
        <p:nvPicPr>
          <p:cNvPr id="7181" name="Picture 13" descr="katsuie">
            <a:extLst>
              <a:ext uri="{FF2B5EF4-FFF2-40B4-BE49-F238E27FC236}">
                <a16:creationId xmlns:a16="http://schemas.microsoft.com/office/drawing/2014/main" id="{C85AAE9D-56CA-463B-9DAA-BDC05E679A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333375"/>
            <a:ext cx="4346575" cy="5976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81"/>
                                        </p:tgtEl>
                                        <p:attrNameLst>
                                          <p:attrName>style.visibility</p:attrName>
                                        </p:attrNameLst>
                                      </p:cBhvr>
                                      <p:to>
                                        <p:strVal val="visible"/>
                                      </p:to>
                                    </p:set>
                                    <p:animEffect transition="in" filter="fade">
                                      <p:cBhvr>
                                        <p:cTn id="7" dur="2000"/>
                                        <p:tgtEl>
                                          <p:spTgt spid="7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C7CFA0A-F9E9-4B42-A0CF-7ED66788EB3F}"/>
              </a:ext>
            </a:extLst>
          </p:cNvPr>
          <p:cNvSpPr>
            <a:spLocks noGrp="1" noChangeArrowheads="1"/>
          </p:cNvSpPr>
          <p:nvPr>
            <p:ph type="title"/>
          </p:nvPr>
        </p:nvSpPr>
        <p:spPr>
          <a:xfrm>
            <a:off x="457200" y="292100"/>
            <a:ext cx="3106738" cy="1120775"/>
          </a:xfrm>
        </p:spPr>
        <p:txBody>
          <a:bodyPr/>
          <a:lstStyle/>
          <a:p>
            <a:r>
              <a:rPr lang="sl-SI" altLang="sl-SI" sz="5400" b="1">
                <a:latin typeface="Comic Sans MS" panose="030F0702030302020204" pitchFamily="66" charset="0"/>
              </a:rPr>
              <a:t>History</a:t>
            </a:r>
            <a:br>
              <a:rPr lang="sl-SI" altLang="sl-SI" sz="5400" b="1">
                <a:latin typeface="Comic Sans MS" panose="030F0702030302020204" pitchFamily="66" charset="0"/>
              </a:rPr>
            </a:br>
            <a:endParaRPr lang="sl-SI" altLang="sl-SI" sz="5400" b="1">
              <a:latin typeface="Comic Sans MS" panose="030F0702030302020204" pitchFamily="66" charset="0"/>
            </a:endParaRPr>
          </a:p>
        </p:txBody>
      </p:sp>
      <p:sp>
        <p:nvSpPr>
          <p:cNvPr id="8195" name="Rectangle 3">
            <a:extLst>
              <a:ext uri="{FF2B5EF4-FFF2-40B4-BE49-F238E27FC236}">
                <a16:creationId xmlns:a16="http://schemas.microsoft.com/office/drawing/2014/main" id="{CEE292E5-866A-43E8-A563-D42541B0EA29}"/>
              </a:ext>
            </a:extLst>
          </p:cNvPr>
          <p:cNvSpPr>
            <a:spLocks noGrp="1" noChangeArrowheads="1"/>
          </p:cNvSpPr>
          <p:nvPr>
            <p:ph type="body" sz="half" idx="1"/>
          </p:nvPr>
        </p:nvSpPr>
        <p:spPr>
          <a:xfrm>
            <a:off x="457200" y="981075"/>
            <a:ext cx="4038600" cy="5472113"/>
          </a:xfrm>
        </p:spPr>
        <p:txBody>
          <a:bodyPr/>
          <a:lstStyle/>
          <a:p>
            <a:r>
              <a:rPr lang="sl-SI" altLang="sl-SI" sz="2400">
                <a:solidFill>
                  <a:schemeClr val="tx2"/>
                </a:solidFill>
                <a:latin typeface="Comic Sans MS" panose="030F0702030302020204" pitchFamily="66" charset="0"/>
              </a:rPr>
              <a:t>With an understanding of how the population was distributed, Emperor Mommu introduced the law where 3–4 adult males were drafted into the national military. These soldiers were required to supply their own weapons and in return were exempted from duties.</a:t>
            </a:r>
            <a:r>
              <a:rPr lang="sl-SI" altLang="sl-SI" sz="2400">
                <a:latin typeface="Comic Sans MS" panose="030F0702030302020204" pitchFamily="66" charset="0"/>
              </a:rPr>
              <a:t> </a:t>
            </a:r>
          </a:p>
        </p:txBody>
      </p:sp>
      <p:pic>
        <p:nvPicPr>
          <p:cNvPr id="8196" name="Picture 4" descr="trebuchet_wood_cut">
            <a:extLst>
              <a:ext uri="{FF2B5EF4-FFF2-40B4-BE49-F238E27FC236}">
                <a16:creationId xmlns:a16="http://schemas.microsoft.com/office/drawing/2014/main" id="{DAFD1928-BA12-45DA-8D9E-1CBD0C74C4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333375"/>
            <a:ext cx="4537075" cy="6145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circle(in)">
                                      <p:cBhvr>
                                        <p:cTn id="7" dur="20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wedge">
                                      <p:cBhvr>
                                        <p:cTn id="12"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a:extLst>
              <a:ext uri="{FF2B5EF4-FFF2-40B4-BE49-F238E27FC236}">
                <a16:creationId xmlns:a16="http://schemas.microsoft.com/office/drawing/2014/main" id="{987BB421-0DC4-445F-8620-30FC7402728E}"/>
              </a:ext>
            </a:extLst>
          </p:cNvPr>
          <p:cNvSpPr>
            <a:spLocks noGrp="1" noChangeArrowheads="1"/>
          </p:cNvSpPr>
          <p:nvPr>
            <p:ph type="title"/>
          </p:nvPr>
        </p:nvSpPr>
        <p:spPr/>
        <p:txBody>
          <a:bodyPr/>
          <a:lstStyle/>
          <a:p>
            <a:r>
              <a:rPr lang="sl-SI" altLang="sl-SI" sz="5400" b="1">
                <a:latin typeface="Comic Sans MS" panose="030F0702030302020204" pitchFamily="66" charset="0"/>
              </a:rPr>
              <a:t>Education</a:t>
            </a:r>
            <a:br>
              <a:rPr lang="sl-SI" altLang="sl-SI" sz="4000" b="1">
                <a:latin typeface="Comic Sans MS" panose="030F0702030302020204" pitchFamily="66" charset="0"/>
              </a:rPr>
            </a:br>
            <a:endParaRPr lang="sl-SI" altLang="sl-SI" sz="4000" b="1">
              <a:latin typeface="Comic Sans MS" panose="030F0702030302020204" pitchFamily="66" charset="0"/>
            </a:endParaRPr>
          </a:p>
        </p:txBody>
      </p:sp>
      <p:sp>
        <p:nvSpPr>
          <p:cNvPr id="9221" name="Rectangle 5">
            <a:extLst>
              <a:ext uri="{FF2B5EF4-FFF2-40B4-BE49-F238E27FC236}">
                <a16:creationId xmlns:a16="http://schemas.microsoft.com/office/drawing/2014/main" id="{7A46C449-A65E-4A26-B9EF-D2F69F4D223C}"/>
              </a:ext>
            </a:extLst>
          </p:cNvPr>
          <p:cNvSpPr>
            <a:spLocks noGrp="1" noChangeArrowheads="1"/>
          </p:cNvSpPr>
          <p:nvPr>
            <p:ph type="body" sz="half" idx="1"/>
          </p:nvPr>
        </p:nvSpPr>
        <p:spPr>
          <a:xfrm>
            <a:off x="395288" y="1412875"/>
            <a:ext cx="4038600" cy="4968875"/>
          </a:xfrm>
        </p:spPr>
        <p:txBody>
          <a:bodyPr/>
          <a:lstStyle/>
          <a:p>
            <a:r>
              <a:rPr lang="sl-SI" altLang="sl-SI" sz="2800">
                <a:latin typeface="Comic Sans MS" panose="030F0702030302020204" pitchFamily="66" charset="0"/>
              </a:rPr>
              <a:t>A samurai was expected to read and write, as well as to know some mathematics. Samurai were expected, though not required, to have interests in other arts such as dancing, literature, potry… </a:t>
            </a:r>
          </a:p>
        </p:txBody>
      </p:sp>
      <p:pic>
        <p:nvPicPr>
          <p:cNvPr id="9223" name="Picture 7" descr="SwordOfTheSamurai">
            <a:extLst>
              <a:ext uri="{FF2B5EF4-FFF2-40B4-BE49-F238E27FC236}">
                <a16:creationId xmlns:a16="http://schemas.microsoft.com/office/drawing/2014/main" id="{D5E8EE08-C45F-4D89-ACFD-42E91DED17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0550" y="549275"/>
            <a:ext cx="4564063" cy="5876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strips(downLeft)">
                                      <p:cBhvr>
                                        <p:cTn id="7" dur="500"/>
                                        <p:tgtEl>
                                          <p:spTgt spid="9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9223"/>
                                        </p:tgtEl>
                                        <p:attrNameLst>
                                          <p:attrName>style.visibility</p:attrName>
                                        </p:attrNameLst>
                                      </p:cBhvr>
                                      <p:to>
                                        <p:strVal val="visible"/>
                                      </p:to>
                                    </p:set>
                                    <p:animEffect transition="in" filter="wheel(4)">
                                      <p:cBhvr>
                                        <p:cTn id="12" dur="2000"/>
                                        <p:tgtEl>
                                          <p:spTgt spid="9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1557AB2-6D82-4297-8AC8-696C56A2C4AE}"/>
              </a:ext>
            </a:extLst>
          </p:cNvPr>
          <p:cNvSpPr>
            <a:spLocks noGrp="1" noChangeArrowheads="1"/>
          </p:cNvSpPr>
          <p:nvPr>
            <p:ph type="title"/>
          </p:nvPr>
        </p:nvSpPr>
        <p:spPr/>
        <p:txBody>
          <a:bodyPr/>
          <a:lstStyle/>
          <a:p>
            <a:r>
              <a:rPr lang="sl-SI" altLang="sl-SI" sz="5400" b="1">
                <a:latin typeface="Comic Sans MS" panose="030F0702030302020204" pitchFamily="66" charset="0"/>
              </a:rPr>
              <a:t>Marriage</a:t>
            </a:r>
            <a:br>
              <a:rPr lang="sl-SI" altLang="sl-SI" sz="5400" b="1">
                <a:latin typeface="Comic Sans MS" panose="030F0702030302020204" pitchFamily="66" charset="0"/>
              </a:rPr>
            </a:br>
            <a:endParaRPr lang="sl-SI" altLang="sl-SI" sz="5400" b="1">
              <a:latin typeface="Comic Sans MS" panose="030F0702030302020204" pitchFamily="66" charset="0"/>
            </a:endParaRPr>
          </a:p>
        </p:txBody>
      </p:sp>
      <p:sp>
        <p:nvSpPr>
          <p:cNvPr id="10244" name="Rectangle 4">
            <a:extLst>
              <a:ext uri="{FF2B5EF4-FFF2-40B4-BE49-F238E27FC236}">
                <a16:creationId xmlns:a16="http://schemas.microsoft.com/office/drawing/2014/main" id="{F4F691B2-98CC-4C96-B595-871E7EEF41A8}"/>
              </a:ext>
            </a:extLst>
          </p:cNvPr>
          <p:cNvSpPr>
            <a:spLocks noGrp="1" noChangeArrowheads="1"/>
          </p:cNvSpPr>
          <p:nvPr>
            <p:ph type="body" sz="half" idx="1"/>
          </p:nvPr>
        </p:nvSpPr>
        <p:spPr>
          <a:xfrm>
            <a:off x="468313" y="1341438"/>
            <a:ext cx="4038600" cy="5113337"/>
          </a:xfrm>
        </p:spPr>
        <p:txBody>
          <a:bodyPr/>
          <a:lstStyle/>
          <a:p>
            <a:pPr>
              <a:lnSpc>
                <a:spcPct val="80000"/>
              </a:lnSpc>
            </a:pPr>
            <a:r>
              <a:rPr lang="sl-SI" altLang="sl-SI" sz="2800">
                <a:latin typeface="Comic Sans MS" panose="030F0702030302020204" pitchFamily="66" charset="0"/>
              </a:rPr>
              <a:t>The marriage of samurai was done by having a marriage arranged by someone with the same or higher rank, than those being married. Most samurai married women from a samurai family.</a:t>
            </a:r>
          </a:p>
          <a:p>
            <a:pPr>
              <a:lnSpc>
                <a:spcPct val="80000"/>
              </a:lnSpc>
            </a:pPr>
            <a:endParaRPr lang="sl-SI" altLang="sl-SI" sz="2800">
              <a:latin typeface="Comic Sans MS" panose="030F0702030302020204" pitchFamily="66" charset="0"/>
            </a:endParaRPr>
          </a:p>
        </p:txBody>
      </p:sp>
      <p:sp>
        <p:nvSpPr>
          <p:cNvPr id="10245" name="Rectangle 5">
            <a:extLst>
              <a:ext uri="{FF2B5EF4-FFF2-40B4-BE49-F238E27FC236}">
                <a16:creationId xmlns:a16="http://schemas.microsoft.com/office/drawing/2014/main" id="{F253EE59-B4EE-4FDB-8BAB-B1FC1F813B7B}"/>
              </a:ext>
            </a:extLst>
          </p:cNvPr>
          <p:cNvSpPr>
            <a:spLocks noGrp="1" noChangeArrowheads="1"/>
          </p:cNvSpPr>
          <p:nvPr>
            <p:ph type="body" sz="half" idx="2"/>
          </p:nvPr>
        </p:nvSpPr>
        <p:spPr>
          <a:xfrm>
            <a:off x="4643438" y="260350"/>
            <a:ext cx="4038600" cy="6192838"/>
          </a:xfrm>
        </p:spPr>
        <p:txBody>
          <a:bodyPr/>
          <a:lstStyle/>
          <a:p>
            <a:pPr>
              <a:lnSpc>
                <a:spcPct val="90000"/>
              </a:lnSpc>
            </a:pPr>
            <a:r>
              <a:rPr lang="sl-SI" altLang="sl-SI" sz="2800">
                <a:latin typeface="Comic Sans MS" panose="030F0702030302020204" pitchFamily="66" charset="0"/>
              </a:rPr>
              <a:t>A samurai could have a mistress but her background was strictly checked by higher ranked samurai. In many cases, this was treated like a marriage. Kidnapping a mistress would have been shameful, if not a crime. If a samurai's wife gave birth to a son he could be a samurai.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strips(downLeft)">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7" name="Rectangle 19">
            <a:extLst>
              <a:ext uri="{FF2B5EF4-FFF2-40B4-BE49-F238E27FC236}">
                <a16:creationId xmlns:a16="http://schemas.microsoft.com/office/drawing/2014/main" id="{EFB6192D-A635-48D9-8D7F-A971AA8EBD92}"/>
              </a:ext>
            </a:extLst>
          </p:cNvPr>
          <p:cNvSpPr>
            <a:spLocks noGrp="1" noChangeArrowheads="1"/>
          </p:cNvSpPr>
          <p:nvPr>
            <p:ph type="body" idx="1"/>
          </p:nvPr>
        </p:nvSpPr>
        <p:spPr>
          <a:xfrm>
            <a:off x="0" y="260350"/>
            <a:ext cx="5616575" cy="6192838"/>
          </a:xfrm>
        </p:spPr>
        <p:txBody>
          <a:bodyPr/>
          <a:lstStyle/>
          <a:p>
            <a:pPr>
              <a:lnSpc>
                <a:spcPct val="80000"/>
              </a:lnSpc>
            </a:pPr>
            <a:r>
              <a:rPr lang="sl-SI" altLang="sl-SI" sz="2800">
                <a:latin typeface="Comic Sans MS" panose="030F0702030302020204" pitchFamily="66" charset="0"/>
              </a:rPr>
              <a:t>A samurai could divorce his wife. A reason for divorce would be if she could not produce a son, but then adoption could be arranged as an alternative to divorce. A samurai could divorce for personal reasons, even if he simply did not like his wife, but this was generally avoided as it would embarrass the samurai who had arranged the marriage. A woman could also arrange a divorce. Some rich merchants had their daughters marry samurai to erase a samurai's debt and advance their positions.</a:t>
            </a:r>
          </a:p>
        </p:txBody>
      </p:sp>
      <p:pic>
        <p:nvPicPr>
          <p:cNvPr id="17428" name="Picture 20" descr="300px-ShudoMonogatari">
            <a:extLst>
              <a:ext uri="{FF2B5EF4-FFF2-40B4-BE49-F238E27FC236}">
                <a16:creationId xmlns:a16="http://schemas.microsoft.com/office/drawing/2014/main" id="{05A4C78D-6155-44DC-84A9-46FE5ABB5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549275"/>
            <a:ext cx="3513138" cy="568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7428"/>
                                        </p:tgtEl>
                                        <p:attrNameLst>
                                          <p:attrName>style.visibility</p:attrName>
                                        </p:attrNameLst>
                                      </p:cBhvr>
                                      <p:to>
                                        <p:strVal val="visible"/>
                                      </p:to>
                                    </p:set>
                                    <p:animEffect transition="in" filter="plus(in)">
                                      <p:cBhvr>
                                        <p:cTn id="7" dur="2000"/>
                                        <p:tgtEl>
                                          <p:spTgt spid="17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61D93-4AA4-43DB-877C-AA111674B2D9}"/>
              </a:ext>
            </a:extLst>
          </p:cNvPr>
          <p:cNvSpPr>
            <a:spLocks noGrp="1" noChangeArrowheads="1"/>
          </p:cNvSpPr>
          <p:nvPr>
            <p:ph type="title"/>
          </p:nvPr>
        </p:nvSpPr>
        <p:spPr/>
        <p:txBody>
          <a:bodyPr/>
          <a:lstStyle/>
          <a:p>
            <a:r>
              <a:rPr lang="sl-SI" altLang="sl-SI" sz="5400" b="1">
                <a:latin typeface="Comic Sans MS" panose="030F0702030302020204" pitchFamily="66" charset="0"/>
              </a:rPr>
              <a:t>Weapons</a:t>
            </a:r>
            <a:br>
              <a:rPr lang="sl-SI" altLang="sl-SI" sz="5400" b="1">
                <a:latin typeface="Comic Sans MS" panose="030F0702030302020204" pitchFamily="66" charset="0"/>
              </a:rPr>
            </a:br>
            <a:endParaRPr lang="sl-SI" altLang="sl-SI" sz="5400" b="1">
              <a:latin typeface="Comic Sans MS" panose="030F0702030302020204" pitchFamily="66" charset="0"/>
            </a:endParaRPr>
          </a:p>
        </p:txBody>
      </p:sp>
      <p:sp>
        <p:nvSpPr>
          <p:cNvPr id="11267" name="Rectangle 3">
            <a:extLst>
              <a:ext uri="{FF2B5EF4-FFF2-40B4-BE49-F238E27FC236}">
                <a16:creationId xmlns:a16="http://schemas.microsoft.com/office/drawing/2014/main" id="{CB1AA4E7-3D6E-4250-A985-6EBAFAE2A9B2}"/>
              </a:ext>
            </a:extLst>
          </p:cNvPr>
          <p:cNvSpPr>
            <a:spLocks noGrp="1" noChangeArrowheads="1"/>
          </p:cNvSpPr>
          <p:nvPr>
            <p:ph type="body" idx="1"/>
          </p:nvPr>
        </p:nvSpPr>
        <p:spPr>
          <a:xfrm>
            <a:off x="395288" y="1484313"/>
            <a:ext cx="8229600" cy="4114800"/>
          </a:xfrm>
        </p:spPr>
        <p:txBody>
          <a:bodyPr/>
          <a:lstStyle/>
          <a:p>
            <a:pPr>
              <a:lnSpc>
                <a:spcPct val="80000"/>
              </a:lnSpc>
            </a:pPr>
            <a:r>
              <a:rPr lang="sl-SI" altLang="sl-SI" sz="2800" i="1">
                <a:latin typeface="Comic Sans MS" panose="030F0702030302020204" pitchFamily="66" charset="0"/>
              </a:rPr>
              <a:t>Yari :</a:t>
            </a:r>
            <a:r>
              <a:rPr lang="sl-SI" altLang="sl-SI" sz="2800">
                <a:latin typeface="Comic Sans MS" panose="030F0702030302020204" pitchFamily="66" charset="0"/>
              </a:rPr>
              <a:t> spear </a:t>
            </a:r>
          </a:p>
          <a:p>
            <a:pPr>
              <a:lnSpc>
                <a:spcPct val="80000"/>
              </a:lnSpc>
            </a:pPr>
            <a:r>
              <a:rPr lang="sl-SI" altLang="sl-SI" sz="2800" i="1">
                <a:latin typeface="Comic Sans MS" panose="030F0702030302020204" pitchFamily="66" charset="0"/>
              </a:rPr>
              <a:t>Katana : </a:t>
            </a:r>
            <a:r>
              <a:rPr lang="sl-SI" altLang="sl-SI" sz="2800">
                <a:latin typeface="Comic Sans MS" panose="030F0702030302020204" pitchFamily="66" charset="0"/>
              </a:rPr>
              <a:t>is the samurai's soul and sometimes a samurai is pictured as entirely dependent on the katana for fighting. They believe that the katana was so precious that they often gave them names and considered them as part of the living</a:t>
            </a:r>
          </a:p>
          <a:p>
            <a:pPr>
              <a:lnSpc>
                <a:spcPct val="80000"/>
              </a:lnSpc>
            </a:pPr>
            <a:r>
              <a:rPr lang="sl-SI" altLang="sl-SI" sz="2800">
                <a:latin typeface="Comic Sans MS" panose="030F0702030302020204" pitchFamily="66" charset="0"/>
              </a:rPr>
              <a:t>tant</a:t>
            </a:r>
            <a:r>
              <a:rPr lang="en-US" altLang="sl-SI" sz="2800">
                <a:latin typeface="Comic Sans MS" panose="030F0702030302020204" pitchFamily="66" charset="0"/>
              </a:rPr>
              <a:t>ō</a:t>
            </a:r>
            <a:r>
              <a:rPr lang="sl-SI" altLang="sl-SI" sz="2800">
                <a:latin typeface="Comic Sans MS" panose="030F0702030302020204" pitchFamily="66" charset="0"/>
              </a:rPr>
              <a:t> : small dagger </a:t>
            </a:r>
          </a:p>
          <a:p>
            <a:pPr>
              <a:lnSpc>
                <a:spcPct val="80000"/>
              </a:lnSpc>
            </a:pPr>
            <a:r>
              <a:rPr lang="sl-SI" altLang="sl-SI" sz="2800">
                <a:latin typeface="Comic Sans MS" panose="030F0702030302020204" pitchFamily="66" charset="0"/>
              </a:rPr>
              <a:t>j</a:t>
            </a:r>
            <a:r>
              <a:rPr lang="en-US" altLang="sl-SI" sz="2800">
                <a:latin typeface="Comic Sans MS" panose="030F0702030302020204" pitchFamily="66" charset="0"/>
              </a:rPr>
              <a:t>ō</a:t>
            </a:r>
            <a:r>
              <a:rPr lang="sl-SI" altLang="sl-SI" sz="2800">
                <a:latin typeface="Comic Sans MS" panose="030F0702030302020204" pitchFamily="66" charset="0"/>
              </a:rPr>
              <a:t>b</a:t>
            </a:r>
            <a:r>
              <a:rPr lang="en-US" altLang="sl-SI" sz="2800">
                <a:latin typeface="Comic Sans MS" panose="030F0702030302020204" pitchFamily="66" charset="0"/>
              </a:rPr>
              <a:t>ō</a:t>
            </a:r>
          </a:p>
          <a:p>
            <a:pPr>
              <a:lnSpc>
                <a:spcPct val="80000"/>
              </a:lnSpc>
            </a:pPr>
            <a:r>
              <a:rPr lang="sl-SI" altLang="sl-SI" sz="2800">
                <a:latin typeface="Comic Sans MS" panose="030F0702030302020204" pitchFamily="66" charset="0"/>
              </a:rPr>
              <a:t>trebuchets</a:t>
            </a:r>
          </a:p>
          <a:p>
            <a:pPr>
              <a:lnSpc>
                <a:spcPct val="80000"/>
              </a:lnSpc>
            </a:pPr>
            <a:endParaRPr lang="sl-SI" altLang="sl-SI" sz="2800">
              <a:latin typeface="Comic Sans MS" panose="030F0702030302020204" pitchFamily="66" charset="0"/>
            </a:endParaRPr>
          </a:p>
          <a:p>
            <a:pPr>
              <a:lnSpc>
                <a:spcPct val="80000"/>
              </a:lnSpc>
            </a:pPr>
            <a:endParaRPr lang="sl-SI" altLang="sl-SI" sz="2400">
              <a:latin typeface="Comic Sans MS" panose="030F0702030302020204" pitchFamily="66" charset="0"/>
            </a:endParaRPr>
          </a:p>
          <a:p>
            <a:pPr>
              <a:lnSpc>
                <a:spcPct val="80000"/>
              </a:lnSpc>
            </a:pPr>
            <a:endParaRPr lang="sl-SI" altLang="sl-SI" sz="1400"/>
          </a:p>
          <a:p>
            <a:pPr>
              <a:lnSpc>
                <a:spcPct val="80000"/>
              </a:lnSpc>
            </a:pPr>
            <a:endParaRPr lang="sl-SI" altLang="sl-SI" sz="1400"/>
          </a:p>
        </p:txBody>
      </p:sp>
      <p:pic>
        <p:nvPicPr>
          <p:cNvPr id="11272" name="Picture 8" descr="tanto">
            <a:extLst>
              <a:ext uri="{FF2B5EF4-FFF2-40B4-BE49-F238E27FC236}">
                <a16:creationId xmlns:a16="http://schemas.microsoft.com/office/drawing/2014/main" id="{B3233CDE-D063-400A-9C49-7D9CEFFA5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3789363"/>
            <a:ext cx="2498725" cy="2498725"/>
          </a:xfrm>
          <a:prstGeom prst="rect">
            <a:avLst/>
          </a:prstGeom>
          <a:noFill/>
          <a:extLst>
            <a:ext uri="{909E8E84-426E-40DD-AFC4-6F175D3DCCD1}">
              <a14:hiddenFill xmlns:a14="http://schemas.microsoft.com/office/drawing/2010/main">
                <a:solidFill>
                  <a:srgbClr val="FFFFFF"/>
                </a:solidFill>
              </a14:hiddenFill>
            </a:ext>
          </a:extLst>
        </p:spPr>
      </p:pic>
      <p:pic>
        <p:nvPicPr>
          <p:cNvPr id="11273" name="Picture 9" descr="sj63-yari-1862-s">
            <a:extLst>
              <a:ext uri="{FF2B5EF4-FFF2-40B4-BE49-F238E27FC236}">
                <a16:creationId xmlns:a16="http://schemas.microsoft.com/office/drawing/2014/main" id="{74260499-C03E-4D88-B4C7-86443BE244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5300663"/>
            <a:ext cx="2879725" cy="1395412"/>
          </a:xfrm>
          <a:prstGeom prst="rect">
            <a:avLst/>
          </a:prstGeom>
          <a:noFill/>
          <a:extLst>
            <a:ext uri="{909E8E84-426E-40DD-AFC4-6F175D3DCCD1}">
              <a14:hiddenFill xmlns:a14="http://schemas.microsoft.com/office/drawing/2010/main">
                <a:solidFill>
                  <a:srgbClr val="FFFFFF"/>
                </a:solidFill>
              </a14:hiddenFill>
            </a:ext>
          </a:extLst>
        </p:spPr>
      </p:pic>
      <p:pic>
        <p:nvPicPr>
          <p:cNvPr id="11274" name="Picture 10" descr="katana">
            <a:extLst>
              <a:ext uri="{FF2B5EF4-FFF2-40B4-BE49-F238E27FC236}">
                <a16:creationId xmlns:a16="http://schemas.microsoft.com/office/drawing/2014/main" id="{66F346F1-ECA9-4586-AA92-FBBEEF18AB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738" y="4437063"/>
            <a:ext cx="2089150" cy="2089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strips(downLeft)">
                                      <p:cBhvr>
                                        <p:cTn id="7" dur="500"/>
                                        <p:tgtEl>
                                          <p:spTgt spid="11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11273"/>
                                        </p:tgtEl>
                                        <p:attrNameLst>
                                          <p:attrName>style.visibility</p:attrName>
                                        </p:attrNameLst>
                                      </p:cBhvr>
                                      <p:to>
                                        <p:strVal val="visible"/>
                                      </p:to>
                                    </p:set>
                                    <p:animEffect transition="in" filter="barn(inHorizontal)">
                                      <p:cBhvr>
                                        <p:cTn id="12" dur="500"/>
                                        <p:tgtEl>
                                          <p:spTgt spid="112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1274"/>
                                        </p:tgtEl>
                                        <p:attrNameLst>
                                          <p:attrName>style.visibility</p:attrName>
                                        </p:attrNameLst>
                                      </p:cBhvr>
                                      <p:to>
                                        <p:strVal val="visible"/>
                                      </p:to>
                                    </p:set>
                                    <p:animEffect transition="in" filter="checkerboard(across)">
                                      <p:cBhvr>
                                        <p:cTn id="17" dur="500"/>
                                        <p:tgtEl>
                                          <p:spTgt spid="112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nodeType="clickEffect">
                                  <p:stCondLst>
                                    <p:cond delay="0"/>
                                  </p:stCondLst>
                                  <p:childTnLst>
                                    <p:set>
                                      <p:cBhvr>
                                        <p:cTn id="21" dur="1" fill="hold">
                                          <p:stCondLst>
                                            <p:cond delay="0"/>
                                          </p:stCondLst>
                                        </p:cTn>
                                        <p:tgtEl>
                                          <p:spTgt spid="11272"/>
                                        </p:tgtEl>
                                        <p:attrNameLst>
                                          <p:attrName>style.visibility</p:attrName>
                                        </p:attrNameLst>
                                      </p:cBhvr>
                                      <p:to>
                                        <p:strVal val="visible"/>
                                      </p:to>
                                    </p:set>
                                    <p:anim calcmode="lin" valueType="num">
                                      <p:cBhvr>
                                        <p:cTn id="22" dur="500" fill="hold"/>
                                        <p:tgtEl>
                                          <p:spTgt spid="11272"/>
                                        </p:tgtEl>
                                        <p:attrNameLst>
                                          <p:attrName>ppt_w</p:attrName>
                                        </p:attrNameLst>
                                      </p:cBhvr>
                                      <p:tavLst>
                                        <p:tav tm="0">
                                          <p:val>
                                            <p:fltVal val="0"/>
                                          </p:val>
                                        </p:tav>
                                        <p:tav tm="100000">
                                          <p:val>
                                            <p:strVal val="#ppt_w"/>
                                          </p:val>
                                        </p:tav>
                                      </p:tavLst>
                                    </p:anim>
                                    <p:anim calcmode="lin" valueType="num">
                                      <p:cBhvr>
                                        <p:cTn id="23" dur="500" fill="hold"/>
                                        <p:tgtEl>
                                          <p:spTgt spid="11272"/>
                                        </p:tgtEl>
                                        <p:attrNameLst>
                                          <p:attrName>ppt_h</p:attrName>
                                        </p:attrNameLst>
                                      </p:cBhvr>
                                      <p:tavLst>
                                        <p:tav tm="0">
                                          <p:val>
                                            <p:fltVal val="0"/>
                                          </p:val>
                                        </p:tav>
                                        <p:tav tm="100000">
                                          <p:val>
                                            <p:strVal val="#ppt_h"/>
                                          </p:val>
                                        </p:tav>
                                      </p:tavLst>
                                    </p:anim>
                                    <p:animEffect transition="in" filter="fade">
                                      <p:cBhvr>
                                        <p:cTn id="24" dur="5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4C1A832-E53B-44C9-815A-DE93A6E2EAEC}"/>
              </a:ext>
            </a:extLst>
          </p:cNvPr>
          <p:cNvSpPr>
            <a:spLocks noGrp="1" noChangeArrowheads="1"/>
          </p:cNvSpPr>
          <p:nvPr>
            <p:ph type="title"/>
          </p:nvPr>
        </p:nvSpPr>
        <p:spPr>
          <a:xfrm>
            <a:off x="0" y="260350"/>
            <a:ext cx="4572000" cy="1384300"/>
          </a:xfrm>
        </p:spPr>
        <p:txBody>
          <a:bodyPr/>
          <a:lstStyle/>
          <a:p>
            <a:r>
              <a:rPr lang="sl-SI" altLang="sl-SI" sz="5400">
                <a:latin typeface="Comic Sans MS" panose="030F0702030302020204" pitchFamily="66" charset="0"/>
              </a:rPr>
              <a:t>21 new words</a:t>
            </a:r>
          </a:p>
        </p:txBody>
      </p:sp>
      <p:sp>
        <p:nvSpPr>
          <p:cNvPr id="27652" name="Rectangle 4">
            <a:extLst>
              <a:ext uri="{FF2B5EF4-FFF2-40B4-BE49-F238E27FC236}">
                <a16:creationId xmlns:a16="http://schemas.microsoft.com/office/drawing/2014/main" id="{35CB6A26-B81E-4DB5-904F-A977876C417E}"/>
              </a:ext>
            </a:extLst>
          </p:cNvPr>
          <p:cNvSpPr>
            <a:spLocks noGrp="1" noChangeArrowheads="1"/>
          </p:cNvSpPr>
          <p:nvPr>
            <p:ph type="body" sz="half" idx="1"/>
          </p:nvPr>
        </p:nvSpPr>
        <p:spPr>
          <a:xfrm>
            <a:off x="0" y="1557338"/>
            <a:ext cx="4495800" cy="4895850"/>
          </a:xfrm>
        </p:spPr>
        <p:txBody>
          <a:bodyPr/>
          <a:lstStyle/>
          <a:p>
            <a:r>
              <a:rPr lang="sl-SI" altLang="sl-SI" sz="2400">
                <a:latin typeface="Comic Sans MS" panose="030F0702030302020204" pitchFamily="66" charset="0"/>
              </a:rPr>
              <a:t>Servant-služabnik</a:t>
            </a:r>
          </a:p>
          <a:p>
            <a:r>
              <a:rPr lang="sl-SI" altLang="sl-SI" sz="2400">
                <a:latin typeface="Comic Sans MS" panose="030F0702030302020204" pitchFamily="66" charset="0"/>
              </a:rPr>
              <a:t>Derive-izhajati</a:t>
            </a:r>
          </a:p>
          <a:p>
            <a:r>
              <a:rPr lang="sl-SI" altLang="sl-SI" sz="2400">
                <a:latin typeface="Comic Sans MS" panose="030F0702030302020204" pitchFamily="66" charset="0"/>
              </a:rPr>
              <a:t>Archaic-starodaven</a:t>
            </a:r>
          </a:p>
          <a:p>
            <a:r>
              <a:rPr lang="sl-SI" altLang="sl-SI" sz="2400">
                <a:latin typeface="Comic Sans MS" panose="030F0702030302020204" pitchFamily="66" charset="0"/>
              </a:rPr>
              <a:t>Distribute-razpošiljati</a:t>
            </a:r>
          </a:p>
          <a:p>
            <a:r>
              <a:rPr lang="sl-SI" altLang="sl-SI" sz="2400">
                <a:latin typeface="Comic Sans MS" panose="030F0702030302020204" pitchFamily="66" charset="0"/>
              </a:rPr>
              <a:t>National-naroden</a:t>
            </a:r>
          </a:p>
          <a:p>
            <a:r>
              <a:rPr lang="sl-SI" altLang="sl-SI" sz="2400">
                <a:latin typeface="Comic Sans MS" panose="030F0702030302020204" pitchFamily="66" charset="0"/>
              </a:rPr>
              <a:t>Required-zahtevati</a:t>
            </a:r>
          </a:p>
          <a:p>
            <a:r>
              <a:rPr lang="sl-SI" altLang="sl-SI" sz="2400">
                <a:latin typeface="Comic Sans MS" panose="030F0702030302020204" pitchFamily="66" charset="0"/>
              </a:rPr>
              <a:t>Supply-preskrbeti</a:t>
            </a:r>
          </a:p>
          <a:p>
            <a:r>
              <a:rPr lang="sl-SI" altLang="sl-SI" sz="2400">
                <a:latin typeface="Comic Sans MS" panose="030F0702030302020204" pitchFamily="66" charset="0"/>
              </a:rPr>
              <a:t>Exempted-oproščen</a:t>
            </a:r>
          </a:p>
          <a:p>
            <a:r>
              <a:rPr lang="sl-SI" altLang="sl-SI" sz="2400">
                <a:latin typeface="Comic Sans MS" panose="030F0702030302020204" pitchFamily="66" charset="0"/>
              </a:rPr>
              <a:t>Dutis-dolžnosti</a:t>
            </a:r>
          </a:p>
          <a:p>
            <a:r>
              <a:rPr lang="sl-SI" altLang="sl-SI" sz="2400">
                <a:latin typeface="Comic Sans MS" panose="030F0702030302020204" pitchFamily="66" charset="0"/>
              </a:rPr>
              <a:t>Advance-napredovati</a:t>
            </a:r>
          </a:p>
        </p:txBody>
      </p:sp>
      <p:sp>
        <p:nvSpPr>
          <p:cNvPr id="27653" name="Rectangle 5">
            <a:extLst>
              <a:ext uri="{FF2B5EF4-FFF2-40B4-BE49-F238E27FC236}">
                <a16:creationId xmlns:a16="http://schemas.microsoft.com/office/drawing/2014/main" id="{B8904657-FCE9-4655-807D-3B84D4030D4B}"/>
              </a:ext>
            </a:extLst>
          </p:cNvPr>
          <p:cNvSpPr>
            <a:spLocks noGrp="1" noChangeArrowheads="1"/>
          </p:cNvSpPr>
          <p:nvPr>
            <p:ph type="body" sz="half" idx="2"/>
          </p:nvPr>
        </p:nvSpPr>
        <p:spPr>
          <a:xfrm>
            <a:off x="4648200" y="476250"/>
            <a:ext cx="4316413" cy="5976938"/>
          </a:xfrm>
        </p:spPr>
        <p:txBody>
          <a:bodyPr/>
          <a:lstStyle/>
          <a:p>
            <a:r>
              <a:rPr lang="sl-SI" altLang="sl-SI" sz="2400">
                <a:latin typeface="Comic Sans MS" panose="030F0702030302020204" pitchFamily="66" charset="0"/>
              </a:rPr>
              <a:t>Spear-sulica, kopje</a:t>
            </a:r>
          </a:p>
          <a:p>
            <a:r>
              <a:rPr lang="sl-SI" altLang="sl-SI" sz="2400">
                <a:latin typeface="Comic Sans MS" panose="030F0702030302020204" pitchFamily="66" charset="0"/>
              </a:rPr>
              <a:t>Arranged-domeniti se</a:t>
            </a:r>
          </a:p>
          <a:p>
            <a:r>
              <a:rPr lang="sl-SI" altLang="sl-SI" sz="2400">
                <a:latin typeface="Comic Sans MS" panose="030F0702030302020204" pitchFamily="66" charset="0"/>
              </a:rPr>
              <a:t>Rank-ugled, položaj, čin</a:t>
            </a:r>
          </a:p>
          <a:p>
            <a:r>
              <a:rPr lang="sl-SI" altLang="sl-SI" sz="2400">
                <a:latin typeface="Comic Sans MS" panose="030F0702030302020204" pitchFamily="66" charset="0"/>
              </a:rPr>
              <a:t>Mistress-ljubica</a:t>
            </a:r>
          </a:p>
          <a:p>
            <a:r>
              <a:rPr lang="sl-SI" altLang="sl-SI" sz="2400">
                <a:latin typeface="Comic Sans MS" panose="030F0702030302020204" pitchFamily="66" charset="0"/>
              </a:rPr>
              <a:t>Adoption-posvojitev</a:t>
            </a:r>
          </a:p>
          <a:p>
            <a:r>
              <a:rPr lang="sl-SI" altLang="sl-SI" sz="2400">
                <a:latin typeface="Comic Sans MS" panose="030F0702030302020204" pitchFamily="66" charset="0"/>
              </a:rPr>
              <a:t>Alternative-izbira med dvema možnostima</a:t>
            </a:r>
          </a:p>
          <a:p>
            <a:r>
              <a:rPr lang="sl-SI" altLang="sl-SI" sz="2400">
                <a:latin typeface="Comic Sans MS" panose="030F0702030302020204" pitchFamily="66" charset="0"/>
              </a:rPr>
              <a:t>Generally-običajno</a:t>
            </a:r>
          </a:p>
          <a:p>
            <a:r>
              <a:rPr lang="sl-SI" altLang="sl-SI" sz="2400">
                <a:latin typeface="Comic Sans MS" panose="030F0702030302020204" pitchFamily="66" charset="0"/>
              </a:rPr>
              <a:t>Merchants-trgovec</a:t>
            </a:r>
          </a:p>
          <a:p>
            <a:r>
              <a:rPr lang="sl-SI" altLang="sl-SI" sz="2400">
                <a:latin typeface="Comic Sans MS" panose="030F0702030302020204" pitchFamily="66" charset="0"/>
              </a:rPr>
              <a:t>Erase-zbrisati</a:t>
            </a:r>
          </a:p>
          <a:p>
            <a:r>
              <a:rPr lang="sl-SI" altLang="sl-SI" sz="2400">
                <a:latin typeface="Comic Sans MS" panose="030F0702030302020204" pitchFamily="66" charset="0"/>
              </a:rPr>
              <a:t>Debt-dolg</a:t>
            </a:r>
          </a:p>
          <a:p>
            <a:r>
              <a:rPr lang="sl-SI" altLang="sl-SI" sz="2400">
                <a:latin typeface="Comic Sans MS" panose="030F0702030302020204" pitchFamily="66" charset="0"/>
              </a:rPr>
              <a:t>Drafted-rekrutirati (rekrut-vojak v začetku služenja)</a:t>
            </a:r>
          </a:p>
          <a:p>
            <a:endParaRPr lang="sl-SI" altLang="sl-SI" sz="240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strips(downLeft)">
                                      <p:cBhvr>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l-SI" altLang="sl-SI" sz="2800" b="0" i="0" u="none" strike="noStrike" cap="none" normalizeH="0" baseline="0" smtClean="0">
            <a:ln>
              <a:noFill/>
            </a:ln>
            <a:solidFill>
              <a:schemeClr val="tx2"/>
            </a:solidFill>
            <a:effectLst>
              <a:outerShdw blurRad="38100" dist="38100" dir="2700000" algn="tl">
                <a:srgbClr val="000000">
                  <a:alpha val="43137"/>
                </a:srgbClr>
              </a:outerShdw>
            </a:effectLst>
            <a:latin typeface="Comic Sans MS" panose="030F0702030302020204"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sl-SI" altLang="sl-SI" sz="2800" b="0" i="0" u="none" strike="noStrike" cap="none" normalizeH="0" baseline="0" smtClean="0">
            <a:ln>
              <a:noFill/>
            </a:ln>
            <a:solidFill>
              <a:schemeClr val="tx2"/>
            </a:solidFill>
            <a:effectLst>
              <a:outerShdw blurRad="38100" dist="38100" dir="2700000" algn="tl">
                <a:srgbClr val="000000">
                  <a:alpha val="43137"/>
                </a:srgbClr>
              </a:outerShdw>
            </a:effectLst>
            <a:latin typeface="Comic Sans MS" panose="030F0702030302020204" pitchFamily="66"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0</TotalTime>
  <Words>399</Words>
  <Application>Microsoft Office PowerPoint</Application>
  <PresentationFormat>On-screen Show (4:3)</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Comic Sans MS</vt:lpstr>
      <vt:lpstr>Tahoma</vt:lpstr>
      <vt:lpstr>Wingdings</vt:lpstr>
      <vt:lpstr>Ocean</vt:lpstr>
      <vt:lpstr>PowerPoint Presentation</vt:lpstr>
      <vt:lpstr>PowerPoint Presentation</vt:lpstr>
      <vt:lpstr>History </vt:lpstr>
      <vt:lpstr>Education </vt:lpstr>
      <vt:lpstr>Marriage </vt:lpstr>
      <vt:lpstr>PowerPoint Presentation</vt:lpstr>
      <vt:lpstr>Weapons </vt:lpstr>
      <vt:lpstr>21 new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2019-05-30T09:22:42Z</dcterms:created>
  <dcterms:modified xsi:type="dcterms:W3CDTF">2019-05-30T09:22:42Z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