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9" r:id="rId1"/>
  </p:sldMasterIdLst>
  <p:sldIdLst>
    <p:sldId id="256" r:id="rId2"/>
    <p:sldId id="257" r:id="rId3"/>
    <p:sldId id="261" r:id="rId4"/>
    <p:sldId id="260" r:id="rId5"/>
    <p:sldId id="258" r:id="rId6"/>
    <p:sldId id="259" r:id="rId7"/>
    <p:sldId id="267" r:id="rId8"/>
    <p:sldId id="268" r:id="rId9"/>
    <p:sldId id="269" r:id="rId10"/>
    <p:sldId id="270" r:id="rId11"/>
    <p:sldId id="271" r:id="rId12"/>
    <p:sldId id="262" r:id="rId13"/>
    <p:sldId id="263" r:id="rId14"/>
    <p:sldId id="264" r:id="rId15"/>
    <p:sldId id="265" r:id="rId16"/>
    <p:sldId id="266" r:id="rId17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53" autoAdjust="0"/>
    <p:restoredTop sz="94660"/>
  </p:normalViewPr>
  <p:slideViewPr>
    <p:cSldViewPr>
      <p:cViewPr varScale="1">
        <p:scale>
          <a:sx n="106" d="100"/>
          <a:sy n="106" d="100"/>
        </p:scale>
        <p:origin x="15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>
            <a:extLst>
              <a:ext uri="{FF2B5EF4-FFF2-40B4-BE49-F238E27FC236}">
                <a16:creationId xmlns:a16="http://schemas.microsoft.com/office/drawing/2014/main" id="{C7FB67D0-1280-4B2D-89B2-3B0E022CA814}"/>
              </a:ext>
            </a:extLst>
          </p:cNvPr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123" name="Oval 3">
              <a:extLst>
                <a:ext uri="{FF2B5EF4-FFF2-40B4-BE49-F238E27FC236}">
                  <a16:creationId xmlns:a16="http://schemas.microsoft.com/office/drawing/2014/main" id="{B728F3B3-22C3-40B1-873F-ACBAA0C455B9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sl-SI" altLang="sl-SI" sz="2400">
                <a:latin typeface="Times New Roman" panose="02020603050405020304" pitchFamily="18" charset="0"/>
              </a:endParaRPr>
            </a:p>
          </p:txBody>
        </p:sp>
        <p:sp>
          <p:nvSpPr>
            <p:cNvPr id="5124" name="Oval 4">
              <a:extLst>
                <a:ext uri="{FF2B5EF4-FFF2-40B4-BE49-F238E27FC236}">
                  <a16:creationId xmlns:a16="http://schemas.microsoft.com/office/drawing/2014/main" id="{A942D523-463C-46CB-9841-532FA2E109F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sl-SI" altLang="sl-SI" sz="2400">
                <a:latin typeface="Times New Roman" panose="02020603050405020304" pitchFamily="18" charset="0"/>
              </a:endParaRPr>
            </a:p>
          </p:txBody>
        </p:sp>
        <p:sp>
          <p:nvSpPr>
            <p:cNvPr id="5125" name="Oval 5">
              <a:extLst>
                <a:ext uri="{FF2B5EF4-FFF2-40B4-BE49-F238E27FC236}">
                  <a16:creationId xmlns:a16="http://schemas.microsoft.com/office/drawing/2014/main" id="{5EFD6C94-2CC8-4833-A926-7772B2A0E95B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sl-SI" altLang="sl-SI" sz="2400">
                <a:latin typeface="Times New Roman" panose="02020603050405020304" pitchFamily="18" charset="0"/>
              </a:endParaRPr>
            </a:p>
          </p:txBody>
        </p:sp>
        <p:sp>
          <p:nvSpPr>
            <p:cNvPr id="5126" name="Oval 6">
              <a:extLst>
                <a:ext uri="{FF2B5EF4-FFF2-40B4-BE49-F238E27FC236}">
                  <a16:creationId xmlns:a16="http://schemas.microsoft.com/office/drawing/2014/main" id="{6FCD5646-5B5D-47D4-9E5F-0098C8B5DFB9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sl-SI" altLang="sl-SI" sz="2400">
                <a:latin typeface="Times New Roman" panose="02020603050405020304" pitchFamily="18" charset="0"/>
              </a:endParaRPr>
            </a:p>
          </p:txBody>
        </p:sp>
        <p:sp>
          <p:nvSpPr>
            <p:cNvPr id="5127" name="Oval 7">
              <a:extLst>
                <a:ext uri="{FF2B5EF4-FFF2-40B4-BE49-F238E27FC236}">
                  <a16:creationId xmlns:a16="http://schemas.microsoft.com/office/drawing/2014/main" id="{E017754E-7A4F-4789-BAB9-805245C7FF5C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sl-SI" altLang="sl-SI" sz="2400">
                <a:latin typeface="Times New Roman" panose="02020603050405020304" pitchFamily="18" charset="0"/>
              </a:endParaRPr>
            </a:p>
          </p:txBody>
        </p:sp>
        <p:sp>
          <p:nvSpPr>
            <p:cNvPr id="5128" name="Oval 8">
              <a:extLst>
                <a:ext uri="{FF2B5EF4-FFF2-40B4-BE49-F238E27FC236}">
                  <a16:creationId xmlns:a16="http://schemas.microsoft.com/office/drawing/2014/main" id="{6AC086D1-A432-4E35-9BB5-E8DB09B8E7DB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sl-SI" altLang="sl-SI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5129" name="Rectangle 9">
            <a:extLst>
              <a:ext uri="{FF2B5EF4-FFF2-40B4-BE49-F238E27FC236}">
                <a16:creationId xmlns:a16="http://schemas.microsoft.com/office/drawing/2014/main" id="{973B311D-2D42-4950-8A0B-0D1E0F97EA9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130" name="Rectangle 10">
            <a:extLst>
              <a:ext uri="{FF2B5EF4-FFF2-40B4-BE49-F238E27FC236}">
                <a16:creationId xmlns:a16="http://schemas.microsoft.com/office/drawing/2014/main" id="{A5BA0769-6A63-421E-8A7A-576D2CD0591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131" name="Rectangle 11">
            <a:extLst>
              <a:ext uri="{FF2B5EF4-FFF2-40B4-BE49-F238E27FC236}">
                <a16:creationId xmlns:a16="http://schemas.microsoft.com/office/drawing/2014/main" id="{66CED116-9111-4EFD-B786-769ED632967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35D84B0-A419-4847-BC11-33070C0834A0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5132" name="Rectangle 12">
            <a:extLst>
              <a:ext uri="{FF2B5EF4-FFF2-40B4-BE49-F238E27FC236}">
                <a16:creationId xmlns:a16="http://schemas.microsoft.com/office/drawing/2014/main" id="{45BDCC59-8CB4-4427-AFEB-EB9AEE27EAF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sl-SI" altLang="sl-SI" noProof="0"/>
              <a:t>Click to edit Master title style</a:t>
            </a:r>
          </a:p>
        </p:txBody>
      </p:sp>
      <p:sp>
        <p:nvSpPr>
          <p:cNvPr id="5133" name="Rectangle 13">
            <a:extLst>
              <a:ext uri="{FF2B5EF4-FFF2-40B4-BE49-F238E27FC236}">
                <a16:creationId xmlns:a16="http://schemas.microsoft.com/office/drawing/2014/main" id="{5D5998EA-58E8-4E15-B900-5D4C988744F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sl-SI" altLang="sl-SI" noProof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58300-50A8-4B75-8DF3-E9FD0A76C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4CAE4E-2D35-4B3F-9264-F926069321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6C265-4061-49A4-8854-E77DA09A2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1F45B-8F46-4989-BB78-F01F0003E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BBD55-17F0-419A-ACCF-ED971BB4E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C97E0F-7BB8-4A2E-A548-56A0C6C4E18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55473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3EE44A-DAD6-419E-8042-A394EF2556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AA0214-3B7C-4655-B9C3-B1EA73724E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BF1CC-785F-4947-BD4F-8DDF9E96D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F77EC-C827-445B-987E-6F96D1F70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5D69D-D5D7-4F46-9AEA-9EF8D6447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DCDA40-A44B-42BB-B687-4E7ADA288C0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11494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47771-5D5E-4602-BA53-BBEE30E27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B9B74-A9A7-4350-B212-AA386B74C60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DF122D-3C5B-492D-A802-B556EA717BAC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0C311D-A73A-4FF9-A2CE-D8FA19241A24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F4CE5BB-B675-4DB9-BD66-6E95274471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9899FB4-3DD4-4FDB-8461-17AFE6307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30DF38-3568-4B70-8A5B-DC929590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402DEA3-854B-435E-8934-556EFAAB940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81500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513F3-BE15-4A10-BA5D-10C4AED92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AA5C90-027C-43A0-9217-F1EF8ECFEC6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2537E-6298-41DB-89D8-FA0CB98962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BAD972-3C61-4F79-9D55-6C7ACF2F00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C2D873-D471-4CB4-8A37-2F54D295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99F836-25D3-425A-9FE6-770C86BBD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C4F87BA-7646-4964-950F-21F51DBABF6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64139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4F68-941B-4E2B-BB73-6A170F31C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6AB26-925D-4666-9D27-682DF68674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DE1867-7DBB-44C5-9F24-FA18E3355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BA4312-4B08-49BB-918E-C1EAD4D785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ACC50B-3C70-40FD-B820-1633F983B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FFEF5B-10AD-4596-829A-C77C76B7D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1A61673-D081-4577-9211-C183D3E7C0D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68637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EA61E-95A7-437D-A5AA-4E0D26494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967A6-F770-450E-9588-9006696EE46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748209-9817-4EFB-B17F-29857C6889E6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0603D3-ECA3-4CC3-A2DF-8A85B109F07E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CE90B9E-4C57-4B93-9B5B-368F6C3932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EA77D87-A1CC-415B-81E8-893267B00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54379CC-9985-4C41-B9D9-801C049A0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7AFA474-4449-46BF-AD0E-85104651B7F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11230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D803B-D48D-42C7-A823-15AA1CF99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E0A08-8DAD-4755-B8A9-4890B25F9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9A167-0970-470E-8B9E-38C9749A4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23194-0C07-4E35-A7F3-9769AB858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46D84-FC3C-4F37-BBAD-63CC7D983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D8CB2-787E-464A-A215-524943FC3F6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42463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66897-D7F7-4FC5-98D4-5F9A9D6C3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3EBE79-B197-46F0-A91D-BA7F76451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0227E-120F-4B0A-A5A5-A95EA8C96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3595A7-13C7-438F-B8CD-80E05E886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4E9A8-A7AC-47CF-A272-EA159A91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6267E-3345-4FE6-8FF2-2F07BDBEEF3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44629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416BF-B66E-495F-B450-2E3B74838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882B2-95AE-4C7F-8056-FDFA6A7A00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5A171E-930A-47D8-9892-C6FC2D5688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97CAB8-B249-47D4-A822-464D91200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0D2085-8D94-4390-B10E-EA57F6D4A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6D686B-03B2-411C-9B2F-E60004B21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C9699-517F-49A5-8D5E-5515CD5E9D4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72445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B0AC3-2A9B-470E-BCF0-9434EBD64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940933-0671-4FCE-A53F-EC5EFDE50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CC9C41-AFB8-44C9-AC41-524A264B41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7F21CA-C529-434B-96B6-C008F18DBB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60C0A8-8CDE-4102-88DC-99D284C539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B300D1-AD9D-480A-B913-A389E0D8B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8AD9D2-BE55-463F-AE09-43121FF7F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77A476-41A4-42B8-B84E-97A81E4A7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5D2B5D-E2C1-47DF-AE13-8890EC59188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01095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30178-05CE-4917-A2F2-4FBD35DC9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4BEA1F-FD2F-44A6-8218-7616A2F63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5A03E9-D124-4599-98D6-85342A72E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E70C7A-2B0E-4922-A160-4B4FED2A0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94E7D-14E8-4E84-8BAF-95FFACA249D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62202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7985A0-366B-408A-BD24-88538FE9D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F85A5C-8BA1-4E6C-891F-D220DD2AB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2CA358-D7EB-4BF8-BB97-3D8C9A0DA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41C07-F9F6-4639-BC15-3B9395F8B38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3351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13472-1D1D-42A3-B979-C3E71EAB6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A1C9F-471C-4DD4-B9FB-2F6EA7705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044D5-8A14-4B4C-B0C9-019A7E5506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32940E-7C8C-4AAC-9C27-DADECAEE0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FBDCD-93B1-48B0-847E-46071DD6F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66FE06-ED72-4600-8C5E-1F3244C14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6B61AB-6D7F-4B3A-A5F9-A40C247132C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736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EB286-C1E5-46C4-AEF1-396B03DF1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DCDC99-7EC9-46CB-B422-21F7A6F88E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D17198-558A-4450-BEE5-D5C37B224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020EAF-53B2-44F3-9ACA-2068FC1B3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9AA254-B7BD-4BD4-B17A-F9940779A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997FD8-37B3-4733-94B0-294FB2EEB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8EB91D-DC2D-419E-B2BE-8407C6834BD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01787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>
            <a:extLst>
              <a:ext uri="{FF2B5EF4-FFF2-40B4-BE49-F238E27FC236}">
                <a16:creationId xmlns:a16="http://schemas.microsoft.com/office/drawing/2014/main" id="{0511F8F2-0C26-4584-8285-A2296C4CCB68}"/>
              </a:ext>
            </a:extLst>
          </p:cNvPr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4099" name="Oval 3">
              <a:extLst>
                <a:ext uri="{FF2B5EF4-FFF2-40B4-BE49-F238E27FC236}">
                  <a16:creationId xmlns:a16="http://schemas.microsoft.com/office/drawing/2014/main" id="{3C9D7C8B-7E52-4967-984B-467D68104E24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sl-SI" altLang="sl-SI" sz="2400">
                <a:latin typeface="Times New Roman" panose="02020603050405020304" pitchFamily="18" charset="0"/>
              </a:endParaRPr>
            </a:p>
          </p:txBody>
        </p:sp>
        <p:sp>
          <p:nvSpPr>
            <p:cNvPr id="4100" name="Oval 4">
              <a:extLst>
                <a:ext uri="{FF2B5EF4-FFF2-40B4-BE49-F238E27FC236}">
                  <a16:creationId xmlns:a16="http://schemas.microsoft.com/office/drawing/2014/main" id="{AD953129-9163-4318-AEDA-DC75F713A62A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sl-SI" altLang="sl-SI" sz="2400">
                <a:latin typeface="Times New Roman" panose="02020603050405020304" pitchFamily="18" charset="0"/>
              </a:endParaRPr>
            </a:p>
          </p:txBody>
        </p:sp>
        <p:sp>
          <p:nvSpPr>
            <p:cNvPr id="4101" name="Oval 5">
              <a:extLst>
                <a:ext uri="{FF2B5EF4-FFF2-40B4-BE49-F238E27FC236}">
                  <a16:creationId xmlns:a16="http://schemas.microsoft.com/office/drawing/2014/main" id="{840FDDE0-B88D-4B3B-910F-132E477FCC6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sl-SI" altLang="sl-SI" sz="2400">
                <a:latin typeface="Times New Roman" panose="02020603050405020304" pitchFamily="18" charset="0"/>
              </a:endParaRPr>
            </a:p>
          </p:txBody>
        </p:sp>
        <p:sp>
          <p:nvSpPr>
            <p:cNvPr id="4102" name="Oval 6">
              <a:extLst>
                <a:ext uri="{FF2B5EF4-FFF2-40B4-BE49-F238E27FC236}">
                  <a16:creationId xmlns:a16="http://schemas.microsoft.com/office/drawing/2014/main" id="{4994FAD7-3715-4FE2-9333-05F4FC2312FB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sl-SI" altLang="sl-SI" sz="2400">
                <a:latin typeface="Times New Roman" panose="02020603050405020304" pitchFamily="18" charset="0"/>
              </a:endParaRPr>
            </a:p>
          </p:txBody>
        </p:sp>
        <p:sp>
          <p:nvSpPr>
            <p:cNvPr id="4103" name="Oval 7">
              <a:extLst>
                <a:ext uri="{FF2B5EF4-FFF2-40B4-BE49-F238E27FC236}">
                  <a16:creationId xmlns:a16="http://schemas.microsoft.com/office/drawing/2014/main" id="{4E2EC257-7722-4FBA-9D6B-B15E3AD5F738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sl-SI" altLang="sl-SI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4104" name="Rectangle 8">
            <a:extLst>
              <a:ext uri="{FF2B5EF4-FFF2-40B4-BE49-F238E27FC236}">
                <a16:creationId xmlns:a16="http://schemas.microsoft.com/office/drawing/2014/main" id="{42E515AB-B960-446E-ADED-6580784131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Click to edit Master text styles</a:t>
            </a:r>
          </a:p>
          <a:p>
            <a:pPr lvl="1"/>
            <a:r>
              <a:rPr lang="sl-SI" altLang="sl-SI"/>
              <a:t>Second level</a:t>
            </a:r>
          </a:p>
          <a:p>
            <a:pPr lvl="2"/>
            <a:r>
              <a:rPr lang="sl-SI" altLang="sl-SI"/>
              <a:t>Third level</a:t>
            </a:r>
          </a:p>
          <a:p>
            <a:pPr lvl="3"/>
            <a:r>
              <a:rPr lang="sl-SI" altLang="sl-SI"/>
              <a:t>Fourth level</a:t>
            </a:r>
          </a:p>
          <a:p>
            <a:pPr lvl="4"/>
            <a:r>
              <a:rPr lang="sl-SI" altLang="sl-SI"/>
              <a:t>Fifth level</a:t>
            </a:r>
          </a:p>
        </p:txBody>
      </p:sp>
      <p:sp>
        <p:nvSpPr>
          <p:cNvPr id="4105" name="Rectangle 9">
            <a:extLst>
              <a:ext uri="{FF2B5EF4-FFF2-40B4-BE49-F238E27FC236}">
                <a16:creationId xmlns:a16="http://schemas.microsoft.com/office/drawing/2014/main" id="{B939C954-FD3A-44B8-AE9C-688467237D7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sl-SI" altLang="sl-SI"/>
          </a:p>
        </p:txBody>
      </p:sp>
      <p:sp>
        <p:nvSpPr>
          <p:cNvPr id="4106" name="Rectangle 10">
            <a:extLst>
              <a:ext uri="{FF2B5EF4-FFF2-40B4-BE49-F238E27FC236}">
                <a16:creationId xmlns:a16="http://schemas.microsoft.com/office/drawing/2014/main" id="{CA30FE8C-1A2D-4385-B064-71B98DF4B6F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sl-SI" altLang="sl-SI"/>
          </a:p>
        </p:txBody>
      </p:sp>
      <p:sp>
        <p:nvSpPr>
          <p:cNvPr id="4107" name="Rectangle 11">
            <a:extLst>
              <a:ext uri="{FF2B5EF4-FFF2-40B4-BE49-F238E27FC236}">
                <a16:creationId xmlns:a16="http://schemas.microsoft.com/office/drawing/2014/main" id="{7B40092A-5EC8-45CF-B27F-445C68A88EB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63C180F2-DC9C-4AE6-954C-48792A5104DB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4108" name="Rectangle 12">
            <a:extLst>
              <a:ext uri="{FF2B5EF4-FFF2-40B4-BE49-F238E27FC236}">
                <a16:creationId xmlns:a16="http://schemas.microsoft.com/office/drawing/2014/main" id="{0755545B-08F0-43F5-8126-391A8902F0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txStyles>
    <p:titleStyle>
      <a:lvl1pPr algn="l" rtl="0" fontAlgn="base">
        <a:spcBef>
          <a:spcPct val="0"/>
        </a:spcBef>
        <a:spcAft>
          <a:spcPct val="0"/>
        </a:spcAft>
        <a:defRPr sz="38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ownload\Slovenska%20himna%20-%20zdravljica.mp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E8E147F-6D6C-40EF-8BB9-3C7CA0F1E12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404813"/>
            <a:ext cx="7772400" cy="1214437"/>
          </a:xfrm>
        </p:spPr>
        <p:txBody>
          <a:bodyPr/>
          <a:lstStyle/>
          <a:p>
            <a:pPr algn="ctr"/>
            <a:r>
              <a:rPr lang="sl-SI" altLang="sl-SI" sz="6000">
                <a:effectLst>
                  <a:outerShdw blurRad="38100" dist="38100" dir="2700000" algn="tl">
                    <a:srgbClr val="000000"/>
                  </a:outerShdw>
                </a:effectLst>
              </a:rPr>
              <a:t>My country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51562A8-8410-4F3E-ADAF-8F09814AFCA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835150" y="1844675"/>
            <a:ext cx="6400800" cy="1752600"/>
          </a:xfrm>
        </p:spPr>
        <p:txBody>
          <a:bodyPr/>
          <a:lstStyle/>
          <a:p>
            <a:pPr algn="l"/>
            <a:r>
              <a:rPr lang="sl-SI" altLang="sl-SI" sz="6000">
                <a:effectLst>
                  <a:outerShdw blurRad="38100" dist="38100" dir="2700000" algn="tl">
                    <a:srgbClr val="000000"/>
                  </a:outerShdw>
                </a:effectLst>
              </a:rPr>
              <a:t>     Slovenia</a:t>
            </a:r>
          </a:p>
        </p:txBody>
      </p:sp>
      <p:pic>
        <p:nvPicPr>
          <p:cNvPr id="2052" name="Picture 4" descr="slovenia-flag-wave">
            <a:extLst>
              <a:ext uri="{FF2B5EF4-FFF2-40B4-BE49-F238E27FC236}">
                <a16:creationId xmlns:a16="http://schemas.microsoft.com/office/drawing/2014/main" id="{7EDA618D-7640-47CF-9258-6A9114079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500438"/>
            <a:ext cx="381000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05F61FA4-9E03-40A3-B11F-CAE3BC0CE3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>
                <a:effectLst>
                  <a:outerShdw blurRad="38100" dist="38100" dir="2700000" algn="tl">
                    <a:srgbClr val="000000"/>
                  </a:outerShdw>
                </a:effectLst>
              </a:rPr>
              <a:t>Karst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1D82C622-AADC-4997-9C22-7849BE063C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sl-SI" altLang="sl-SI"/>
              <a:t>We are very proud on </a:t>
            </a:r>
            <a:r>
              <a:rPr lang="sl-SI" altLang="sl-SI" b="1"/>
              <a:t>Karst</a:t>
            </a:r>
            <a:r>
              <a:rPr lang="sl-SI" altLang="sl-SI"/>
              <a:t>, becouse of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caves, underground rivers and lakes. The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two of most visited caves are </a:t>
            </a:r>
            <a:r>
              <a:rPr lang="sl-SI" altLang="sl-SI" b="1"/>
              <a:t>Postojna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b="1"/>
              <a:t>cave</a:t>
            </a:r>
            <a:r>
              <a:rPr lang="sl-SI" altLang="sl-SI"/>
              <a:t> and </a:t>
            </a:r>
            <a:r>
              <a:rPr lang="sl-SI" altLang="sl-SI" b="1"/>
              <a:t>Škocijanske caves</a:t>
            </a:r>
            <a:r>
              <a:rPr lang="sl-SI" altLang="sl-SI"/>
              <a:t>. Trougt the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Postojna cave you can take the ride with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small trains. There you can see an animal –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a human fish who live just in this cave.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6" name="Picture 6" descr="intro-02-big">
            <a:extLst>
              <a:ext uri="{FF2B5EF4-FFF2-40B4-BE49-F238E27FC236}">
                <a16:creationId xmlns:a16="http://schemas.microsoft.com/office/drawing/2014/main" id="{478FB623-DA48-4E5B-A748-93BECA276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412875"/>
            <a:ext cx="4752975" cy="336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7" name="Text Box 7">
            <a:extLst>
              <a:ext uri="{FF2B5EF4-FFF2-40B4-BE49-F238E27FC236}">
                <a16:creationId xmlns:a16="http://schemas.microsoft.com/office/drawing/2014/main" id="{E26B36DE-4FC4-468D-9094-04F05A5AB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5084763"/>
            <a:ext cx="46815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altLang="sl-SI"/>
              <a:t>Picture: Human fish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2" name="Rectangle 12">
            <a:extLst>
              <a:ext uri="{FF2B5EF4-FFF2-40B4-BE49-F238E27FC236}">
                <a16:creationId xmlns:a16="http://schemas.microsoft.com/office/drawing/2014/main" id="{82D386E9-C434-47D5-8201-ACA7F40B78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20488" name="Rectangle 8">
            <a:extLst>
              <a:ext uri="{FF2B5EF4-FFF2-40B4-BE49-F238E27FC236}">
                <a16:creationId xmlns:a16="http://schemas.microsoft.com/office/drawing/2014/main" id="{1B54EDE2-0C1F-4DDD-948A-D96ED10FF76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981075"/>
            <a:ext cx="4038600" cy="4530725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endParaRPr lang="sl-SI" altLang="sl-SI" sz="2400"/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endParaRPr lang="sl-SI" altLang="sl-SI" sz="2400"/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3600"/>
              <a:t>About sixty percent of 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3600"/>
              <a:t>the country’s surface is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3600"/>
              <a:t>covered by 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3600"/>
              <a:t>woods.</a:t>
            </a:r>
          </a:p>
        </p:txBody>
      </p:sp>
      <p:pic>
        <p:nvPicPr>
          <p:cNvPr id="20495" name="Picture 15" descr="je-bu gozd_panorama">
            <a:extLst>
              <a:ext uri="{FF2B5EF4-FFF2-40B4-BE49-F238E27FC236}">
                <a16:creationId xmlns:a16="http://schemas.microsoft.com/office/drawing/2014/main" id="{BB199F49-6516-4847-984E-238E1E196F9B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620713"/>
            <a:ext cx="3527425" cy="2276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6" name="Picture 16" descr="Gozd">
            <a:extLst>
              <a:ext uri="{FF2B5EF4-FFF2-40B4-BE49-F238E27FC236}">
                <a16:creationId xmlns:a16="http://schemas.microsoft.com/office/drawing/2014/main" id="{36C38481-0F2B-4221-A93F-B92302A380E0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525" y="3213100"/>
            <a:ext cx="2295525" cy="3062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>
            <a:extLst>
              <a:ext uri="{FF2B5EF4-FFF2-40B4-BE49-F238E27FC236}">
                <a16:creationId xmlns:a16="http://schemas.microsoft.com/office/drawing/2014/main" id="{EF014755-B660-4770-ADB1-CBD4DE332D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>
                <a:effectLst>
                  <a:outerShdw blurRad="38100" dist="38100" dir="2700000" algn="tl">
                    <a:srgbClr val="000000"/>
                  </a:outerShdw>
                </a:effectLst>
              </a:rPr>
              <a:t>Triglav and Aljažev stolp</a:t>
            </a:r>
          </a:p>
        </p:txBody>
      </p:sp>
      <p:sp>
        <p:nvSpPr>
          <p:cNvPr id="21511" name="Rectangle 7">
            <a:extLst>
              <a:ext uri="{FF2B5EF4-FFF2-40B4-BE49-F238E27FC236}">
                <a16:creationId xmlns:a16="http://schemas.microsoft.com/office/drawing/2014/main" id="{62F0C133-721A-4A7D-81E2-C3972FE0149A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sl-SI" altLang="sl-SI" sz="2800"/>
              <a:t>The higest mountain in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800"/>
              <a:t> Slovenia is Triglav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800"/>
              <a:t>(2864m).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 sz="2800"/>
          </a:p>
          <a:p>
            <a:pPr>
              <a:buFont typeface="Wingdings" panose="05000000000000000000" pitchFamily="2" charset="2"/>
              <a:buNone/>
            </a:pPr>
            <a:endParaRPr lang="sl-SI" altLang="sl-SI" sz="2800"/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800"/>
              <a:t>On the top of Triglav is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800"/>
              <a:t>Aljažev stolp.</a:t>
            </a:r>
          </a:p>
        </p:txBody>
      </p:sp>
      <p:pic>
        <p:nvPicPr>
          <p:cNvPr id="21512" name="Picture 8" descr="triglav001">
            <a:extLst>
              <a:ext uri="{FF2B5EF4-FFF2-40B4-BE49-F238E27FC236}">
                <a16:creationId xmlns:a16="http://schemas.microsoft.com/office/drawing/2014/main" id="{ACCA8FB1-22AA-4F2C-B83B-E6B6A24730B4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6000" y="1600200"/>
            <a:ext cx="2919413" cy="2189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3" name="Picture 9" descr="Triglav_Aljazev_stolp">
            <a:extLst>
              <a:ext uri="{FF2B5EF4-FFF2-40B4-BE49-F238E27FC236}">
                <a16:creationId xmlns:a16="http://schemas.microsoft.com/office/drawing/2014/main" id="{3FD2FFCD-7CC6-43B3-A41A-09E0A808C194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6000" y="3941763"/>
            <a:ext cx="2919413" cy="21891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7417DBB5-92AD-4B76-9E1A-C2DDF85808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>
                <a:effectLst>
                  <a:outerShdw blurRad="38100" dist="38100" dir="2700000" algn="tl">
                    <a:srgbClr val="000000"/>
                  </a:outerShdw>
                </a:effectLst>
              </a:rPr>
              <a:t>Lake Bled</a:t>
            </a:r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0FFCBB6A-5893-4A81-BF59-D3D29C76231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sl-SI" altLang="sl-SI"/>
              <a:t>Lake have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sl-SI" altLang="sl-SI"/>
              <a:t>an island on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sl-SI" altLang="sl-SI"/>
              <a:t>the middle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sl-SI" altLang="sl-SI"/>
              <a:t>and there is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sl-SI" altLang="sl-SI"/>
              <a:t>a very old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sl-SI" altLang="sl-SI"/>
              <a:t>church on it.</a:t>
            </a:r>
          </a:p>
        </p:txBody>
      </p:sp>
      <p:pic>
        <p:nvPicPr>
          <p:cNvPr id="22535" name="Picture 7" descr="AeroSlikaBled_01">
            <a:extLst>
              <a:ext uri="{FF2B5EF4-FFF2-40B4-BE49-F238E27FC236}">
                <a16:creationId xmlns:a16="http://schemas.microsoft.com/office/drawing/2014/main" id="{802D87B4-9705-4BC3-9930-B6CFFDA588C1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27188"/>
            <a:ext cx="4038600" cy="21351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6" name="Picture 8" descr="Bled 12">
            <a:extLst>
              <a:ext uri="{FF2B5EF4-FFF2-40B4-BE49-F238E27FC236}">
                <a16:creationId xmlns:a16="http://schemas.microsoft.com/office/drawing/2014/main" id="{B73E4424-6FA7-4294-B37D-00F74182CA82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1650" y="3941763"/>
            <a:ext cx="2170113" cy="21891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Rectangle 6">
            <a:extLst>
              <a:ext uri="{FF2B5EF4-FFF2-40B4-BE49-F238E27FC236}">
                <a16:creationId xmlns:a16="http://schemas.microsoft.com/office/drawing/2014/main" id="{AEC54B47-3E75-43D2-A8F1-7D43B66BAB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3F82F821-DC88-415B-8CB3-FC7476F509B9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4648200" y="404813"/>
            <a:ext cx="4038600" cy="572611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sl-SI" altLang="sl-SI" sz="2800"/>
              <a:t>We also have 46km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800"/>
              <a:t>long coast line and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800"/>
              <a:t>there are two big tourist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800"/>
              <a:t> cities:</a:t>
            </a:r>
          </a:p>
          <a:p>
            <a:pPr>
              <a:buFontTx/>
              <a:buChar char="-"/>
            </a:pPr>
            <a:r>
              <a:rPr lang="sl-SI" altLang="sl-SI" sz="2800"/>
              <a:t>Koper (there is biggest Slo. port)</a:t>
            </a:r>
          </a:p>
          <a:p>
            <a:pPr>
              <a:buFontTx/>
              <a:buChar char="-"/>
            </a:pPr>
            <a:endParaRPr lang="sl-SI" altLang="sl-SI" sz="2800"/>
          </a:p>
          <a:p>
            <a:pPr>
              <a:buFontTx/>
              <a:buChar char="-"/>
            </a:pPr>
            <a:r>
              <a:rPr lang="sl-SI" altLang="sl-SI" sz="2800"/>
              <a:t>Portorož (is the one of country’s largest tourist area)</a:t>
            </a:r>
          </a:p>
        </p:txBody>
      </p:sp>
      <p:pic>
        <p:nvPicPr>
          <p:cNvPr id="33801" name="Picture 9" descr="ist2_4129612_koper_port">
            <a:extLst>
              <a:ext uri="{FF2B5EF4-FFF2-40B4-BE49-F238E27FC236}">
                <a16:creationId xmlns:a16="http://schemas.microsoft.com/office/drawing/2014/main" id="{5D6FA962-1D1B-4FB7-BAD0-512E41CF9F7A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630363"/>
            <a:ext cx="3167062" cy="2117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802" name="Picture 10" descr="mesta10_v">
            <a:extLst>
              <a:ext uri="{FF2B5EF4-FFF2-40B4-BE49-F238E27FC236}">
                <a16:creationId xmlns:a16="http://schemas.microsoft.com/office/drawing/2014/main" id="{C476AB46-C905-49AD-B409-79DDCF999E7C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3933825"/>
            <a:ext cx="3167062" cy="2317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B6ECF011-1062-426C-A521-8F14C0089E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B2FAA0ED-AC0E-4E65-A182-20AB33DC0E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sl-SI" altLang="sl-SI"/>
              <a:t>Thank you for your attention!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slovenia">
            <a:extLst>
              <a:ext uri="{FF2B5EF4-FFF2-40B4-BE49-F238E27FC236}">
                <a16:creationId xmlns:a16="http://schemas.microsoft.com/office/drawing/2014/main" id="{0AAD37C6-F2E8-4E11-8C83-1E11515F4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052513"/>
            <a:ext cx="6983412" cy="547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Rectangle 5">
            <a:extLst>
              <a:ext uri="{FF2B5EF4-FFF2-40B4-BE49-F238E27FC236}">
                <a16:creationId xmlns:a16="http://schemas.microsoft.com/office/drawing/2014/main" id="{CEFDEDB9-4FB5-41B2-92F2-B2A07A9D10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>
                <a:effectLst>
                  <a:outerShdw blurRad="38100" dist="38100" dir="2700000" algn="tl">
                    <a:srgbClr val="000000"/>
                  </a:outerShdw>
                </a:effectLst>
              </a:rPr>
              <a:t>It lies between four countries: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7EC6C333-2546-4959-9920-37D9C44EB3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88C0BD2B-D0F7-4B39-94A1-7D4E926A09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France Prešeren (1800-1848)</a:t>
            </a:r>
          </a:p>
        </p:txBody>
      </p:sp>
      <p:pic>
        <p:nvPicPr>
          <p:cNvPr id="11271" name="Picture 7" descr="FP">
            <a:extLst>
              <a:ext uri="{FF2B5EF4-FFF2-40B4-BE49-F238E27FC236}">
                <a16:creationId xmlns:a16="http://schemas.microsoft.com/office/drawing/2014/main" id="{DAA53506-177B-44DD-ADB9-57DC95A32782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4775" y="1600200"/>
            <a:ext cx="2203450" cy="2189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70" name="Rectangle 6">
            <a:extLst>
              <a:ext uri="{FF2B5EF4-FFF2-40B4-BE49-F238E27FC236}">
                <a16:creationId xmlns:a16="http://schemas.microsoft.com/office/drawing/2014/main" id="{0F7A4C68-B9CA-4E23-AB52-6E2C033E2921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sl-SI" altLang="sl-SI" sz="2800"/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800"/>
              <a:t>He wrote the anthem of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800"/>
              <a:t>Slovenia – Zdravljica.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 sz="2800"/>
          </a:p>
          <a:p>
            <a:pPr>
              <a:buFont typeface="Wingdings" panose="05000000000000000000" pitchFamily="2" charset="2"/>
              <a:buNone/>
            </a:pPr>
            <a:endParaRPr lang="sl-SI" altLang="sl-SI" sz="2800"/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800"/>
              <a:t>We can find his portrait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800"/>
              <a:t>on 2€ coin.</a:t>
            </a:r>
          </a:p>
        </p:txBody>
      </p:sp>
      <p:pic>
        <p:nvPicPr>
          <p:cNvPr id="11273" name="Picture 9" descr="2-evra">
            <a:extLst>
              <a:ext uri="{FF2B5EF4-FFF2-40B4-BE49-F238E27FC236}">
                <a16:creationId xmlns:a16="http://schemas.microsoft.com/office/drawing/2014/main" id="{75B12095-35DD-42F3-A992-6A4E42CC22E0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82713" y="3941763"/>
            <a:ext cx="2185987" cy="21891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DC67AF13-21CD-4211-BA20-7B34569176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The anthem of Slovenia is Zdravljica</a:t>
            </a:r>
          </a:p>
        </p:txBody>
      </p:sp>
      <p:pic>
        <p:nvPicPr>
          <p:cNvPr id="10246" name="Slovenska himna - zdravljica.mp3">
            <a:hlinkClick r:id="" action="ppaction://media"/>
            <a:extLst>
              <a:ext uri="{FF2B5EF4-FFF2-40B4-BE49-F238E27FC236}">
                <a16:creationId xmlns:a16="http://schemas.microsoft.com/office/drawing/2014/main" id="{AC6F37B0-443C-4A42-921A-4B64825230FE}"/>
              </a:ext>
            </a:extLst>
          </p:cNvPr>
          <p:cNvPicPr>
            <a:picLocks noGrp="1" noRot="1" noChangeAspect="1" noChangeArrowheads="1"/>
          </p:cNvPicPr>
          <p:nvPr>
            <p:ph idx="1"/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3713163"/>
            <a:ext cx="304800" cy="304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56" fill="hold"/>
                                        <p:tgtEl>
                                          <p:spTgt spid="102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>
            <a:extLst>
              <a:ext uri="{FF2B5EF4-FFF2-40B4-BE49-F238E27FC236}">
                <a16:creationId xmlns:a16="http://schemas.microsoft.com/office/drawing/2014/main" id="{295BC715-3722-4ADC-8A22-A2BA2F5F57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>
                <a:effectLst>
                  <a:outerShdw blurRad="38100" dist="38100" dir="2700000" algn="tl">
                    <a:srgbClr val="000000"/>
                  </a:outerShdw>
                </a:effectLst>
              </a:rPr>
              <a:t>The capital of Slovenia is Ljubljana</a:t>
            </a:r>
          </a:p>
        </p:txBody>
      </p:sp>
      <p:pic>
        <p:nvPicPr>
          <p:cNvPr id="8199" name="Picture 7" descr="ljubljana_image">
            <a:extLst>
              <a:ext uri="{FF2B5EF4-FFF2-40B4-BE49-F238E27FC236}">
                <a16:creationId xmlns:a16="http://schemas.microsoft.com/office/drawing/2014/main" id="{7956290E-56BF-4400-A760-FF77F36CA70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1538" y="1708150"/>
            <a:ext cx="3209925" cy="4314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0" name="Picture 8" descr="ljubljanaewe">
            <a:extLst>
              <a:ext uri="{FF2B5EF4-FFF2-40B4-BE49-F238E27FC236}">
                <a16:creationId xmlns:a16="http://schemas.microsoft.com/office/drawing/2014/main" id="{15014750-4A2B-4E32-B1B9-8275EBAD020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511425"/>
            <a:ext cx="4038600" cy="2708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9F3B7716-EEEE-44BA-975A-5130BB67F6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 sz="3400">
                <a:effectLst>
                  <a:outerShdw blurRad="38100" dist="38100" dir="2700000" algn="tl">
                    <a:srgbClr val="000000"/>
                  </a:outerShdw>
                </a:effectLst>
              </a:rPr>
              <a:t>City core – Tromostovje (by Jože Plečnik)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F69E4FA4-93AF-45C5-BA48-A5C22BF9C5B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sl-SI" altLang="sl-SI" sz="2800"/>
              <a:t>Tromostovje are three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sl-SI" altLang="sl-SI" sz="2800"/>
              <a:t>bridges that are situated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sl-SI" altLang="sl-SI" sz="2800"/>
              <a:t>in the middle of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sl-SI" altLang="sl-SI" sz="2800"/>
              <a:t>Ljubljana, and passes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sl-SI" altLang="sl-SI" sz="2800"/>
              <a:t>the river Ljubljanica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sl-SI" altLang="sl-SI" sz="2800"/>
              <a:t>which flows through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sl-SI" altLang="sl-SI" sz="2800"/>
              <a:t>this city.</a:t>
            </a:r>
          </a:p>
        </p:txBody>
      </p:sp>
      <p:pic>
        <p:nvPicPr>
          <p:cNvPr id="9221" name="Picture 5">
            <a:extLst>
              <a:ext uri="{FF2B5EF4-FFF2-40B4-BE49-F238E27FC236}">
                <a16:creationId xmlns:a16="http://schemas.microsoft.com/office/drawing/2014/main" id="{8282BE6C-24B7-4827-9004-5F5E99797B9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522538"/>
            <a:ext cx="4038600" cy="2686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05D087B5-F2A2-4BA0-8BF1-AC5DDB798A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>
                <a:effectLst>
                  <a:outerShdw blurRad="38100" dist="38100" dir="2700000" algn="tl">
                    <a:srgbClr val="000000"/>
                  </a:outerShdw>
                </a:effectLst>
              </a:rPr>
              <a:t>Maribor</a:t>
            </a:r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2906D96D-9DAC-4AB0-857D-53F133E4EAB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sl-SI" altLang="sl-SI" sz="2800" b="1"/>
              <a:t>Maribor</a:t>
            </a:r>
            <a:r>
              <a:rPr lang="sl-SI" altLang="sl-SI" sz="2800"/>
              <a:t> is the second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800"/>
              <a:t>largest city of Slovenia.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800"/>
              <a:t>It lies on the river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800"/>
              <a:t>Drava.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800"/>
              <a:t>Lent is the oldest part of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800"/>
              <a:t>Maribor.</a:t>
            </a:r>
          </a:p>
        </p:txBody>
      </p:sp>
      <p:pic>
        <p:nvPicPr>
          <p:cNvPr id="38918" name="Picture 6" descr="800px-Maribor_Lent">
            <a:extLst>
              <a:ext uri="{FF2B5EF4-FFF2-40B4-BE49-F238E27FC236}">
                <a16:creationId xmlns:a16="http://schemas.microsoft.com/office/drawing/2014/main" id="{EEB28045-F81D-472A-BEE2-D2A0F8B67B3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1628775"/>
            <a:ext cx="3527425" cy="32400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9" name="Text Box 7">
            <a:extLst>
              <a:ext uri="{FF2B5EF4-FFF2-40B4-BE49-F238E27FC236}">
                <a16:creationId xmlns:a16="http://schemas.microsoft.com/office/drawing/2014/main" id="{960578EE-BC68-42E5-9F7E-B2C09BFCD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5157788"/>
            <a:ext cx="37449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i="1"/>
              <a:t>Picture: The old part of Maribor Lent with Drava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7ABD8191-B596-4AA2-BF73-FEC96894E2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/>
              <a:t>Ptuj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D4885E01-C14D-4274-A8BD-6141B9EB3B2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sl-SI" altLang="sl-SI" sz="2800" b="1"/>
              <a:t>Ptuj</a:t>
            </a:r>
            <a:r>
              <a:rPr lang="sl-SI" altLang="sl-SI" sz="2800"/>
              <a:t> is the oldest town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800"/>
              <a:t>of Slovenia. It is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800"/>
              <a:t>situated in Podravje.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800"/>
              <a:t>Important for history of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800"/>
              <a:t>Ptuj is Ptuj castle. </a:t>
            </a:r>
          </a:p>
        </p:txBody>
      </p:sp>
      <p:pic>
        <p:nvPicPr>
          <p:cNvPr id="39941" name="Picture 5" descr="ptuj-medium">
            <a:extLst>
              <a:ext uri="{FF2B5EF4-FFF2-40B4-BE49-F238E27FC236}">
                <a16:creationId xmlns:a16="http://schemas.microsoft.com/office/drawing/2014/main" id="{BDD1DFB2-9116-4BEE-A03F-AE62AD9BAAC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628775"/>
            <a:ext cx="3744913" cy="3816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2" name="Text Box 6">
            <a:extLst>
              <a:ext uri="{FF2B5EF4-FFF2-40B4-BE49-F238E27FC236}">
                <a16:creationId xmlns:a16="http://schemas.microsoft.com/office/drawing/2014/main" id="{3965D035-6BD5-4FA8-A03C-7F9D9C27A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734050"/>
            <a:ext cx="3311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altLang="sl-SI" i="1"/>
              <a:t>Picture: Ptuj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812FAAA4-7770-403E-9C6C-3B7FE6E8FD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>
                <a:effectLst>
                  <a:outerShdw blurRad="38100" dist="38100" dir="2700000" algn="tl">
                    <a:srgbClr val="000000"/>
                  </a:outerShdw>
                </a:effectLst>
              </a:rPr>
              <a:t>Sava – longest river in Slovenia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9955009B-85ED-427D-AEC2-2117AB232D5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2800"/>
              <a:t>The longest river in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2800"/>
              <a:t>Slovenia is </a:t>
            </a:r>
            <a:r>
              <a:rPr lang="sl-SI" altLang="sl-SI" sz="2800" b="1"/>
              <a:t>Sava</a:t>
            </a:r>
            <a:r>
              <a:rPr lang="sl-SI" altLang="sl-SI" sz="2800"/>
              <a:t>. The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2800"/>
              <a:t>Sava Bohinjka is a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2800"/>
              <a:t>beautiful alpine river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2800"/>
              <a:t>which pours out in the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2800"/>
              <a:t>Lake Bohinj. </a:t>
            </a:r>
            <a:r>
              <a:rPr lang="sl-SI" altLang="sl-SI" sz="2800" b="1"/>
              <a:t>Lake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2800" b="1"/>
              <a:t>Bohinj</a:t>
            </a:r>
            <a:r>
              <a:rPr lang="sl-SI" altLang="sl-SI" sz="2800"/>
              <a:t> is the largest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2800"/>
              <a:t>natural  lake of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2800"/>
              <a:t>Slovenia. </a:t>
            </a:r>
          </a:p>
        </p:txBody>
      </p:sp>
      <p:pic>
        <p:nvPicPr>
          <p:cNvPr id="43013" name="Picture 5" descr="sava_l">
            <a:extLst>
              <a:ext uri="{FF2B5EF4-FFF2-40B4-BE49-F238E27FC236}">
                <a16:creationId xmlns:a16="http://schemas.microsoft.com/office/drawing/2014/main" id="{4D4C686F-2CFC-44F5-A318-1B972B127F9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9225" y="1600200"/>
            <a:ext cx="2876550" cy="3989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014" name="Text Box 6">
            <a:extLst>
              <a:ext uri="{FF2B5EF4-FFF2-40B4-BE49-F238E27FC236}">
                <a16:creationId xmlns:a16="http://schemas.microsoft.com/office/drawing/2014/main" id="{EA01F1A3-B532-4DC4-B5E5-0B3A86F10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5876925"/>
            <a:ext cx="3240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Picture: River Sava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atermark">
  <a:themeElements>
    <a:clrScheme name="Watermark 4">
      <a:dk1>
        <a:srgbClr val="333300"/>
      </a:dk1>
      <a:lt1>
        <a:srgbClr val="FFFFCC"/>
      </a:lt1>
      <a:dk2>
        <a:srgbClr val="336600"/>
      </a:dk2>
      <a:lt2>
        <a:srgbClr val="FFFFCC"/>
      </a:lt2>
      <a:accent1>
        <a:srgbClr val="99CC00"/>
      </a:accent1>
      <a:accent2>
        <a:srgbClr val="669900"/>
      </a:accent2>
      <a:accent3>
        <a:srgbClr val="ADB8AA"/>
      </a:accent3>
      <a:accent4>
        <a:srgbClr val="DADAAE"/>
      </a:accent4>
      <a:accent5>
        <a:srgbClr val="CAE2AA"/>
      </a:accent5>
      <a:accent6>
        <a:srgbClr val="5C8A00"/>
      </a:accent6>
      <a:hlink>
        <a:srgbClr val="CC9900"/>
      </a:hlink>
      <a:folHlink>
        <a:srgbClr val="FFCC00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0</TotalTime>
  <Words>346</Words>
  <Application>Microsoft Office PowerPoint</Application>
  <PresentationFormat>On-screen Show (4:3)</PresentationFormat>
  <Paragraphs>85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Times New Roman</vt:lpstr>
      <vt:lpstr>Wingdings</vt:lpstr>
      <vt:lpstr>Watermark</vt:lpstr>
      <vt:lpstr>My country</vt:lpstr>
      <vt:lpstr>It lies between four countries:</vt:lpstr>
      <vt:lpstr>France Prešeren (1800-1848)</vt:lpstr>
      <vt:lpstr>The anthem of Slovenia is Zdravljica</vt:lpstr>
      <vt:lpstr>The capital of Slovenia is Ljubljana</vt:lpstr>
      <vt:lpstr>City core – Tromostovje (by Jože Plečnik)</vt:lpstr>
      <vt:lpstr>Maribor</vt:lpstr>
      <vt:lpstr>Ptuj</vt:lpstr>
      <vt:lpstr>Sava – longest river in Slovenia</vt:lpstr>
      <vt:lpstr>Karst</vt:lpstr>
      <vt:lpstr>PowerPoint Presentation</vt:lpstr>
      <vt:lpstr>PowerPoint Presentation</vt:lpstr>
      <vt:lpstr>Triglav and Aljažev stolp</vt:lpstr>
      <vt:lpstr>Lake Bled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2019-05-30T09:22:52Z</dcterms:created>
  <dcterms:modified xsi:type="dcterms:W3CDTF">2019-05-30T09:22:53Z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