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67" r:id="rId4"/>
    <p:sldId id="265" r:id="rId5"/>
    <p:sldId id="273" r:id="rId6"/>
    <p:sldId id="258" r:id="rId7"/>
    <p:sldId id="259" r:id="rId8"/>
    <p:sldId id="260" r:id="rId9"/>
    <p:sldId id="264" r:id="rId10"/>
    <p:sldId id="269" r:id="rId11"/>
    <p:sldId id="270" r:id="rId12"/>
    <p:sldId id="263" r:id="rId13"/>
    <p:sldId id="261" r:id="rId14"/>
    <p:sldId id="266" r:id="rId15"/>
    <p:sldId id="271" r:id="rId16"/>
    <p:sldId id="268" r:id="rId17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B2B2B2"/>
    <a:srgbClr val="B0B0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97F8E-95F7-4003-8D77-41C3955078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2CDE55-58E7-4443-B0A2-64FA32F7AB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856E9-A7F8-48D0-B258-00AA7EE9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585138-5CD7-463B-8945-1361F4C134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2D6DE-A262-49EA-9EB9-EF566FD02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4B3712-0392-4F92-AC64-2D95AA6E9A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2126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FDF89-92D3-4631-9C7D-420C2E96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93F192-C8EF-4ADD-BCA9-9C01D62BF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F01FAC-08E3-4400-AC71-A689FF859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F1F0D-5839-40D3-8052-ACF60E77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303D76-5DC1-4924-8B6E-7A4503818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A241F-8A59-4E8A-B7B7-30570DA1DA6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274093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08AFF6-2806-4A0D-A56D-980979E8AF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54387D-AA0B-494D-B316-C37733590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64509-7FD2-4F8C-89EE-F0FC4955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E4A6C-E247-42DF-BC00-E7DAF2C7F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6FCE39-436D-4FB6-8792-6D318D51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474685-C5FB-4787-B299-11E0741B56E5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03074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C0286-6EA2-4B22-8082-CC3376938E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95A1D6-35AA-4107-8B54-313C07C8CF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39BC6-D15C-4787-AC54-86419B99C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16C576-DAE2-46F1-971D-3F8808D28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598E01-FD73-49E6-AEF9-4AF59C41E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25219B-982B-487C-90DA-1B19AF74B64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38692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E4352-7A1E-40D6-B333-F3CBDDB575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7D8334-8201-47D6-8F0F-5A58F792D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AA866-0605-4168-8FFC-A35448239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781510-D4D2-47B1-9BFA-2B3D1B293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1CC414-5D0A-4E22-BE20-C10F8CCA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763FCB-2E60-40AC-BF5F-7204BFC8C56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4358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38C57-EBC8-43F5-955B-2A1754BC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CE37D3-9371-4A1D-829D-6FBA5393F1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8C7656-6271-4210-BB4A-EE157EA019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71485-9101-4413-9C3F-976CB2E74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C3FCBF-D556-41D9-AB18-15FECB874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09602B-E84B-4FFC-8BDC-F30248FD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A7833-597D-4B0E-B214-41AEAD5B9DD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8808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EEB63A-0867-483F-BDCB-192E00406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932440-D8D9-4F72-AD6E-C97FAD4C9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24A90C-9442-4F5B-B2A0-496E43A41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1FE464-DA9A-4FD5-B00C-D05732B8ED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B8354E-8DE1-461B-8D93-6B25307FD8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277C66-E4F6-4849-BC59-86B0AB603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91F78-F6F7-4B2D-A2CE-1ADC8EA7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BDB9780-8517-4D51-9611-D244E7EDB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A69D89-0356-4634-A4AF-30543F31D87D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36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DF3FA-D385-48EA-9C63-1780E707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599F38-CD00-4CF2-86F8-7A9E7160C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8D3364-5DFA-4503-B6AF-66122DAD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C8C27-9FF6-4576-91CF-3DE7957B8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A5ADF-FC5D-4B73-9A94-B2428BE951C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9759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32779E-7A4F-489B-9D6C-E9985E1D0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D9C8A-C391-4AC1-AE8C-C0722EBAF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FCD362-1F98-4419-A7B3-F84029BA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71927-519F-475D-B0DF-8C2A6F9D9B6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3988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2C820-5888-4061-816D-415F19DFE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19D683-6146-4BC8-B70B-9CF5F7144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4D2EE6-D451-4728-9299-D4FC4D93A2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810D78-41F4-48E3-8DEC-B24C806B2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27D35-04C1-47A1-B472-B8677C30D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CB1CA3-700F-451E-84F6-51F7AC67D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C5F0FB-DAC3-4738-B5F8-60C24191658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8012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8F145-C407-452E-BFBD-AE53A9415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F644E1-1200-4BAC-8113-B7CA39D98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78671F-5A04-439B-90C1-FAE86587F6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CAFC5A-F595-41AD-99D0-DA276404D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4B9A5-02B2-4E45-AE30-F83213EC2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B5C252-C119-4474-8A63-83023C213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575B3A-FD7F-47AF-B277-01A10531083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15939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B0B0B0"/>
            </a:gs>
            <a:gs pos="100000">
              <a:srgbClr val="B0B0B0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3026FC4-08C2-42CD-B714-BDC137E575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75D07ADD-59B5-4F54-8F84-696DE20712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CF362CF-4E94-40FB-B230-A6C5A662388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DE4CA49D-BA93-48FC-B2C3-550DEE94602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A93E05C-52A1-4782-AA94-233A180BAAC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BB35854-B245-4152-A239-C70C8AEF2E6A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en.wikipedia.org/wiki/Image:Velika_planina_4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en.wikipedia.org/wiki/Image:Piran_-_overview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en.wikipedia.org/wiki/Image:Triglav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Image:Si-4geographic-regions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A9FEE07-DA7B-4A9C-B5AC-012ACFE0F9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2708275"/>
            <a:ext cx="8229600" cy="1143000"/>
          </a:xfrm>
        </p:spPr>
        <p:txBody>
          <a:bodyPr/>
          <a:lstStyle/>
          <a:p>
            <a:r>
              <a:rPr lang="sl-SI" altLang="sl-SI" sz="6600" b="1">
                <a:solidFill>
                  <a:schemeClr val="tx1"/>
                </a:solidFill>
              </a:rPr>
              <a:t>SLOVENIA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>
            <a:extLst>
              <a:ext uri="{FF2B5EF4-FFF2-40B4-BE49-F238E27FC236}">
                <a16:creationId xmlns:a16="http://schemas.microsoft.com/office/drawing/2014/main" id="{6C2F2BB0-A913-4267-A3FC-C14F25BF9B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333375"/>
            <a:ext cx="4464050" cy="608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>
            <a:extLst>
              <a:ext uri="{FF2B5EF4-FFF2-40B4-BE49-F238E27FC236}">
                <a16:creationId xmlns:a16="http://schemas.microsoft.com/office/drawing/2014/main" id="{B53E2FCC-B1E1-41E8-8C30-46C98503D8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989138"/>
            <a:ext cx="6780212" cy="448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Rectangle 4">
            <a:extLst>
              <a:ext uri="{FF2B5EF4-FFF2-40B4-BE49-F238E27FC236}">
                <a16:creationId xmlns:a16="http://schemas.microsoft.com/office/drawing/2014/main" id="{88398C74-A94C-4AD1-9FBB-8C25E1AF47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3213" y="476250"/>
            <a:ext cx="33591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sl-SI" altLang="sl-SI" sz="3600" b="1"/>
              <a:t>LJUBLJANICA RIVER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CF7E8D69-7E7A-423A-B10F-47BA4C59A2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/>
              <a:t>Tourism in Slovenia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081834C-60B4-48D6-8C36-E0C121A9F5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sl-SI" altLang="sl-SI"/>
              <a:t>KAMNIK ALPS</a:t>
            </a:r>
          </a:p>
        </p:txBody>
      </p:sp>
      <p:pic>
        <p:nvPicPr>
          <p:cNvPr id="13316" name="Picture 4" descr="The Kamnik Alps">
            <a:hlinkClick r:id="rId2" tooltip="&quot;The Kamnik Alps&quot;"/>
            <a:extLst>
              <a:ext uri="{FF2B5EF4-FFF2-40B4-BE49-F238E27FC236}">
                <a16:creationId xmlns:a16="http://schemas.microsoft.com/office/drawing/2014/main" id="{2592726B-0F93-4332-893C-5B22A568F7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2492375"/>
            <a:ext cx="5400675" cy="330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C090229-25A5-4E28-89FE-D3AEFAA747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/>
              <a:t>PIRAN </a:t>
            </a:r>
            <a:r>
              <a:rPr lang="sl-SI" altLang="sl-SI" sz="4000"/>
              <a:t>popular tourist destination</a:t>
            </a:r>
            <a:r>
              <a:rPr lang="sl-SI" altLang="sl-SI"/>
              <a:t> </a:t>
            </a:r>
          </a:p>
        </p:txBody>
      </p:sp>
      <p:pic>
        <p:nvPicPr>
          <p:cNvPr id="11268" name="Picture 4" descr="Piran, a popular tourist destination in Slovenia">
            <a:hlinkClick r:id="rId2" tooltip="&quot;Piran, a popular tourist destination in Slovenia&quot;"/>
            <a:extLst>
              <a:ext uri="{FF2B5EF4-FFF2-40B4-BE49-F238E27FC236}">
                <a16:creationId xmlns:a16="http://schemas.microsoft.com/office/drawing/2014/main" id="{04D9114F-F29B-4129-BD64-8E6A94E6D151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975" y="1773238"/>
            <a:ext cx="4484688" cy="33639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B97A581-971F-436A-B35F-1926DAB532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b="1"/>
              <a:t>SKIING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629A618-F5C5-42B9-8304-94021A54E9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sl-SI" altLang="sl-SI" b="1"/>
              <a:t>Ski centers 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KRANJSKA GORA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MARIBOR POHORJE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MOUNT KANIN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KRVAVEC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ROGLA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CERKNO 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PLANICA</a:t>
            </a:r>
            <a:r>
              <a:rPr lang="sl-SI" altLang="sl-SI"/>
              <a:t> ( ski jumper )</a:t>
            </a:r>
          </a:p>
          <a:p>
            <a:pPr>
              <a:lnSpc>
                <a:spcPct val="90000"/>
              </a:lnSpc>
            </a:pPr>
            <a:endParaRPr lang="sl-SI" altLang="sl-SI" b="1"/>
          </a:p>
        </p:txBody>
      </p:sp>
      <p:pic>
        <p:nvPicPr>
          <p:cNvPr id="17412" name="Picture 4" descr="SA_159_13060">
            <a:extLst>
              <a:ext uri="{FF2B5EF4-FFF2-40B4-BE49-F238E27FC236}">
                <a16:creationId xmlns:a16="http://schemas.microsoft.com/office/drawing/2014/main" id="{9A1B3966-768D-4493-8471-7F564F4C56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3284538"/>
            <a:ext cx="3744912" cy="236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74DF8B3-C032-4602-BD13-8A42638630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D3CDEB8-1479-49AD-9977-14AFB3F940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altLang="sl-SI" sz="3600" b="1"/>
              <a:t>LAKES</a:t>
            </a:r>
          </a:p>
          <a:p>
            <a:pPr algn="ctr">
              <a:buFontTx/>
              <a:buNone/>
            </a:pPr>
            <a:endParaRPr lang="sl-SI" altLang="sl-SI" sz="3600" b="1"/>
          </a:p>
          <a:p>
            <a:r>
              <a:rPr lang="sl-SI" altLang="sl-SI" b="1"/>
              <a:t>BLED </a:t>
            </a:r>
            <a:r>
              <a:rPr lang="sl-SI" altLang="sl-SI"/>
              <a:t>(</a:t>
            </a:r>
            <a:r>
              <a:rPr lang="sl-SI" altLang="sl-SI" b="1"/>
              <a:t> </a:t>
            </a:r>
            <a:r>
              <a:rPr lang="sl-SI" altLang="sl-SI"/>
              <a:t>swimming areas , hotels with pools , walking paths , tennis and golf courses , casino, rowing regattas , sports airport in Lesce )</a:t>
            </a:r>
          </a:p>
          <a:p>
            <a:r>
              <a:rPr lang="sl-SI" altLang="sl-SI" b="1"/>
              <a:t>BOHINJ </a:t>
            </a:r>
            <a:endParaRPr lang="sl-SI" altLang="sl-SI"/>
          </a:p>
          <a:p>
            <a:r>
              <a:rPr lang="sl-SI" altLang="sl-SI" b="1"/>
              <a:t>ZBILJSKO LAKE</a:t>
            </a:r>
          </a:p>
          <a:p>
            <a:endParaRPr lang="sl-SI" altLang="sl-SI" b="1"/>
          </a:p>
          <a:p>
            <a:endParaRPr lang="sl-SI" altLang="sl-SI" b="1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F29241E-BCA7-4F3D-9963-9D54107FBD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346075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9C6EFE3E-AA74-4AFE-82BC-38FEB650C2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algn="ctr">
              <a:buFontTx/>
              <a:buNone/>
            </a:pPr>
            <a:r>
              <a:rPr lang="sl-SI" altLang="sl-SI" sz="3600" b="1"/>
              <a:t>Music of Slovenia</a:t>
            </a:r>
          </a:p>
          <a:p>
            <a:pPr algn="ctr"/>
            <a:endParaRPr lang="sl-SI" altLang="sl-SI" sz="3600" b="1"/>
          </a:p>
          <a:p>
            <a:r>
              <a:rPr lang="sl-SI" altLang="sl-SI"/>
              <a:t>Slovenian folk music means a form of</a:t>
            </a:r>
            <a:r>
              <a:rPr lang="sl-SI" altLang="sl-SI" b="1"/>
              <a:t> </a:t>
            </a:r>
            <a:r>
              <a:rPr lang="sl-SI" altLang="sl-SI" sz="3600" b="1" u="sng"/>
              <a:t>POLKA</a:t>
            </a:r>
          </a:p>
          <a:p>
            <a:r>
              <a:rPr lang="sl-SI" altLang="sl-SI"/>
              <a:t>Slovenian folk music consists of many different styles </a:t>
            </a:r>
            <a:endParaRPr lang="sl-SI" altLang="sl-SI" sz="3600"/>
          </a:p>
          <a:p>
            <a:endParaRPr lang="sl-SI" altLang="sl-SI" sz="3600" b="1" u="sng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9A168993-23A7-4055-9196-6F925C4DFD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sl-SI" altLang="sl-SI" sz="3200"/>
            </a:br>
            <a:r>
              <a:rPr lang="sl-SI" altLang="sl-SI" sz="3200"/>
              <a:t> Republic of Slovenia is a cuntry in southern </a:t>
            </a:r>
            <a:r>
              <a:rPr lang="sl-SI" altLang="sl-SI" sz="3200" b="1" u="sng"/>
              <a:t>CENTRAL EUROPE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EEC63090-95AA-42B0-B91E-36B20C6C78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sl-SI" altLang="sl-SI"/>
          </a:p>
          <a:p>
            <a:pPr>
              <a:buFontTx/>
              <a:buNone/>
            </a:pPr>
            <a:r>
              <a:rPr lang="sl-SI" altLang="sl-SI"/>
              <a:t>The capital of Slovenia is </a:t>
            </a:r>
            <a:r>
              <a:rPr lang="sl-SI" altLang="sl-SI" b="1" u="sng"/>
              <a:t>LJUBLJANA.</a:t>
            </a:r>
          </a:p>
          <a:p>
            <a:pPr>
              <a:buFontTx/>
              <a:buNone/>
            </a:pPr>
            <a:r>
              <a:rPr lang="sl-SI" altLang="sl-SI"/>
              <a:t>Slovenia has more than 2.000.000 people.</a:t>
            </a:r>
          </a:p>
          <a:p>
            <a:pPr>
              <a:buFontTx/>
              <a:buNone/>
            </a:pPr>
            <a:r>
              <a:rPr lang="sl-SI" altLang="sl-SI" b="1"/>
              <a:t>PRESIDENT: </a:t>
            </a:r>
            <a:r>
              <a:rPr lang="sl-SI" altLang="sl-SI"/>
              <a:t>Danilo T</a:t>
            </a:r>
            <a:r>
              <a:rPr lang="en-US" altLang="sl-SI">
                <a:cs typeface="Arial" panose="020B0604020202020204" pitchFamily="34" charset="0"/>
              </a:rPr>
              <a:t>Ü</a:t>
            </a:r>
            <a:r>
              <a:rPr lang="sl-SI" altLang="sl-SI">
                <a:cs typeface="Arial" panose="020B0604020202020204" pitchFamily="34" charset="0"/>
              </a:rPr>
              <a:t>RK</a:t>
            </a:r>
          </a:p>
          <a:p>
            <a:pPr>
              <a:buFontTx/>
              <a:buNone/>
            </a:pPr>
            <a:r>
              <a:rPr lang="sl-SI" altLang="sl-SI" b="1">
                <a:cs typeface="Arial" panose="020B0604020202020204" pitchFamily="34" charset="0"/>
              </a:rPr>
              <a:t>PRIME MINISTER : </a:t>
            </a:r>
            <a:r>
              <a:rPr lang="sl-SI" altLang="sl-SI">
                <a:cs typeface="Arial" panose="020B0604020202020204" pitchFamily="34" charset="0"/>
              </a:rPr>
              <a:t>Janez Janša</a:t>
            </a:r>
          </a:p>
          <a:p>
            <a:pPr>
              <a:buFontTx/>
              <a:buNone/>
            </a:pPr>
            <a:r>
              <a:rPr lang="sl-SI" altLang="sl-SI" b="1">
                <a:cs typeface="Arial" panose="020B0604020202020204" pitchFamily="34" charset="0"/>
              </a:rPr>
              <a:t>European union : </a:t>
            </a:r>
            <a:r>
              <a:rPr lang="sl-SI" altLang="sl-SI">
                <a:cs typeface="Arial" panose="020B0604020202020204" pitchFamily="34" charset="0"/>
              </a:rPr>
              <a:t>1. may 2004</a:t>
            </a:r>
          </a:p>
          <a:p>
            <a:pPr>
              <a:buFontTx/>
              <a:buNone/>
            </a:pPr>
            <a:r>
              <a:rPr lang="sl-SI" altLang="sl-SI" b="1">
                <a:cs typeface="Arial" panose="020B0604020202020204" pitchFamily="34" charset="0"/>
              </a:rPr>
              <a:t>AIRPORT : </a:t>
            </a:r>
            <a:r>
              <a:rPr lang="sl-SI" altLang="sl-SI">
                <a:cs typeface="Arial" panose="020B0604020202020204" pitchFamily="34" charset="0"/>
              </a:rPr>
              <a:t>BRNIK (Aerodrome J. Pučnika)</a:t>
            </a:r>
          </a:p>
          <a:p>
            <a:pPr>
              <a:buFontTx/>
              <a:buNone/>
            </a:pPr>
            <a:endParaRPr lang="en-US" altLang="sl-SI">
              <a:cs typeface="Arial" panose="020B0604020202020204" pitchFamily="34" charset="0"/>
            </a:endParaRPr>
          </a:p>
          <a:p>
            <a:pPr>
              <a:buFontTx/>
              <a:buNone/>
            </a:pPr>
            <a:endParaRPr lang="sl-SI" altLang="sl-SI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6EDF79DD-9C09-4C42-BDDF-C5B2FE92A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38237"/>
          </a:xfrm>
        </p:spPr>
        <p:txBody>
          <a:bodyPr/>
          <a:lstStyle/>
          <a:p>
            <a:r>
              <a:rPr lang="sl-SI" altLang="sl-SI" sz="4000" b="1"/>
              <a:t>Neighbour counties:</a:t>
            </a:r>
            <a:br>
              <a:rPr lang="sl-SI" altLang="sl-SI" sz="4000" b="1"/>
            </a:br>
            <a:endParaRPr lang="sl-SI" altLang="sl-SI" sz="4000" b="1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D437480E-27F5-4F68-8C3B-8E3FC18D9E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sz="3600" b="1"/>
              <a:t>ITALY </a:t>
            </a:r>
            <a:r>
              <a:rPr lang="sl-SI" altLang="sl-SI" sz="3600"/>
              <a:t>to the west</a:t>
            </a:r>
          </a:p>
          <a:p>
            <a:r>
              <a:rPr lang="sl-SI" altLang="sl-SI" sz="3600" b="1"/>
              <a:t>CROATIA </a:t>
            </a:r>
            <a:r>
              <a:rPr lang="sl-SI" altLang="sl-SI" sz="3600"/>
              <a:t>to the south and east </a:t>
            </a:r>
          </a:p>
          <a:p>
            <a:r>
              <a:rPr lang="sl-SI" altLang="sl-SI" sz="3600" b="1"/>
              <a:t>HUNGARY</a:t>
            </a:r>
            <a:r>
              <a:rPr lang="sl-SI" altLang="sl-SI" sz="3600"/>
              <a:t> to the northeast </a:t>
            </a:r>
          </a:p>
          <a:p>
            <a:r>
              <a:rPr lang="sl-SI" altLang="sl-SI" sz="3600" b="1"/>
              <a:t>AUSTRIA </a:t>
            </a:r>
            <a:r>
              <a:rPr lang="sl-SI" altLang="sl-SI" sz="3600"/>
              <a:t>to the north</a:t>
            </a:r>
            <a:r>
              <a:rPr lang="sl-SI" altLang="sl-SI"/>
              <a:t> 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FAD1B861-E01B-435C-ACF9-AA3133A541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Slovenia's highest mountain is </a:t>
            </a:r>
            <a:r>
              <a:rPr lang="sl-SI" altLang="sl-SI" sz="4000" b="1" u="sng"/>
              <a:t>TRIGLAV </a:t>
            </a:r>
            <a:r>
              <a:rPr lang="sl-SI" altLang="sl-SI" sz="4000"/>
              <a:t>(2864 m)</a:t>
            </a:r>
          </a:p>
        </p:txBody>
      </p:sp>
      <p:pic>
        <p:nvPicPr>
          <p:cNvPr id="16387" name="Picture 3" descr="Triglav">
            <a:hlinkClick r:id="rId2" tooltip="&quot;Triglav&quot;"/>
            <a:extLst>
              <a:ext uri="{FF2B5EF4-FFF2-40B4-BE49-F238E27FC236}">
                <a16:creationId xmlns:a16="http://schemas.microsoft.com/office/drawing/2014/main" id="{0E300AAE-2202-4156-9E83-3E5C0D2A4818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63713" y="1916113"/>
            <a:ext cx="5584825" cy="42005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BE332359-1980-470D-8D5E-E669EF500E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FBDED76-85F7-4EB5-AC90-72A0E4129A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5288" y="333375"/>
            <a:ext cx="8229600" cy="777875"/>
          </a:xfrm>
        </p:spPr>
        <p:txBody>
          <a:bodyPr/>
          <a:lstStyle/>
          <a:p>
            <a:br>
              <a:rPr lang="sl-SI" altLang="sl-SI" sz="4000" b="1"/>
            </a:br>
            <a:r>
              <a:rPr lang="sl-SI" altLang="sl-SI" sz="4000" b="1"/>
              <a:t>Natural regions</a:t>
            </a:r>
            <a:br>
              <a:rPr lang="sl-SI" altLang="sl-SI" sz="4000" b="1"/>
            </a:br>
            <a:endParaRPr lang="sl-SI" altLang="sl-SI" sz="4000" b="1"/>
          </a:p>
        </p:txBody>
      </p:sp>
      <p:pic>
        <p:nvPicPr>
          <p:cNvPr id="7172" name="Picture 4" descr="Landscape types in Slovenia.       Alpine landscape      Panonnian landscape       Dinaric landscape      Mediterranean landscape">
            <a:hlinkClick r:id="rId2" tooltip="&quot;Landscape types in Slovenia.       Alpine landscape      Panonnian landscape       Dinaric landscape      Mediterranean landscape&quot;"/>
            <a:extLst>
              <a:ext uri="{FF2B5EF4-FFF2-40B4-BE49-F238E27FC236}">
                <a16:creationId xmlns:a16="http://schemas.microsoft.com/office/drawing/2014/main" id="{1587A6D5-49AA-4B94-AB6E-6315B6886B19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95513" y="1916113"/>
            <a:ext cx="4529137" cy="35528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846256C-47D1-4EF4-BAE2-B8F8857E00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375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C9E7A10-148B-4F74-8552-2EF6E000B9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29600" cy="5576888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sl-SI" altLang="sl-SI"/>
              <a:t>Landscape types in Slovenia 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/>
          </a:p>
          <a:p>
            <a:pPr>
              <a:lnSpc>
                <a:spcPct val="90000"/>
              </a:lnSpc>
            </a:pPr>
            <a:r>
              <a:rPr lang="sl-SI" altLang="sl-SI" b="1"/>
              <a:t>ALPINE</a:t>
            </a:r>
            <a:r>
              <a:rPr lang="sl-SI" altLang="sl-SI"/>
              <a:t> landscape  (in the northwest)</a:t>
            </a:r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r>
              <a:rPr lang="sl-SI" altLang="sl-SI" b="1"/>
              <a:t>PANONNIAN</a:t>
            </a:r>
            <a:r>
              <a:rPr lang="sl-SI" altLang="sl-SI"/>
              <a:t> landscape (in the northeast)</a:t>
            </a:r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r>
              <a:rPr lang="sl-SI" altLang="sl-SI" b="1"/>
              <a:t>DINARIC</a:t>
            </a:r>
            <a:r>
              <a:rPr lang="sl-SI" altLang="sl-SI"/>
              <a:t> landscape (in the southeast)</a:t>
            </a:r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r>
              <a:rPr lang="sl-SI" altLang="sl-SI" b="1"/>
              <a:t>MEDITERRANEAN</a:t>
            </a:r>
            <a:r>
              <a:rPr lang="sl-SI" altLang="sl-SI"/>
              <a:t> landscape (in the southwest)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9249CE66-C9EF-4612-98F0-AC8CB2690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937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sl-SI" altLang="sl-SI" sz="1200">
                <a:cs typeface="Times New Roman" panose="02020603050405020304" pitchFamily="18" charset="0"/>
              </a:rPr>
              <a:t>    </a:t>
            </a:r>
            <a:r>
              <a:rPr lang="sl-SI" altLang="sl-SI" sz="1100"/>
              <a:t> </a:t>
            </a:r>
            <a:endParaRPr lang="sl-SI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09B0D83E-E435-475D-9FBB-931FB9A5D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sl-SI" altLang="sl-SI" sz="4000"/>
              <a:t>Regionalisations of Slovenia 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84C7C2E0-A210-4E18-A687-D3E2F4596D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557338"/>
            <a:ext cx="8229600" cy="4857750"/>
          </a:xfrm>
        </p:spPr>
        <p:txBody>
          <a:bodyPr/>
          <a:lstStyle/>
          <a:p>
            <a:r>
              <a:rPr lang="sl-SI" altLang="sl-SI"/>
              <a:t> </a:t>
            </a:r>
            <a:r>
              <a:rPr lang="sl-SI" altLang="sl-SI" b="1"/>
              <a:t>ALPS</a:t>
            </a:r>
            <a:r>
              <a:rPr lang="sl-SI" altLang="sl-SI"/>
              <a:t> (visokogorske Alpe)</a:t>
            </a:r>
          </a:p>
          <a:p>
            <a:r>
              <a:rPr lang="sl-SI" altLang="sl-SI" b="1"/>
              <a:t>PREALPINE HILLS</a:t>
            </a:r>
            <a:r>
              <a:rPr lang="sl-SI" altLang="sl-SI"/>
              <a:t> (predalpsko hribovje)</a:t>
            </a:r>
          </a:p>
          <a:p>
            <a:r>
              <a:rPr lang="sl-SI" altLang="sl-SI" b="1"/>
              <a:t>LJUBLJANA BASIN</a:t>
            </a:r>
            <a:r>
              <a:rPr lang="sl-SI" altLang="sl-SI"/>
              <a:t> (Ljubljanska kotlina)</a:t>
            </a:r>
          </a:p>
          <a:p>
            <a:r>
              <a:rPr lang="sl-SI" altLang="sl-SI"/>
              <a:t>Submediterranean (</a:t>
            </a:r>
            <a:r>
              <a:rPr lang="sl-SI" altLang="sl-SI" b="1"/>
              <a:t>LITTORAL</a:t>
            </a:r>
            <a:r>
              <a:rPr lang="sl-SI" altLang="sl-SI"/>
              <a:t>) (submediteranska - primorska)</a:t>
            </a:r>
          </a:p>
          <a:p>
            <a:r>
              <a:rPr lang="sl-SI" altLang="sl-SI" b="1"/>
              <a:t>DINARIC KARST</a:t>
            </a:r>
            <a:r>
              <a:rPr lang="sl-SI" altLang="sl-SI"/>
              <a:t> (dinarski kras)</a:t>
            </a:r>
          </a:p>
          <a:p>
            <a:r>
              <a:rPr lang="sl-SI" altLang="sl-SI" b="1"/>
              <a:t>SUBPANNONIAN</a:t>
            </a:r>
            <a:r>
              <a:rPr lang="sl-SI" altLang="sl-SI"/>
              <a:t>  (subpanonska)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EAADB3E-DB6D-433C-9332-60994D04AA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9850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DBA1A416-952E-498D-86DC-5A1CD41695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sl-SI" altLang="sl-SI" sz="3600" b="1"/>
              <a:t>SIGHTS</a:t>
            </a:r>
          </a:p>
          <a:p>
            <a:pPr>
              <a:lnSpc>
                <a:spcPct val="90000"/>
              </a:lnSpc>
              <a:buFontTx/>
              <a:buNone/>
            </a:pPr>
            <a:endParaRPr lang="sl-SI" altLang="sl-SI" sz="3600" b="1"/>
          </a:p>
          <a:p>
            <a:pPr>
              <a:lnSpc>
                <a:spcPct val="90000"/>
              </a:lnSpc>
            </a:pPr>
            <a:r>
              <a:rPr lang="sl-SI" altLang="sl-SI"/>
              <a:t>Ljubljana (work of native born architect </a:t>
            </a:r>
            <a:r>
              <a:rPr lang="sl-SI" altLang="sl-SI" b="1"/>
              <a:t>JOŽE PLEČNIK</a:t>
            </a:r>
            <a:r>
              <a:rPr lang="sl-SI" altLang="sl-SI"/>
              <a:t>)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JULIAN ALPS </a:t>
            </a:r>
            <a:r>
              <a:rPr lang="sl-SI" altLang="sl-SI"/>
              <a:t>(Lake Bled, Soča valley, nation's highest peak, mount Triglav,..)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POSTOJNA CAVE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ŠKOCJAN CAVES</a:t>
            </a:r>
          </a:p>
          <a:p>
            <a:pPr>
              <a:lnSpc>
                <a:spcPct val="90000"/>
              </a:lnSpc>
            </a:pPr>
            <a:r>
              <a:rPr lang="sl-SI" altLang="sl-SI" b="1"/>
              <a:t>ADRIATIC SEA </a:t>
            </a:r>
            <a:r>
              <a:rPr lang="sl-SI" altLang="sl-SI"/>
              <a:t>(46 m)</a:t>
            </a:r>
          </a:p>
          <a:p>
            <a:pPr>
              <a:lnSpc>
                <a:spcPct val="90000"/>
              </a:lnSpc>
            </a:pPr>
            <a:r>
              <a:rPr lang="sl-SI" altLang="sl-SI"/>
              <a:t>Second-largest city, </a:t>
            </a:r>
            <a:r>
              <a:rPr lang="sl-SI" altLang="sl-SI" b="1"/>
              <a:t>MARIBOR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On-screen Show (4:3)</PresentationFormat>
  <Paragraphs>63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Arial</vt:lpstr>
      <vt:lpstr>Privzeti načrt</vt:lpstr>
      <vt:lpstr>SLOVENIA</vt:lpstr>
      <vt:lpstr>  Republic of Slovenia is a cuntry in southern CENTRAL EUROPE</vt:lpstr>
      <vt:lpstr>Neighbour counties: </vt:lpstr>
      <vt:lpstr>Slovenia's highest mountain is TRIGLAV (2864 m)</vt:lpstr>
      <vt:lpstr>PowerPoint Presentation</vt:lpstr>
      <vt:lpstr> Natural regions </vt:lpstr>
      <vt:lpstr>PowerPoint Presentation</vt:lpstr>
      <vt:lpstr>Regionalisations of Slovenia </vt:lpstr>
      <vt:lpstr>PowerPoint Presentation</vt:lpstr>
      <vt:lpstr>PowerPoint Presentation</vt:lpstr>
      <vt:lpstr>PowerPoint Presentation</vt:lpstr>
      <vt:lpstr>Tourism in Slovenia</vt:lpstr>
      <vt:lpstr>PIRAN popular tourist destination </vt:lpstr>
      <vt:lpstr>SKIING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2019-05-30T09:22:54Z</dcterms:created>
  <dcterms:modified xsi:type="dcterms:W3CDTF">2019-05-30T09:22:55Z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