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38" y="8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73974FFD-D8AB-4566-B8BA-5850C1EB7323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80744B-0F30-4AB7-86CD-851145A16CB2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EBDFDC6-BA97-4E2F-AA9B-979018557EFD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>
              <a:extLst>
                <a:ext uri="{FF2B5EF4-FFF2-40B4-BE49-F238E27FC236}">
                  <a16:creationId xmlns:a16="http://schemas.microsoft.com/office/drawing/2014/main" id="{F7B96B69-A328-49CA-B78E-4A6F1DA0C37B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2B72BB8D-C24D-4CAA-80C6-0AC5035204C5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99B08102-0A51-4C36-9FE1-4D7C3E7C48A7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80D92D28-441F-4317-B05E-9FA2FA9E4325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>
              <a:extLst>
                <a:ext uri="{FF2B5EF4-FFF2-40B4-BE49-F238E27FC236}">
                  <a16:creationId xmlns:a16="http://schemas.microsoft.com/office/drawing/2014/main" id="{D9DA73BB-13BA-4189-A46A-7126A84B3AD2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06BBA10F-CFAF-465B-A949-7B25B26EECF4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5417F87E-515E-4496-BB2D-B93961D80F0C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918B17C-B886-488E-8492-9C547ED6F38A}"/>
                </a:ext>
              </a:extLst>
            </p:cNvPr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6C43B91-2C81-4FC5-BC6A-71C18D98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20A6F-B214-4B9A-AB46-7BFAD140F319}" type="datetimeFigureOut">
              <a:rPr lang="sl-SI"/>
              <a:pPr>
                <a:defRPr/>
              </a:pPr>
              <a:t>30. 05. 2019</a:t>
            </a:fld>
            <a:endParaRPr lang="sl-SI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3902E1B-0C93-4BAC-AE36-502FD829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6C9DE6E-21C7-40A0-A114-AE635FD2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45376-EEFE-48CE-82FC-29D601A7A5D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035880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D6AE3-A00F-4FA6-BC7C-F06FD9A3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EA568-6BC9-43DB-AABB-61ED707F4142}" type="datetimeFigureOut">
              <a:rPr lang="sl-SI"/>
              <a:pPr>
                <a:defRPr/>
              </a:pPr>
              <a:t>30. 05. 2019</a:t>
            </a:fld>
            <a:endParaRPr lang="sl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7EC11-C762-4D96-AFB7-9B47913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A6BC5-E194-4A23-B27A-FA4227FB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D9A00-F90D-441B-8683-57E32976633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77806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>
            <a:extLst>
              <a:ext uri="{FF2B5EF4-FFF2-40B4-BE49-F238E27FC236}">
                <a16:creationId xmlns:a16="http://schemas.microsoft.com/office/drawing/2014/main" id="{EC6CC6BC-DBB8-4C8F-B9B1-CC661D6C9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sl-SI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047CB4E2-C25B-4AE3-9125-499FADE97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sl-SI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  <a:endParaRPr lang="en-US" altLang="sl-SI">
              <a:solidFill>
                <a:srgbClr val="C0E474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B68B1B1-413F-4A24-A01F-87AB8A2C1DB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498E0-B4DD-453E-9009-58B2B99D13DE}" type="datetimeFigureOut">
              <a:rPr lang="sl-SI"/>
              <a:pPr>
                <a:defRPr/>
              </a:pPr>
              <a:t>30. 05. 2019</a:t>
            </a:fld>
            <a:endParaRPr lang="sl-SI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A96DE58-0F31-4F3F-8F4B-CCD1DD4D60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6D44642-0A78-4130-9EC0-ADBB278007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A3EDDB4-F51C-4AC3-BCA2-A2158D3F5CD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95993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A16AA-D0B3-450F-BCF3-88F9EB0B6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D326E-F352-4E71-9036-F0E0C758571B}" type="datetimeFigureOut">
              <a:rPr lang="sl-SI"/>
              <a:pPr>
                <a:defRPr/>
              </a:pPr>
              <a:t>30. 05. 2019</a:t>
            </a:fld>
            <a:endParaRPr lang="sl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E7683-A533-4170-B613-023752DBA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1A10D-031B-4372-BFEC-36474D3E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DDC45-517E-4271-80EF-AA34FF1A640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22005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>
            <a:extLst>
              <a:ext uri="{FF2B5EF4-FFF2-40B4-BE49-F238E27FC236}">
                <a16:creationId xmlns:a16="http://schemas.microsoft.com/office/drawing/2014/main" id="{5011D8CB-AF80-4CE1-A077-35977A40A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sl-SI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170F3939-B623-4BAC-B36B-5349B2F27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sl-SI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43831D5-366C-4F76-AE6E-B7E32A83CE9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E9835-9B10-405B-A799-43B06476E6FD}" type="datetimeFigureOut">
              <a:rPr lang="sl-SI"/>
              <a:pPr>
                <a:defRPr/>
              </a:pPr>
              <a:t>30. 05. 2019</a:t>
            </a:fld>
            <a:endParaRPr lang="sl-SI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184EC2F-F771-42D8-93EC-DD48D2202E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6C32D5-1107-4927-9E7D-4F7ECC147A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D5426A8-6462-4B0E-A1C2-0C5B232DF10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52406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4E139B-8B40-4D8D-B6E2-449F54D79E0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C06A8-2E85-4818-A21B-7273753F90C6}" type="datetimeFigureOut">
              <a:rPr lang="sl-SI"/>
              <a:pPr>
                <a:defRPr/>
              </a:pPr>
              <a:t>30. 05. 2019</a:t>
            </a:fld>
            <a:endParaRPr lang="sl-S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419970-4C32-4485-A4B7-8CFA4B780B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CCB29A-5450-4614-AFA2-2E72066A7B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2FF8279-CC44-48B3-8D7A-FDE410FB67F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81363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65E53-2A2D-4D9F-BD24-4E794CEE2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06821-C59C-4E09-A43B-E2B5A38CA817}" type="datetimeFigureOut">
              <a:rPr lang="sl-SI"/>
              <a:pPr>
                <a:defRPr/>
              </a:pPr>
              <a:t>30. 05. 2019</a:t>
            </a:fld>
            <a:endParaRPr lang="sl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4A080-B1BD-46B2-8EA1-158E02DE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3346E-30D0-4FF1-AB28-1F90A535A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03962-BFC4-4B93-A031-76EB62E0D28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57949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41985-682C-4CAC-A0C1-C12053B42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7D9C3-B8E1-4F4C-8C67-AD521070E04D}" type="datetimeFigureOut">
              <a:rPr lang="sl-SI"/>
              <a:pPr>
                <a:defRPr/>
              </a:pPr>
              <a:t>30. 05. 2019</a:t>
            </a:fld>
            <a:endParaRPr lang="sl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89B89-C2C1-4065-9A60-085D0E7E6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E0B24-B65E-4790-92EC-0D4E5312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00170-8E86-4804-B578-A2CE2835048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5769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B013C-B7D0-41FD-AA90-DA50A90BB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68900-6A21-4AEE-B1A0-5B3C8FB7F3C4}" type="datetimeFigureOut">
              <a:rPr lang="sl-SI"/>
              <a:pPr>
                <a:defRPr/>
              </a:pPr>
              <a:t>30. 05. 2019</a:t>
            </a:fld>
            <a:endParaRPr lang="sl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57A88-6EB9-425B-A983-67693071F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40BE0-09E6-462A-B81B-C769DC626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67B03-A19E-4D93-A5B3-03A72F64924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57968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A0824-2FFB-462D-91D5-C4A833FE3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BA820-92FB-4057-A57A-5E7DA7618982}" type="datetimeFigureOut">
              <a:rPr lang="sl-SI"/>
              <a:pPr>
                <a:defRPr/>
              </a:pPr>
              <a:t>30. 05. 2019</a:t>
            </a:fld>
            <a:endParaRPr lang="sl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D1A57-7590-4941-B62F-7F312036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85EB6-F22D-452A-AC6D-25C677C67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9F6C7-02E2-4AF5-B5F1-59D17F69F6F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75250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CBDF79-4F55-44F5-A39F-B44915CF1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C2641-4DF7-46BE-BD62-AED3A9D1E365}" type="datetimeFigureOut">
              <a:rPr lang="sl-SI"/>
              <a:pPr>
                <a:defRPr/>
              </a:pPr>
              <a:t>30. 05. 2019</a:t>
            </a:fld>
            <a:endParaRPr lang="sl-S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4B7F9A-353D-4374-B068-661840A09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659CA5-8108-46E5-8034-F08BCB036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BA89B-2259-4BBE-A39F-A44665A5DBE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29273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E3FB7E0-AD4F-4D46-A747-F7E3BB22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E43E5-F095-4AB0-A240-1320C03D88D1}" type="datetimeFigureOut">
              <a:rPr lang="sl-SI"/>
              <a:pPr>
                <a:defRPr/>
              </a:pPr>
              <a:t>30. 05. 2019</a:t>
            </a:fld>
            <a:endParaRPr lang="sl-SI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61E0221-62A9-4006-9F03-A7AB7DD7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7E1FE6-03E4-4D72-95A0-6A0F1EBD4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0B4681-089D-4FA6-8FAC-CD9BD86F420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95676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3F1DD08-42C2-4128-AB38-7FF981466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57CA7-50DA-44BC-8F9A-83D10372089E}" type="datetimeFigureOut">
              <a:rPr lang="sl-SI"/>
              <a:pPr>
                <a:defRPr/>
              </a:pPr>
              <a:t>30. 05. 2019</a:t>
            </a:fld>
            <a:endParaRPr lang="sl-SI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F2F9CB0-86C0-4608-8BC0-420A3CF7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766DB2-6F88-4A5C-B689-D3857749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4FFEF-5E8C-47D1-A7D2-BE66B000EA1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92605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45FB5C5-A8E7-4FDF-8A8B-F1166F1CF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FB61F-C9AD-4152-9FB0-CD7FC31BA5DD}" type="datetimeFigureOut">
              <a:rPr lang="sl-SI"/>
              <a:pPr>
                <a:defRPr/>
              </a:pPr>
              <a:t>30. 05. 2019</a:t>
            </a:fld>
            <a:endParaRPr lang="sl-SI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2DE02A1-0D72-42EB-89F8-E8CF62259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F2C3D57-6D5A-4D97-8999-CD9A37D73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3D8C9D-6353-453B-A37C-06D33200BAC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407970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E00A25-2316-493A-9F6A-802F58C3B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9F0C2-6B54-43EC-B63B-F7002A3EC648}" type="datetimeFigureOut">
              <a:rPr lang="sl-SI"/>
              <a:pPr>
                <a:defRPr/>
              </a:pPr>
              <a:t>30. 05. 2019</a:t>
            </a:fld>
            <a:endParaRPr lang="sl-S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1D8A91-82F6-4E6F-9778-5CED26E74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23865F-7349-4EDC-B3F5-787A0D4E3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76ED8-154B-4D7D-BB67-081E1833C35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67528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l-SI" noProof="0" dirty="0"/>
              <a:t>Kliknite ikono, če želite dodati sliko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A37593-1703-423C-A7D4-DDBFBF4A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4C7C5-B941-4520-A581-46CB26FC570E}" type="datetimeFigureOut">
              <a:rPr lang="sl-SI"/>
              <a:pPr>
                <a:defRPr/>
              </a:pPr>
              <a:t>30. 05. 2019</a:t>
            </a:fld>
            <a:endParaRPr lang="sl-SI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B8FB9D-D8CE-4B46-8B75-FFCF8FBAC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BC2BF7-98DB-4ACC-BB2D-6EBC6705B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ED20C-FA90-4EAA-B20B-43A2075653D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418489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D1D1F18F-A4DE-45FD-8764-38C9DDAE0EBF}"/>
              </a:ext>
            </a:extLst>
          </p:cNvPr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85D8C3F-79A9-4EEB-AFBA-D0D38ABEE43D}"/>
                </a:ext>
              </a:extLst>
            </p:cNvPr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8F76B96-D1F8-4194-BD57-4C08A9B8D98C}"/>
                </a:ext>
              </a:extLst>
            </p:cNvPr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E70205C2-0321-490E-AD64-AFAC2CFC804D}"/>
                </a:ext>
              </a:extLst>
            </p:cNvPr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7EBCB26E-EE90-4BEE-812D-B6A04E5F5CB3}"/>
                </a:ext>
              </a:extLst>
            </p:cNvPr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049C1AEC-9CBC-4585-86F9-29820DF62EDC}"/>
                </a:ext>
              </a:extLst>
            </p:cNvPr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C29BC0CC-805B-4C08-AF45-DA21F31B4A89}"/>
                </a:ext>
              </a:extLst>
            </p:cNvPr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46CC1CEB-54A0-40FE-A27E-DBA7C44A4CB3}"/>
                </a:ext>
              </a:extLst>
            </p:cNvPr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71CE78E5-87E7-4CEF-A0D4-26A93E86DCF2}"/>
                </a:ext>
              </a:extLst>
            </p:cNvPr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EDCFD9B1-247F-4293-BA21-A9ED5BB488E7}"/>
                </a:ext>
              </a:extLst>
            </p:cNvPr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07592A0A-E7C8-4518-B41D-FBFE2BDCAB07}"/>
                </a:ext>
              </a:extLst>
            </p:cNvPr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9B078E76-EB4E-496C-879B-87C1F2DD7B1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  <a:endParaRPr lang="en-US" altLang="sl-SI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8F6BAF10-E03A-432C-9B1D-80BBD1412E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DCC34-81FF-490F-9F89-23068C1E1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50A914-C17F-4C60-8EAC-3F76C49DAE62}" type="datetimeFigureOut">
              <a:rPr lang="sl-SI"/>
              <a:pPr>
                <a:defRPr/>
              </a:pPr>
              <a:t>30. 05. 2019</a:t>
            </a:fld>
            <a:endParaRPr lang="sl-S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53E44-F803-468A-BAB0-5EAB09D85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8AAD3-285A-44E2-A94E-23E9FDB1B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E7903F9-070D-4FEC-B27B-A47BE0C0E860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94" r:id="rId11"/>
    <p:sldLayoutId id="2147483689" r:id="rId12"/>
    <p:sldLayoutId id="2147483695" r:id="rId13"/>
    <p:sldLayoutId id="2147483690" r:id="rId14"/>
    <p:sldLayoutId id="2147483691" r:id="rId15"/>
    <p:sldLayoutId id="2147483692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ng.com/images/search?q=amateur+sport&amp;view=detailv2&amp;&amp;id=A966375CA4176F2D1F506912FF692BAD0B8FA6EE&amp;selectedIndex=3&amp;ccid=JX583hYt&amp;simid=607992264196950183&amp;thid=OIP.M257e7cde162df1df7d24a7147ef7fd79o0&amp;ajaxhist=0" TargetMode="External"/><Relationship Id="rId3" Type="http://schemas.openxmlformats.org/officeDocument/2006/relationships/hyperlink" Target="https://sl.wikipedia.org/wiki/Rekreacija" TargetMode="External"/><Relationship Id="rId7" Type="http://schemas.openxmlformats.org/officeDocument/2006/relationships/hyperlink" Target="https://www.bing.com/images/search?q=football+judge&amp;view=detailv2&amp;id=75D54F374A597F7BA70A6C70619C35A8C860F76F&amp;selectedindex=4&amp;ccid=538TePR8&amp;simid=608006085403934817&amp;thid=OIP.Me77f1378f47c65dfc1ca87c3d9ed1423o0&amp;mode=overlay&amp;first=1" TargetMode="External"/><Relationship Id="rId2" Type="http://schemas.openxmlformats.org/officeDocument/2006/relationships/hyperlink" Target="https://en.wikipedia.org/wiki/Spor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Amateur_sports" TargetMode="External"/><Relationship Id="rId5" Type="http://schemas.openxmlformats.org/officeDocument/2006/relationships/hyperlink" Target="http://www.storitev.com/clanki/sport-kaj-je-to/" TargetMode="External"/><Relationship Id="rId4" Type="http://schemas.openxmlformats.org/officeDocument/2006/relationships/hyperlink" Target="http://www.viva.si/V-gibanju/5461/Razvoj-&#353;porta-od-praskupnosti-do-danes?index=2" TargetMode="External"/><Relationship Id="rId9" Type="http://schemas.openxmlformats.org/officeDocument/2006/relationships/hyperlink" Target="https://www.bing.com/images/search?q=recreation+grandma&amp;view=detailv2&amp;&amp;id=769DDC562943A4E1BA0C69E11582B2A193ED8960&amp;selectedIndex=0&amp;ccid=gNwU9Edo&amp;simid=608035054959659789&amp;thid=OIP.M80dc14f447681f18c3df0b6f77559fa0o0&amp;ajaxhist=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BDD4D6-495D-4BAC-85B9-6487EC74B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3038" y="2227263"/>
            <a:ext cx="7767638" cy="164623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GB" sz="9600" dirty="0">
                <a:solidFill>
                  <a:schemeClr val="accent2">
                    <a:lumMod val="50000"/>
                  </a:schemeClr>
                </a:solidFill>
              </a:rPr>
              <a:t>Sports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79C9E30-A4C9-41D6-9CB8-0765E34A5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6538" y="4051300"/>
            <a:ext cx="7767637" cy="1096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sl-SI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2FB090-FB54-4F86-90E7-B5AA5E342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GB" sz="4400" dirty="0">
                <a:solidFill>
                  <a:schemeClr val="accent2">
                    <a:lumMod val="50000"/>
                  </a:schemeClr>
                </a:solidFill>
              </a:rPr>
              <a:t>Conclusion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11AD4E6-C9AC-43A0-BBBC-FE4276639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2136775"/>
            <a:ext cx="8596312" cy="39052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24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sport in general,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24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traps in sport,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24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we can completed: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24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recreation is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healthy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sports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are not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healthy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we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hope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that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future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will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be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fair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play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less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coruption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C64765-043D-4DA6-B920-7453CFE19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GB" sz="4400" dirty="0">
                <a:solidFill>
                  <a:schemeClr val="accent2">
                    <a:lumMod val="50000"/>
                  </a:schemeClr>
                </a:solidFill>
              </a:rPr>
              <a:t>Question time</a:t>
            </a:r>
          </a:p>
        </p:txBody>
      </p:sp>
      <p:sp>
        <p:nvSpPr>
          <p:cNvPr id="15363" name="Označba mesta vsebine 2">
            <a:extLst>
              <a:ext uri="{FF2B5EF4-FFF2-40B4-BE49-F238E27FC236}">
                <a16:creationId xmlns:a16="http://schemas.microsoft.com/office/drawing/2014/main" id="{61BE2108-0DBF-4405-9738-79787EBFA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0000"/>
              <a:t>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CE1A06-70A4-4940-A161-5CD39F133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313" cy="13208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sz="4400" dirty="0">
                <a:solidFill>
                  <a:schemeClr val="accent2">
                    <a:lumMod val="50000"/>
                  </a:schemeClr>
                </a:solidFill>
              </a:rPr>
              <a:t>Sources</a:t>
            </a:r>
          </a:p>
        </p:txBody>
      </p:sp>
      <p:sp>
        <p:nvSpPr>
          <p:cNvPr id="16387" name="Označba mesta vsebine 2">
            <a:extLst>
              <a:ext uri="{FF2B5EF4-FFF2-40B4-BE49-F238E27FC236}">
                <a16:creationId xmlns:a16="http://schemas.microsoft.com/office/drawing/2014/main" id="{519C1EFB-82FC-4AC8-8B1D-688387547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09613"/>
            <a:ext cx="12192000" cy="6148387"/>
          </a:xfrm>
        </p:spPr>
        <p:txBody>
          <a:bodyPr/>
          <a:lstStyle/>
          <a:p>
            <a:r>
              <a:rPr lang="sl-SI" altLang="sl-SI" sz="1100">
                <a:hlinkClick r:id="rId2"/>
              </a:rPr>
              <a:t>https://en.wikipedia.org/wiki/Sport</a:t>
            </a:r>
            <a:endParaRPr lang="sl-SI" altLang="sl-SI" sz="1100"/>
          </a:p>
          <a:p>
            <a:r>
              <a:rPr lang="sl-SI" altLang="sl-SI" sz="1100">
                <a:hlinkClick r:id="rId3"/>
              </a:rPr>
              <a:t>https://sl.wikipedia.org/wiki/Rekreacija</a:t>
            </a:r>
            <a:endParaRPr lang="sl-SI" altLang="sl-SI" sz="1100"/>
          </a:p>
          <a:p>
            <a:r>
              <a:rPr lang="sl-SI" altLang="sl-SI" sz="1100">
                <a:hlinkClick r:id="rId4"/>
              </a:rPr>
              <a:t>http://www.viva.si/V-gibanju/5461/Razvoj-športa-od-praskupnosti-do-danes?index=2</a:t>
            </a:r>
            <a:endParaRPr lang="sl-SI" altLang="sl-SI" sz="1100"/>
          </a:p>
          <a:p>
            <a:r>
              <a:rPr lang="sl-SI" altLang="sl-SI" sz="1100">
                <a:hlinkClick r:id="rId5"/>
              </a:rPr>
              <a:t>http://www.storitev.com/clanki/sport-kaj-je-to/</a:t>
            </a:r>
            <a:endParaRPr lang="sl-SI" altLang="sl-SI" sz="1100"/>
          </a:p>
          <a:p>
            <a:r>
              <a:rPr lang="sl-SI" altLang="sl-SI" sz="1100">
                <a:hlinkClick r:id="rId6"/>
              </a:rPr>
              <a:t>https://en.wikipedia.org/wiki/Amateur_sports</a:t>
            </a:r>
            <a:endParaRPr lang="sl-SI" altLang="sl-SI" sz="1100"/>
          </a:p>
          <a:p>
            <a:r>
              <a:rPr lang="sl-SI" altLang="sl-SI" sz="1100">
                <a:hlinkClick r:id="rId7"/>
              </a:rPr>
              <a:t>https://www.bing.com/images/search?q=football+judge&amp;view=detailv2&amp;id=75D54F374A597F7BA70A6C70619C35A8C860F76F&amp;selectedindex=4&amp;ccid=538TePR8&amp;simid=608006085403934817&amp;thid=OIP.Me77f1378f47c65dfc1ca87c3d9ed1423o0&amp;mode=overlay&amp;first=1</a:t>
            </a:r>
            <a:r>
              <a:rPr lang="sl-SI" altLang="sl-SI" sz="1100"/>
              <a:t> </a:t>
            </a:r>
          </a:p>
          <a:p>
            <a:r>
              <a:rPr lang="sl-SI" altLang="sl-SI" sz="1100">
                <a:hlinkClick r:id="rId8"/>
              </a:rPr>
              <a:t>https://www.bing.com/images/search?q=amateur+sport&amp;view=detailv2&amp;&amp;id=A966375CA4176F2D1F506912FF692BAD0B8FA6EE&amp;selectedIndex=3&amp;ccid=JX583hYt&amp;simid=607992264196950183&amp;thid=OIP.M257e7cde162df1df7d24a7147ef7fd79o0&amp;ajaxhist=0</a:t>
            </a:r>
            <a:r>
              <a:rPr lang="sl-SI" altLang="sl-SI" sz="1100"/>
              <a:t> </a:t>
            </a:r>
          </a:p>
          <a:p>
            <a:r>
              <a:rPr lang="sl-SI" altLang="sl-SI" sz="1100">
                <a:hlinkClick r:id="rId9"/>
              </a:rPr>
              <a:t>https://www.bing.com/images/search?q=recreation+grandma&amp;view=detailv2&amp;&amp;id=769DDC562943A4E1BA0C69E11582B2A193ED8960&amp;selectedIndex=0&amp;ccid=gNwU9Edo&amp;simid=608035054959659789&amp;thid=OIP.M80dc14f447681f18c3df0b6f77559fa0o0&amp;ajaxhist=0</a:t>
            </a:r>
            <a:r>
              <a:rPr lang="sl-SI" altLang="sl-SI" sz="1100"/>
              <a:t> </a:t>
            </a:r>
          </a:p>
          <a:p>
            <a:endParaRPr lang="sl-SI" altLang="sl-SI" sz="1100"/>
          </a:p>
          <a:p>
            <a:endParaRPr lang="sl-SI" altLang="sl-SI" sz="1100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D21A6A-2BC5-4E30-9EFB-36B29F2C2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609600"/>
            <a:ext cx="8596313" cy="13208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GB" sz="4400" dirty="0">
                <a:solidFill>
                  <a:schemeClr val="accent2">
                    <a:lumMod val="50000"/>
                  </a:schemeClr>
                </a:solidFill>
              </a:rPr>
              <a:t>Contents</a:t>
            </a:r>
          </a:p>
        </p:txBody>
      </p:sp>
      <p:sp>
        <p:nvSpPr>
          <p:cNvPr id="6147" name="Označba mesta vsebine 2">
            <a:extLst>
              <a:ext uri="{FF2B5EF4-FFF2-40B4-BE49-F238E27FC236}">
                <a16:creationId xmlns:a16="http://schemas.microsoft.com/office/drawing/2014/main" id="{2606AD67-A0CA-4BF7-AF39-ABD3AB4C2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sl-SI" sz="3200"/>
              <a:t>1. What is sport?</a:t>
            </a:r>
          </a:p>
          <a:p>
            <a:r>
              <a:rPr lang="en-GB" altLang="sl-SI" sz="3200"/>
              <a:t>2. Team and individual sports</a:t>
            </a:r>
          </a:p>
          <a:p>
            <a:r>
              <a:rPr lang="en-GB" altLang="sl-SI" sz="3200"/>
              <a:t>3. Problems in sport</a:t>
            </a:r>
          </a:p>
        </p:txBody>
      </p:sp>
      <p:sp>
        <p:nvSpPr>
          <p:cNvPr id="6148" name="Označba mesta vsebine 2">
            <a:extLst>
              <a:ext uri="{FF2B5EF4-FFF2-40B4-BE49-F238E27FC236}">
                <a16:creationId xmlns:a16="http://schemas.microsoft.com/office/drawing/2014/main" id="{5A54111C-1A82-44D0-B840-B1282554ABD8}"/>
              </a:ext>
            </a:extLst>
          </p:cNvPr>
          <p:cNvSpPr txBox="1">
            <a:spLocks/>
          </p:cNvSpPr>
          <p:nvPr/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GB" altLang="sl-SI" sz="3200"/>
              <a:t>1. What is sport?</a:t>
            </a:r>
          </a:p>
          <a:p>
            <a:r>
              <a:rPr lang="en-GB" altLang="sl-SI" sz="3200"/>
              <a:t>2. Team and individual sports</a:t>
            </a:r>
          </a:p>
          <a:p>
            <a:r>
              <a:rPr lang="en-GB" altLang="sl-SI" sz="3200"/>
              <a:t>3. Problems in sport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B6F6A9-3095-47A2-BFBD-2AFB5524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400" dirty="0">
                <a:solidFill>
                  <a:schemeClr val="accent2">
                    <a:lumMod val="50000"/>
                  </a:schemeClr>
                </a:solidFill>
              </a:rPr>
              <a:t>What is sport?</a:t>
            </a:r>
            <a:br>
              <a:rPr lang="en-GB" sz="4400" dirty="0"/>
            </a:br>
            <a:endParaRPr lang="sl-SI" sz="44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411975B-058F-462F-BAD2-5EF1893CF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88" y="1524000"/>
            <a:ext cx="8596312" cy="52562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forms of physical activity or games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 </a:t>
            </a:r>
            <a:r>
              <a:rPr lang="en-GB" sz="24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consist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lot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rules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which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providing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fair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play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consisted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adjudication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e.g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„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Who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winner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?“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etc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Sport is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divided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into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recreation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amateur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endParaRPr lang="sl-SI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F96B4F6-2FD6-4E3F-A775-BB086F06C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89"/>
          <a:stretch/>
        </p:blipFill>
        <p:spPr>
          <a:xfrm>
            <a:off x="7975483" y="371377"/>
            <a:ext cx="3790002" cy="2455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3" name="PoljeZBesedilom 4">
            <a:extLst>
              <a:ext uri="{FF2B5EF4-FFF2-40B4-BE49-F238E27FC236}">
                <a16:creationId xmlns:a16="http://schemas.microsoft.com/office/drawing/2014/main" id="{6F53A667-779F-4FB0-B5A3-72CE600F8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0" y="174625"/>
            <a:ext cx="1962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sl-SI" altLang="sl-SI"/>
              <a:t>Photo 1: A judge</a:t>
            </a:r>
            <a:endParaRPr lang="en-GB" altLang="sl-SI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42B86FE-D807-4E6A-A74A-ACCC1724B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397" y="3656744"/>
            <a:ext cx="4695825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5" name="PoljeZBesedilom 6">
            <a:extLst>
              <a:ext uri="{FF2B5EF4-FFF2-40B4-BE49-F238E27FC236}">
                <a16:creationId xmlns:a16="http://schemas.microsoft.com/office/drawing/2014/main" id="{493C583C-8C25-4710-BC09-9F332F58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9425" y="3257550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sl-SI" altLang="sl-SI"/>
              <a:t>Photo 2: An amateur group</a:t>
            </a:r>
            <a:endParaRPr lang="en-GB" altLang="sl-SI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872173-D571-4E70-B6E0-16A73A329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0"/>
            <a:ext cx="8596312" cy="13208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What is sport?</a:t>
            </a:r>
            <a:br>
              <a:rPr lang="en-GB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632D278-7228-4A5B-BF8E-6B50F4A8B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63" y="657225"/>
            <a:ext cx="8596312" cy="62785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Recreation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Means actively spending of time,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 healthy,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 can be dance, or other sport activities.</a:t>
            </a:r>
            <a:endParaRPr lang="sl-SI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Clr>
                <a:srgbClr val="90C226"/>
              </a:buClr>
              <a:buFont typeface="Wingdings 3" charset="2"/>
              <a:buChar char=""/>
              <a:defRPr/>
            </a:pPr>
            <a:r>
              <a:rPr lang="sl-SI" sz="2400" noProof="1">
                <a:solidFill>
                  <a:prstClr val="black">
                    <a:lumMod val="75000"/>
                    <a:lumOff val="25000"/>
                  </a:prstClr>
                </a:solidFill>
              </a:rPr>
              <a:t>Amateur sport</a:t>
            </a:r>
          </a:p>
          <a:p>
            <a:pPr fontAlgn="auto">
              <a:spcAft>
                <a:spcPts val="0"/>
              </a:spcAft>
              <a:buClr>
                <a:srgbClr val="90C226"/>
              </a:buClr>
              <a:buFont typeface="Wingdings" panose="05000000000000000000" pitchFamily="2" charset="2"/>
              <a:buChar char="§"/>
              <a:defRPr/>
            </a:pPr>
            <a:r>
              <a:rPr lang="sl-SI" sz="2400" noProof="1">
                <a:solidFill>
                  <a:prstClr val="black">
                    <a:lumMod val="75000"/>
                    <a:lumOff val="25000"/>
                  </a:prstClr>
                </a:solidFill>
              </a:rPr>
              <a:t>no payment for achievements.</a:t>
            </a:r>
          </a:p>
          <a:p>
            <a:pPr fontAlgn="auto">
              <a:spcAft>
                <a:spcPts val="0"/>
              </a:spcAft>
              <a:buClr>
                <a:srgbClr val="90C226"/>
              </a:buClr>
              <a:buFont typeface="Wingdings" panose="05000000000000000000" pitchFamily="2" charset="2"/>
              <a:buChar char="§"/>
              <a:defRPr/>
            </a:pPr>
            <a:endParaRPr lang="sl-SI" sz="2400" noProof="1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fontAlgn="auto">
              <a:spcAft>
                <a:spcPts val="0"/>
              </a:spcAft>
              <a:buClr>
                <a:srgbClr val="90C226"/>
              </a:buClr>
              <a:buFont typeface="Wingdings 3" charset="2"/>
              <a:buChar char=""/>
              <a:defRPr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Professional sport</a:t>
            </a:r>
          </a:p>
          <a:p>
            <a:pPr fontAlgn="auto">
              <a:spcAft>
                <a:spcPts val="0"/>
              </a:spcAft>
              <a:buClr>
                <a:srgbClr val="90C226"/>
              </a:buClr>
              <a:buFont typeface="Wingdings" panose="05000000000000000000" pitchFamily="2" charset="2"/>
              <a:buChar char="§"/>
              <a:defRPr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most complex,</a:t>
            </a:r>
          </a:p>
          <a:p>
            <a:pPr fontAlgn="auto">
              <a:spcAft>
                <a:spcPts val="0"/>
              </a:spcAft>
              <a:buClr>
                <a:srgbClr val="90C226"/>
              </a:buClr>
              <a:buFont typeface="Wingdings" panose="05000000000000000000" pitchFamily="2" charset="2"/>
              <a:buChar char="§"/>
              <a:defRPr/>
            </a:pP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requires a whole person,</a:t>
            </a:r>
          </a:p>
          <a:p>
            <a:pPr fontAlgn="auto">
              <a:spcAft>
                <a:spcPts val="0"/>
              </a:spcAft>
              <a:buClr>
                <a:srgbClr val="90C226"/>
              </a:buClr>
              <a:buFont typeface="Wingdings" panose="05000000000000000000" pitchFamily="2" charset="2"/>
              <a:buChar char="§"/>
              <a:defRPr/>
            </a:pPr>
            <a:r>
              <a:rPr lang="sl-SI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 not necessary healthy.</a:t>
            </a:r>
          </a:p>
          <a:p>
            <a:pPr fontAlgn="auto">
              <a:spcAft>
                <a:spcPts val="0"/>
              </a:spcAft>
              <a:buClr>
                <a:srgbClr val="90C226"/>
              </a:buClr>
              <a:buFont typeface="Wingdings" panose="05000000000000000000" pitchFamily="2" charset="2"/>
              <a:buChar char="§"/>
              <a:defRPr/>
            </a:pPr>
            <a:endParaRPr lang="en-GB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fontAlgn="auto">
              <a:spcAft>
                <a:spcPts val="0"/>
              </a:spcAft>
              <a:buClr>
                <a:srgbClr val="90C226"/>
              </a:buClr>
              <a:buFont typeface="Wingdings" panose="05000000000000000000" pitchFamily="2" charset="2"/>
              <a:buChar char="§"/>
              <a:defRPr/>
            </a:pPr>
            <a:endParaRPr lang="sl-SI" sz="2400" noProof="1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fontAlgn="auto">
              <a:spcAft>
                <a:spcPts val="0"/>
              </a:spcAft>
              <a:buClr>
                <a:srgbClr val="90C226"/>
              </a:buClr>
              <a:buFont typeface="Wingdings" panose="05000000000000000000" pitchFamily="2" charset="2"/>
              <a:buChar char="§"/>
              <a:defRPr/>
            </a:pPr>
            <a:endParaRPr lang="sl-SI" sz="2400" noProof="1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fontAlgn="auto">
              <a:spcAft>
                <a:spcPts val="0"/>
              </a:spcAft>
              <a:buClr>
                <a:srgbClr val="90C226"/>
              </a:buClr>
              <a:buFont typeface="Wingdings" panose="05000000000000000000" pitchFamily="2" charset="2"/>
              <a:buChar char="§"/>
              <a:defRPr/>
            </a:pPr>
            <a:endParaRPr lang="en-GB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86A4AE1-87FF-48AC-B4BF-2CFD9ACE5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188" y="2661007"/>
            <a:ext cx="5157627" cy="3868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7" name="PoljeZBesedilom 5">
            <a:extLst>
              <a:ext uri="{FF2B5EF4-FFF2-40B4-BE49-F238E27FC236}">
                <a16:creationId xmlns:a16="http://schemas.microsoft.com/office/drawing/2014/main" id="{06E8C53A-25A8-42AF-87EB-E440C7B8F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5" y="2178050"/>
            <a:ext cx="2384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sl-SI" altLang="sl-SI"/>
              <a:t>Photo 3: A recreation group</a:t>
            </a:r>
            <a:endParaRPr lang="en-GB" altLang="sl-SI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25EC48B-725D-4EF6-BB1B-CC2BAB17B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GB" sz="4400" dirty="0">
                <a:solidFill>
                  <a:schemeClr val="accent2">
                    <a:lumMod val="50000"/>
                  </a:schemeClr>
                </a:solidFill>
              </a:rPr>
              <a:t>2. Team and individual sports</a:t>
            </a:r>
            <a:br>
              <a:rPr lang="en-GB" dirty="0"/>
            </a:br>
            <a:endParaRPr lang="sl-SI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0F35DCC0-F84B-4C2B-81AD-64A5F9026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Two</a:t>
            </a: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</a:t>
            </a: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more </a:t>
            </a: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people</a:t>
            </a:r>
            <a:endParaRPr lang="sl-SI" sz="9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Organized</a:t>
            </a: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individuals</a:t>
            </a:r>
            <a:endParaRPr lang="sl-SI" sz="9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Are </a:t>
            </a: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divided</a:t>
            </a: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two</a:t>
            </a: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types</a:t>
            </a: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sl-SI" sz="9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Team as a one, </a:t>
            </a: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work</a:t>
            </a: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together</a:t>
            </a:r>
            <a:endParaRPr lang="sl-SI" sz="9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Have</a:t>
            </a: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same </a:t>
            </a: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goal</a:t>
            </a: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football</a:t>
            </a: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hockey</a:t>
            </a: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basketball</a:t>
            </a: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9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Same </a:t>
            </a: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teams</a:t>
            </a:r>
            <a:endParaRPr lang="sl-SI" sz="9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Play</a:t>
            </a: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against</a:t>
            </a: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each</a:t>
            </a: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other</a:t>
            </a: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(Moto GP, </a:t>
            </a:r>
            <a:r>
              <a:rPr lang="sl-SI" sz="9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cycling</a:t>
            </a: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…)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sl-SI" sz="9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sl-SI" sz="7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sl-SI" sz="7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sz="7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Team </a:t>
            </a:r>
            <a:r>
              <a:rPr lang="sl-SI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sports</a:t>
            </a:r>
            <a:r>
              <a:rPr lang="sl-SI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Compeatig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against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each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other</a:t>
            </a: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Same 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teams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(Moto GP, </a:t>
            </a:r>
            <a:r>
              <a:rPr lang="sl-SI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cycling</a:t>
            </a:r>
            <a:r>
              <a:rPr lang="sl-SI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…)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sl-SI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220" name="Slika 4">
            <a:extLst>
              <a:ext uri="{FF2B5EF4-FFF2-40B4-BE49-F238E27FC236}">
                <a16:creationId xmlns:a16="http://schemas.microsoft.com/office/drawing/2014/main" id="{9E484384-B4F0-41DF-B986-2BB2243CB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2176463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Slika 5">
            <a:extLst>
              <a:ext uri="{FF2B5EF4-FFF2-40B4-BE49-F238E27FC236}">
                <a16:creationId xmlns:a16="http://schemas.microsoft.com/office/drawing/2014/main" id="{8022D643-0119-4A36-96F5-0EB0BCEF2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913" y="4792663"/>
            <a:ext cx="2154237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PoljeZBesedilom 6">
            <a:extLst>
              <a:ext uri="{FF2B5EF4-FFF2-40B4-BE49-F238E27FC236}">
                <a16:creationId xmlns:a16="http://schemas.microsoft.com/office/drawing/2014/main" id="{386A4900-75F1-408C-AB8A-B2686D6CA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0150" y="1768475"/>
            <a:ext cx="2614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sl-SI" altLang="sl-SI"/>
              <a:t>Photo 4: Football team</a:t>
            </a:r>
            <a:endParaRPr lang="en-GB" altLang="sl-SI"/>
          </a:p>
        </p:txBody>
      </p:sp>
      <p:sp>
        <p:nvSpPr>
          <p:cNvPr id="9223" name="PoljeZBesedilom 7">
            <a:extLst>
              <a:ext uri="{FF2B5EF4-FFF2-40B4-BE49-F238E27FC236}">
                <a16:creationId xmlns:a16="http://schemas.microsoft.com/office/drawing/2014/main" id="{7BD4F9EF-EB34-44D0-AF9C-3EB8F91BC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2963" y="4346575"/>
            <a:ext cx="2370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sl-SI" altLang="sl-SI"/>
              <a:t>Photo 5: Motor race</a:t>
            </a:r>
            <a:endParaRPr lang="en-GB" altLang="sl-SI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9A1D20-E99F-48E0-B9C6-2EAB56C80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549275"/>
            <a:ext cx="8596312" cy="13208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GB" sz="4400" dirty="0">
                <a:solidFill>
                  <a:schemeClr val="accent2">
                    <a:lumMod val="50000"/>
                  </a:schemeClr>
                </a:solidFill>
              </a:rPr>
              <a:t>2. Team and individual sports</a:t>
            </a:r>
            <a:endParaRPr lang="sl-SI" sz="44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6664540-96AC-4402-8F70-D34158C31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Only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one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athlete</a:t>
            </a:r>
            <a:endParaRPr lang="sl-SI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depends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yourself</a:t>
            </a:r>
            <a:endParaRPr lang="sl-SI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pressure</a:t>
            </a:r>
            <a:endParaRPr lang="sl-SI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Can‘t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hide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behind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teammates</a:t>
            </a:r>
            <a:endParaRPr lang="sl-SI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Higher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level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sl-SI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discipline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sl-S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44" name="Slika 3">
            <a:extLst>
              <a:ext uri="{FF2B5EF4-FFF2-40B4-BE49-F238E27FC236}">
                <a16:creationId xmlns:a16="http://schemas.microsoft.com/office/drawing/2014/main" id="{0465CE21-9EE1-4FD1-96BF-BFA2AF66E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2459038"/>
            <a:ext cx="31146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PoljeZBesedilom 5">
            <a:extLst>
              <a:ext uri="{FF2B5EF4-FFF2-40B4-BE49-F238E27FC236}">
                <a16:creationId xmlns:a16="http://schemas.microsoft.com/office/drawing/2014/main" id="{54FB8588-1C53-4BA9-82B4-69FBA95F5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413" y="2160588"/>
            <a:ext cx="2938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sl-SI" altLang="sl-SI"/>
              <a:t>Photo 6: Skiing</a:t>
            </a:r>
            <a:endParaRPr lang="en-GB" altLang="sl-SI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A1CFD0-A26D-4899-AE5B-811975A2A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GB" sz="4400" dirty="0">
                <a:solidFill>
                  <a:schemeClr val="accent2">
                    <a:lumMod val="50000"/>
                  </a:schemeClr>
                </a:solidFill>
              </a:rPr>
              <a:t>3. Problems in sport</a:t>
            </a:r>
            <a:br>
              <a:rPr lang="en-GB" dirty="0"/>
            </a:br>
            <a:endParaRPr lang="sl-SI" dirty="0"/>
          </a:p>
        </p:txBody>
      </p:sp>
      <p:sp>
        <p:nvSpPr>
          <p:cNvPr id="11267" name="Označba mesta vsebine 2">
            <a:extLst>
              <a:ext uri="{FF2B5EF4-FFF2-40B4-BE49-F238E27FC236}">
                <a16:creationId xmlns:a16="http://schemas.microsoft.com/office/drawing/2014/main" id="{882A4F0E-C2BC-41A5-ACBE-FA68A847D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400"/>
              <a:t>Injury</a:t>
            </a:r>
          </a:p>
          <a:p>
            <a:r>
              <a:rPr lang="sl-SI" altLang="sl-SI" sz="2400"/>
              <a:t>lasting effects on health (destroyed joints, muscles, ...)</a:t>
            </a:r>
          </a:p>
          <a:p>
            <a:r>
              <a:rPr lang="sl-SI" altLang="sl-SI" sz="2400"/>
              <a:t>doping</a:t>
            </a:r>
          </a:p>
          <a:p>
            <a:r>
              <a:rPr lang="sl-SI" altLang="sl-SI" sz="2400"/>
              <a:t>Cheating</a:t>
            </a:r>
          </a:p>
          <a:p>
            <a:endParaRPr lang="sl-SI" altLang="sl-SI"/>
          </a:p>
        </p:txBody>
      </p:sp>
      <p:pic>
        <p:nvPicPr>
          <p:cNvPr id="11268" name="Picture 3">
            <a:extLst>
              <a:ext uri="{FF2B5EF4-FFF2-40B4-BE49-F238E27FC236}">
                <a16:creationId xmlns:a16="http://schemas.microsoft.com/office/drawing/2014/main" id="{1C6E724C-8D13-4EB6-B052-7150B0D98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3817938"/>
            <a:ext cx="4192587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2">
            <a:extLst>
              <a:ext uri="{FF2B5EF4-FFF2-40B4-BE49-F238E27FC236}">
                <a16:creationId xmlns:a16="http://schemas.microsoft.com/office/drawing/2014/main" id="{B470857E-9CAB-4F32-9EFF-C7BBE1F06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3529013"/>
            <a:ext cx="3568700" cy="313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PoljeZBesedilom 5">
            <a:extLst>
              <a:ext uri="{FF2B5EF4-FFF2-40B4-BE49-F238E27FC236}">
                <a16:creationId xmlns:a16="http://schemas.microsoft.com/office/drawing/2014/main" id="{DD56597E-4B81-4DA6-9A57-0400AC958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5902325"/>
            <a:ext cx="1857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sl-SI" altLang="sl-SI"/>
              <a:t>Photo 7: Doping</a:t>
            </a:r>
            <a:endParaRPr lang="en-GB" altLang="sl-SI"/>
          </a:p>
        </p:txBody>
      </p:sp>
      <p:sp>
        <p:nvSpPr>
          <p:cNvPr id="11271" name="PoljeZBesedilom 6">
            <a:extLst>
              <a:ext uri="{FF2B5EF4-FFF2-40B4-BE49-F238E27FC236}">
                <a16:creationId xmlns:a16="http://schemas.microsoft.com/office/drawing/2014/main" id="{9AF75595-E7B4-468C-AEEB-B934AE983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9063" y="3333750"/>
            <a:ext cx="393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sl-SI" altLang="sl-SI"/>
              <a:t>Photo 8: Painful ancle</a:t>
            </a:r>
            <a:endParaRPr lang="en-GB" altLang="sl-SI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A06E2F-D879-4ED2-B77C-0F8C86674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GB" sz="4400" dirty="0">
                <a:solidFill>
                  <a:schemeClr val="accent2">
                    <a:lumMod val="50000"/>
                  </a:schemeClr>
                </a:solidFill>
              </a:rPr>
              <a:t>3. Problems in sport</a:t>
            </a:r>
            <a:endParaRPr lang="sl-SI" sz="4400" dirty="0"/>
          </a:p>
        </p:txBody>
      </p:sp>
      <p:sp>
        <p:nvSpPr>
          <p:cNvPr id="12291" name="Označba mesta vsebine 2">
            <a:extLst>
              <a:ext uri="{FF2B5EF4-FFF2-40B4-BE49-F238E27FC236}">
                <a16:creationId xmlns:a16="http://schemas.microsoft.com/office/drawing/2014/main" id="{ABA90DA6-399F-41A2-92EB-4EA5602C5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400"/>
              <a:t>modified results (sport bets...)</a:t>
            </a:r>
          </a:p>
          <a:p>
            <a:r>
              <a:rPr lang="sl-SI" altLang="sl-SI" sz="2400"/>
              <a:t>Bribery</a:t>
            </a:r>
          </a:p>
          <a:p>
            <a:r>
              <a:rPr lang="sl-SI" altLang="sl-SI" sz="2400"/>
              <a:t>money</a:t>
            </a:r>
          </a:p>
          <a:p>
            <a:r>
              <a:rPr lang="sl-SI" altLang="sl-SI" sz="2400"/>
              <a:t>Fans</a:t>
            </a:r>
          </a:p>
          <a:p>
            <a:endParaRPr lang="sl-SI" altLang="sl-SI"/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id="{8209E47D-CAC3-4EB2-A019-C06BE0368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1357313"/>
            <a:ext cx="43354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2">
            <a:extLst>
              <a:ext uri="{FF2B5EF4-FFF2-40B4-BE49-F238E27FC236}">
                <a16:creationId xmlns:a16="http://schemas.microsoft.com/office/drawing/2014/main" id="{FC25A9D2-8D0B-4F0D-A225-7467B108F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3671888"/>
            <a:ext cx="4141787" cy="276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PoljeZBesedilom 5">
            <a:extLst>
              <a:ext uri="{FF2B5EF4-FFF2-40B4-BE49-F238E27FC236}">
                <a16:creationId xmlns:a16="http://schemas.microsoft.com/office/drawing/2014/main" id="{15DE79AA-6CB8-49FF-ACC7-5814A3515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914400"/>
            <a:ext cx="341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sl-SI" altLang="sl-SI"/>
              <a:t>Photo 9: Coruption in sport</a:t>
            </a:r>
            <a:endParaRPr lang="en-GB" altLang="sl-SI"/>
          </a:p>
        </p:txBody>
      </p:sp>
      <p:sp>
        <p:nvSpPr>
          <p:cNvPr id="12295" name="PoljeZBesedilom 6">
            <a:extLst>
              <a:ext uri="{FF2B5EF4-FFF2-40B4-BE49-F238E27FC236}">
                <a16:creationId xmlns:a16="http://schemas.microsoft.com/office/drawing/2014/main" id="{64906991-AD64-4429-9311-8E208DED8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11800"/>
            <a:ext cx="2251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sl-SI" altLang="sl-SI"/>
              <a:t>Photo 10: Violence after football match</a:t>
            </a:r>
            <a:endParaRPr lang="en-GB" altLang="sl-SI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84FF3A-A5DE-4DF3-AC0E-BF11C5888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GB" sz="4400" dirty="0">
                <a:solidFill>
                  <a:schemeClr val="accent2">
                    <a:lumMod val="50000"/>
                  </a:schemeClr>
                </a:solidFill>
              </a:rPr>
              <a:t>Summary</a:t>
            </a:r>
          </a:p>
        </p:txBody>
      </p:sp>
      <p:sp>
        <p:nvSpPr>
          <p:cNvPr id="13315" name="Označba mesta vsebine 2">
            <a:extLst>
              <a:ext uri="{FF2B5EF4-FFF2-40B4-BE49-F238E27FC236}">
                <a16:creationId xmlns:a16="http://schemas.microsoft.com/office/drawing/2014/main" id="{675749AE-9635-42E6-A1C3-485333916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3" y="2141538"/>
            <a:ext cx="8597900" cy="3881437"/>
          </a:xfrm>
        </p:spPr>
        <p:txBody>
          <a:bodyPr/>
          <a:lstStyle/>
          <a:p>
            <a:r>
              <a:rPr lang="sl-SI" altLang="sl-SI" sz="2400"/>
              <a:t>Today we talked about:</a:t>
            </a:r>
          </a:p>
          <a:p>
            <a:r>
              <a:rPr lang="sl-SI" altLang="sl-SI" sz="2400"/>
              <a:t>definition of sport,</a:t>
            </a:r>
          </a:p>
          <a:p>
            <a:r>
              <a:rPr lang="sl-SI" altLang="sl-SI" sz="2400"/>
              <a:t>types of sports (professional, amateur, recreation),</a:t>
            </a:r>
          </a:p>
          <a:p>
            <a:r>
              <a:rPr lang="sl-SI" altLang="sl-SI" sz="2400"/>
              <a:t>division of sports to team and individual,</a:t>
            </a:r>
          </a:p>
          <a:p>
            <a:r>
              <a:rPr lang="sl-SI" altLang="sl-SI" sz="2400"/>
              <a:t>problems in sport (e.g. coruption, doping etc.)</a:t>
            </a:r>
          </a:p>
          <a:p>
            <a:endParaRPr lang="sl-SI" altLang="sl-SI" sz="2400" noProof="1"/>
          </a:p>
          <a:p>
            <a:endParaRPr lang="sl-SI" altLang="sl-SI" sz="2400"/>
          </a:p>
          <a:p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607</Words>
  <Application>Microsoft Office PowerPoint</Application>
  <PresentationFormat>Widescreen</PresentationFormat>
  <Paragraphs>266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Trebuchet MS</vt:lpstr>
      <vt:lpstr>Wingdings</vt:lpstr>
      <vt:lpstr>Wingdings 3</vt:lpstr>
      <vt:lpstr>Gladko</vt:lpstr>
      <vt:lpstr>Sports</vt:lpstr>
      <vt:lpstr>Contents</vt:lpstr>
      <vt:lpstr>What is sport? </vt:lpstr>
      <vt:lpstr>What is sport? </vt:lpstr>
      <vt:lpstr>2. Team and individual sports </vt:lpstr>
      <vt:lpstr>2. Team and individual sports</vt:lpstr>
      <vt:lpstr>3. Problems in sport </vt:lpstr>
      <vt:lpstr>3. Problems in sport</vt:lpstr>
      <vt:lpstr>Summary</vt:lpstr>
      <vt:lpstr>Conclusion</vt:lpstr>
      <vt:lpstr>Question time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2019-05-30T09:23:02Z</dcterms:created>
  <dcterms:modified xsi:type="dcterms:W3CDTF">2019-05-30T09:23:03Z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