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256" r:id="rId2"/>
    <p:sldId id="278" r:id="rId3"/>
    <p:sldId id="279" r:id="rId4"/>
    <p:sldId id="280" r:id="rId5"/>
    <p:sldId id="281" r:id="rId6"/>
    <p:sldId id="258" r:id="rId7"/>
    <p:sldId id="286" r:id="rId8"/>
    <p:sldId id="282" r:id="rId9"/>
    <p:sldId id="272" r:id="rId10"/>
    <p:sldId id="273" r:id="rId11"/>
    <p:sldId id="275" r:id="rId12"/>
    <p:sldId id="276" r:id="rId13"/>
    <p:sldId id="277" r:id="rId14"/>
    <p:sldId id="287" r:id="rId15"/>
    <p:sldId id="288" r:id="rId16"/>
    <p:sldId id="289" r:id="rId17"/>
    <p:sldId id="259" r:id="rId18"/>
    <p:sldId id="283" r:id="rId19"/>
    <p:sldId id="262" r:id="rId20"/>
    <p:sldId id="268" r:id="rId21"/>
    <p:sldId id="269" r:id="rId22"/>
    <p:sldId id="291" r:id="rId23"/>
    <p:sldId id="292" r:id="rId24"/>
    <p:sldId id="293" r:id="rId25"/>
    <p:sldId id="260" r:id="rId26"/>
    <p:sldId id="294" r:id="rId27"/>
    <p:sldId id="270" r:id="rId28"/>
    <p:sldId id="295" r:id="rId29"/>
    <p:sldId id="296" r:id="rId30"/>
    <p:sldId id="297" r:id="rId31"/>
    <p:sldId id="285" r:id="rId32"/>
    <p:sldId id="261" r:id="rId33"/>
    <p:sldId id="29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DE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D4CAF3E-D201-4C7F-8587-2F2A304FB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8CBCAB7-7A20-453E-82E8-093A1B4FC6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7599A5C5-F6C8-42EA-880C-10EB091904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67F022F-18F3-4F73-A027-8FDB96AFAD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549DFF9-BA36-49BA-9AF9-EB2A3A018C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4B06643-0A51-4C99-A1A2-3E62CAC5C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079F66-C833-4E3C-A0A6-91065816EE4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D2CB87-8CEF-4C2A-BDC8-43CCB2446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0C662-4ADB-4314-AA66-B7B30C65EF22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21F2B90-3F65-46F7-B6D1-D8C95E104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54BE97A-B228-4F4F-A8D1-F776FBBEA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262B59-A9EE-41A2-B2A9-EFB4886AC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DEC56-3084-4DF4-9455-00FBACF2ED39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3BFAE30-AF72-4A9E-BD54-E3467CEC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DE5B265-A02D-416E-A093-8E5442B50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8FCF35-1124-4899-A296-7624D4F3C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7C874-7C36-4308-AAD0-F8B894F971F2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2BA07DA-5196-45E0-91BE-60A5F6B7F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EA09F22-0CAA-4A27-9C11-24DD81738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11F885-D4CB-4481-8469-3793D647E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99E01-AF70-41DD-8DD2-904A69C749C6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F800F03E-D296-4483-89DF-EA2C42EAB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D8B5D58-6839-459B-98DD-C7E031309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82100F-3323-4FF2-8A1D-834C411D9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7F0EE-F78A-4FE7-990F-95421C248343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7DB72A6-7357-473C-8771-95A5DA6C9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F614B36-F4A9-4FA6-8F37-EC7B73564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13A1CA-29F6-4ABA-A0D4-9420D345A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D0D8D-4E0F-46A5-9F83-4D1E1A953A21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8D6B0F9-FEFB-4381-870D-6905EF0F2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ECB5CF3-1024-4018-A504-DAF2E401B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B9D5C5-7882-4A11-9ED1-5C857E869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BA5E3-577B-4322-9606-BEE1E9ABECFD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E6C8210-E7E4-4AC4-B9AD-6CEFA0A5B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F773193-94EC-4B8B-B51E-DA3DBFB91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0FCE81-5877-426A-83B0-F7451B768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77762-6E72-48D5-BFF0-198862C0D796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979346D-7061-4C60-988F-A6F12001D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1DF0462-764E-4C37-8FEB-FDD73795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112B9A-D386-4C25-919C-61773444A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DFD0E-4168-4EDB-9C2F-89BECD475F3A}" type="slidenum">
              <a:rPr lang="sl-SI" altLang="sl-SI"/>
              <a:pPr/>
              <a:t>20</a:t>
            </a:fld>
            <a:endParaRPr lang="sl-SI" altLang="sl-SI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CE2FE4A-E929-4AED-9847-2798684DD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9E2C613-7273-427D-9DCF-AA7D9A3B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09772A-5B19-455B-8817-5976CB229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C4CCA-97B4-4093-A8DB-DF9A02EAE158}" type="slidenum">
              <a:rPr lang="sl-SI" altLang="sl-SI"/>
              <a:pPr/>
              <a:t>21</a:t>
            </a:fld>
            <a:endParaRPr lang="sl-SI" altLang="sl-SI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8C9E280-2DB6-4FB7-B092-4C12B1C4A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C78A460-0888-4528-A347-AF61BD8D6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424D2A-F1F1-4B2F-A39F-1AD8B1A9E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F8A41-76A3-4418-A865-A3A71798585A}" type="slidenum">
              <a:rPr lang="sl-SI" altLang="sl-SI"/>
              <a:pPr/>
              <a:t>22</a:t>
            </a:fld>
            <a:endParaRPr lang="sl-SI" altLang="sl-SI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B373DC84-F624-4A37-ACFA-D2B8D1646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2D680E9-E9B3-45AB-AF12-6C8E0B21C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6A1B01-0152-4B5B-8156-454B4C76F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79F4F-5D5B-42E9-B385-15FD0FD874CF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1CBF56B2-60B9-468E-B438-1D629EF71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A02844A-ACB6-4BC2-8703-7590C302C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BC59A1-050E-4B67-A304-A66B0EADF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18711-6622-4A49-A10F-D94A7150A881}" type="slidenum">
              <a:rPr lang="sl-SI" altLang="sl-SI"/>
              <a:pPr/>
              <a:t>25</a:t>
            </a:fld>
            <a:endParaRPr lang="sl-SI" altLang="sl-SI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F2E5482-B15A-4A26-B2B5-FBC322819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2E0A404-381E-4E52-BC70-4E49865ED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EB0F35-986A-42E8-B90D-7BFE64290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97D3F-7C93-408A-8AEE-234117A829A2}" type="slidenum">
              <a:rPr lang="sl-SI" altLang="sl-SI"/>
              <a:pPr/>
              <a:t>26</a:t>
            </a:fld>
            <a:endParaRPr lang="sl-SI" altLang="sl-SI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F8D0CCD0-84ED-493D-96F7-7D151B0BB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42E937D-6B6A-47CA-B07E-6A6F93FA0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07A80E-D9F0-4B70-A9C4-2283C225D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08BDA-19C2-4E09-82FA-0765F31D72E6}" type="slidenum">
              <a:rPr lang="sl-SI" altLang="sl-SI"/>
              <a:pPr/>
              <a:t>27</a:t>
            </a:fld>
            <a:endParaRPr lang="sl-SI" altLang="sl-SI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D6916CB-AEA9-415F-AA38-FB48B29B4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5AABA78-904F-40EE-B5DF-CCAF684C6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26F691-C8AC-4699-A01D-7BFCB59C1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51370-CD35-4679-9CDC-490B9435DD3E}" type="slidenum">
              <a:rPr lang="sl-SI" altLang="sl-SI"/>
              <a:pPr/>
              <a:t>31</a:t>
            </a:fld>
            <a:endParaRPr lang="sl-SI" altLang="sl-SI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0331290B-EE6A-476C-976D-F10D4A084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CF3DDF7-20E9-46F7-9E14-6D1A75774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CEF1DB-EE15-45E0-91AD-C24171684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C0908-CFD9-4F6E-91B5-7376ED500B43}" type="slidenum">
              <a:rPr lang="sl-SI" altLang="sl-SI"/>
              <a:pPr/>
              <a:t>32</a:t>
            </a:fld>
            <a:endParaRPr lang="sl-SI" altLang="sl-SI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4E712D2-E28A-4F18-9462-0F1D8CD18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EC4B147-E642-49F6-8F3A-1FE349836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711A07-454F-4679-8B8C-686359893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761C4-061D-4DB1-9B7D-3066AFC9CE8D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609E3335-A0EC-47E6-95AB-34070E68A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464358F-E695-4B3E-9AA9-E909098ED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9F7ABA-AA25-474D-9456-FC7DA1A37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61D50-C9C4-45F0-8C95-A1746EE407F5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169BBA0-F84A-4E01-9891-745B46E3E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5B97B1D-D2E5-4AF7-B94F-433A276AA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7303B0-9217-4797-8BDF-119F0688D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BFA6A-5C29-497F-B8C0-AD62F5151525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C05E02D-BE81-4BE5-BD55-6DB72CBE3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5DF1111-755B-4AC4-962F-B3F1ADD48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9BF2ED-155F-49D4-B83F-BF90BE622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6086F-03AC-40C4-8D4B-EC7A227D964E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8063AB2-C94D-4E0F-8AE1-21F0A09E3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AD1C85B-3BE9-4FC9-B9CB-D235768C4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C4CDD-B228-4BE1-A902-AB3B592D1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532FE-F90C-4EED-8A2A-62FD0969506A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139F35E7-D026-4B96-9323-36EDDB9BF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DF8B5E1-050B-4717-807D-86F9DE18D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5ECD55-FB44-41BA-AE32-84B6FAFEB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ECA36-4CE3-4A98-A46E-841C749FC0A3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ED09C7B0-272F-48A3-9C8C-052447A7D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ECA2B9E-515F-42E5-A880-3713B8394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793B4-59E3-40F8-BC32-10FC0C474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79A1C-E296-4E38-A2E6-228D5A2C7EEB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43ED2EE3-44D6-474B-98EE-7F97B7857C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5720192-B711-4481-A94C-1B3468187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2612FA-4F71-4562-A438-9626D849F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6508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sl-SI" noProof="0"/>
              <a:t>Kliknite, če želite urediti slog naslova matrice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D57CF64-4169-49A7-AEFC-E7D66EA4A8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44688" y="18208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sl-SI" noProof="0"/>
              <a:t>Kliknite, če želite urediti slog podnaslova matrice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23FEA7B-9661-43E0-842E-C551B42B46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0A5E3E9-AD54-46BE-A3A4-465B6433E0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778C2FC-4E57-4E69-A9A9-255A93A248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BF179B-94B7-42DA-9953-64E40706CD8E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3034-6081-4232-9227-AC336454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C52ED-25B9-4E20-9298-8844A44C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411D-0000-41B3-B058-A2AAA853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253C-50D1-43B7-8350-50DCFAF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D44F-A9A5-4B8D-BD70-63EF96CE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BD73C-D659-4D8B-A475-9F409D0C304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9898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3E85C-7AF5-4D7E-8C6A-6B57A3933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78700" y="274638"/>
            <a:ext cx="16779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1632A-042F-4445-ACD0-AE17E982C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886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39B7B-1094-4DBC-BC1A-04C1A7EB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9A5C-CC16-49B8-87E4-653DFB84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1A1A-8D7E-447B-9622-A25D374C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37D85-6B6E-4EB6-8799-53BB0EC658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4221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0D57-EB4E-4FA4-A35F-CBEEE62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274638"/>
            <a:ext cx="671671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CD114-2A1A-46D6-AADC-BA94BF0025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39975" y="1600200"/>
            <a:ext cx="671671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B3F1F-486E-440C-AB91-082871D64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9975" y="3938588"/>
            <a:ext cx="67167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411E6-7F23-4AE2-8A73-FA07FF7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DFAC-9C4F-4DFA-AEE9-EF2BEC7B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B0681-C004-4F54-9EF9-6B062587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8C1F4E-ADBC-461A-9701-3CC6D58283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4419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4B8A-3910-4EE9-A15F-CCF56E5E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274638"/>
            <a:ext cx="671671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53F02-A971-4652-A33C-DB8163B086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39975" y="1600200"/>
            <a:ext cx="328136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C78E7-3825-4E69-BCA2-F23E94B99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3738" y="1600200"/>
            <a:ext cx="32829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7DC03-8E55-40C2-A9C9-A6AD90CB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6DF1A-94E5-4468-A67A-729682BB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69B00-7A9B-45E9-99A9-09B73A1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5480AC-0793-4A4D-AF77-319E8678E74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105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380F-AF5C-4AA1-9498-6BB99532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7FFA-4325-474B-925F-1E703CF25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646FF-DD3F-44BF-850F-8C30E870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26EE8-ED71-4998-859F-2DB585CA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8521-3C15-4C6E-B753-3D440E7A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34A84-A3FF-4D2D-9353-A742C35FA01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3902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5F56-3297-477F-B4FF-AC35D3EA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02EED-4DCC-46C6-AD59-9861A5982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4BE16-1ACC-4F28-8538-64832807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FC331-4E0E-499F-BE28-47BA413B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1A81-8A4A-4ACD-9F45-638D01AC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9213-D6D4-46A5-ABAF-152D1CA5DC4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667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1A32-DD33-40F0-B67C-EB2E5F03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46F7-4989-4740-BA5F-4A415D698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28136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384F8-8629-490A-A0C0-229F7C972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3738" y="1600200"/>
            <a:ext cx="32829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24F2C-22DD-4624-A2E5-7A92E230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76D8-7D93-430D-A037-3D542B9D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E7A58-E7CE-4F98-B2F0-9FE79AC0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5402-B15D-4579-937A-9AD6A2335C1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6767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12BB-9FA7-4ECE-8795-BA228ED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5CBAB-071A-4752-A1C8-1FB349FA1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610E1-6694-4C5D-8A84-F3703A51B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CCC3E-95FB-48D2-928D-1AAFA5D2A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5E327-F818-4A6B-B448-4EED483B2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04B33-7EBC-4E7D-9B7A-DA01758A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9961D-3BB7-41AC-AAFF-713D8410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766C6-FABC-4E9E-8776-888AE78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85CCF-13CD-4608-9849-23A483B0E3D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684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2B4D-5708-4367-BE85-9B873326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E1E10-3524-41D2-8F20-0C8A34A9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2871E-C1B1-468B-8314-A85F437C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5CA26-EA00-462F-AFA4-7B49A6E5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5F87D-9D1D-40E7-9BB9-9F2EA0F95EA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4361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1734A-41AD-4BDD-95A6-F553FB1C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2C345-61CF-49E9-8AB3-3E301480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9F411-1149-45C6-B20D-E5C762BA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EC033-1B4E-4F1F-A11E-4813E097A69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0803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CF26-37CC-4EBF-8AC1-231BF41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8C30-DE5E-4105-BC3E-75FE3777A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3B499-40DC-424D-A3DE-C44D2420F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7D7D9-3F91-4010-8534-DEA46FE6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01687-9305-4299-8C2B-701B9A06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3C782-28B8-4F54-BBC2-00C0E7FB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D61B-2716-4795-A887-1C0A647B213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345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307E-6FAB-44A3-8F1F-01E2432D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34305-08C1-4EFE-9130-5484A394D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062DC-C2E1-4918-B98E-CE492EE54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2BB07-2EAE-4385-BEA3-811CDB66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535C9-7CBB-46FF-ACBD-CFE007C3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64A62-0E3D-4846-B4E9-36F7D5CE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2DC2D-DD36-4605-83BB-DA0A0E5519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2641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890559-5A99-4579-8D22-F1A865C88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7167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B2BE06-3682-4625-AED2-F260923D7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7167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032491-D49F-4558-933D-62A3D6EF2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37C9B8-A734-412E-8D50-8F0F9CEBBB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DCD04A-4B6A-4323-BF4D-B7B293C1BD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1D1F7C-01F0-44B6-A399-C746EFE70C5C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mple_machi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28D925E-EFF2-46A8-B2CE-9EE39C17D7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484313"/>
            <a:ext cx="8785225" cy="1830387"/>
          </a:xfrm>
        </p:spPr>
        <p:txBody>
          <a:bodyPr/>
          <a:lstStyle/>
          <a:p>
            <a:r>
              <a:rPr lang="sl-SI" altLang="sl-SI" sz="7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TECHNOLOGY is LIBERATING US,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4FE8E93-58E4-462C-A422-025521DD3E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5150" y="4149725"/>
            <a:ext cx="6400800" cy="1752600"/>
          </a:xfrm>
        </p:spPr>
        <p:txBody>
          <a:bodyPr/>
          <a:lstStyle/>
          <a:p>
            <a:endParaRPr lang="sl-SI" altLang="sl-SI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D76F99E8-985E-463E-9022-819402EDF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429000"/>
            <a:ext cx="6400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et CONTRA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CB12B62-ABC1-44AA-A182-9369CBBC5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MOBILE PHONES -pro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406704D-4DBC-4839-B843-3D90BFECA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sl-SI"/>
              <a:t>SMS </a:t>
            </a:r>
            <a:r>
              <a:rPr lang="en-GB" altLang="sl-SI">
                <a:sym typeface="Wingdings" panose="05000000000000000000" pitchFamily="2" charset="2"/>
              </a:rPr>
              <a:t> most used function</a:t>
            </a:r>
            <a:endParaRPr lang="en-GB" altLang="sl-SI"/>
          </a:p>
          <a:p>
            <a:r>
              <a:rPr lang="en-GB" altLang="sl-SI"/>
              <a:t>mobile phone penetration rate</a:t>
            </a:r>
          </a:p>
          <a:p>
            <a:pPr lvl="1"/>
            <a:r>
              <a:rPr lang="en-GB" altLang="sl-SI"/>
              <a:t>Luxembourg 158%</a:t>
            </a:r>
          </a:p>
          <a:p>
            <a:pPr lvl="1"/>
            <a:r>
              <a:rPr lang="en-GB" altLang="sl-SI"/>
              <a:t>Hong Kong 139.8% </a:t>
            </a:r>
          </a:p>
          <a:p>
            <a:pPr lvl="1"/>
            <a:r>
              <a:rPr lang="en-GB" altLang="sl-SI"/>
              <a:t>Western European 110%</a:t>
            </a:r>
          </a:p>
          <a:p>
            <a:r>
              <a:rPr lang="en-GB" altLang="sl-SI"/>
              <a:t>2006 </a:t>
            </a:r>
            <a:r>
              <a:rPr lang="en-GB" altLang="sl-SI">
                <a:sym typeface="Wingdings" panose="05000000000000000000" pitchFamily="2" charset="2"/>
              </a:rPr>
              <a:t></a:t>
            </a:r>
            <a:r>
              <a:rPr lang="en-GB" altLang="sl-SI"/>
              <a:t> 80% of the world's population has access to mobile phone </a:t>
            </a:r>
          </a:p>
          <a:p>
            <a:endParaRPr lang="sl-SI" altLang="sl-SI"/>
          </a:p>
        </p:txBody>
      </p:sp>
      <p:pic>
        <p:nvPicPr>
          <p:cNvPr id="64516" name="Picture 4" descr="texting3_narrowweb__300x444,0">
            <a:extLst>
              <a:ext uri="{FF2B5EF4-FFF2-40B4-BE49-F238E27FC236}">
                <a16:creationId xmlns:a16="http://schemas.microsoft.com/office/drawing/2014/main" id="{BF63D6FE-3150-4C22-BB6B-19FB1A97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14688"/>
            <a:ext cx="23844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mobile_girls">
            <a:extLst>
              <a:ext uri="{FF2B5EF4-FFF2-40B4-BE49-F238E27FC236}">
                <a16:creationId xmlns:a16="http://schemas.microsoft.com/office/drawing/2014/main" id="{4E088B5F-90EE-4376-9F3B-824C9014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4200"/>
            <a:ext cx="2268538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F63FF57-F82E-4086-8DDE-1DAFB1B53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5375" y="341313"/>
            <a:ext cx="6716713" cy="1143000"/>
          </a:xfrm>
        </p:spPr>
        <p:txBody>
          <a:bodyPr/>
          <a:lstStyle/>
          <a:p>
            <a:pPr algn="ctr"/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INTERNET -pro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EE1838F-16A8-493E-9ACD-C851CFBAE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6716712" cy="4525962"/>
          </a:xfrm>
        </p:spPr>
        <p:txBody>
          <a:bodyPr/>
          <a:lstStyle/>
          <a:p>
            <a:r>
              <a:rPr lang="en-GB" altLang="sl-SI"/>
              <a:t>information resources </a:t>
            </a:r>
          </a:p>
          <a:p>
            <a:r>
              <a:rPr lang="en-GB" altLang="sl-SI"/>
              <a:t>services (e-mail, chat, …)</a:t>
            </a:r>
          </a:p>
          <a:p>
            <a:r>
              <a:rPr lang="en-GB" altLang="sl-SI"/>
              <a:t>accessible everywhere</a:t>
            </a:r>
          </a:p>
          <a:p>
            <a:r>
              <a:rPr lang="en-GB" altLang="sl-SI"/>
              <a:t>social interaction</a:t>
            </a:r>
            <a:endParaRPr lang="sl-SI" altLang="sl-SI"/>
          </a:p>
        </p:txBody>
      </p:sp>
      <p:pic>
        <p:nvPicPr>
          <p:cNvPr id="66564" name="Picture 4" descr="img_computer">
            <a:extLst>
              <a:ext uri="{FF2B5EF4-FFF2-40B4-BE49-F238E27FC236}">
                <a16:creationId xmlns:a16="http://schemas.microsoft.com/office/drawing/2014/main" id="{6D7AC9F9-6504-4686-A514-7CB83585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2881313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google-phone-2">
            <a:extLst>
              <a:ext uri="{FF2B5EF4-FFF2-40B4-BE49-F238E27FC236}">
                <a16:creationId xmlns:a16="http://schemas.microsoft.com/office/drawing/2014/main" id="{13128BE1-161E-495B-8ECD-A98D8B44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68725"/>
            <a:ext cx="3384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yahoo-to-google">
            <a:extLst>
              <a:ext uri="{FF2B5EF4-FFF2-40B4-BE49-F238E27FC236}">
                <a16:creationId xmlns:a16="http://schemas.microsoft.com/office/drawing/2014/main" id="{15BD63B3-3060-4E6E-890E-D90B2FF6D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30325"/>
            <a:ext cx="2530475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D819B6A-B53A-48CD-82E0-7012CC0D0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08963" cy="1143000"/>
          </a:xfrm>
        </p:spPr>
        <p:txBody>
          <a:bodyPr/>
          <a:lstStyle/>
          <a:p>
            <a:pPr algn="ctr"/>
            <a:r>
              <a:rPr lang="sl-SI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INTERNET - pro</a:t>
            </a:r>
            <a:r>
              <a:rPr lang="sl-SI" altLang="sl-SI" sz="4000"/>
              <a:t>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08D50B2-277B-46EF-9CF1-6EC41B9EB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6716713" cy="4525962"/>
          </a:xfrm>
        </p:spPr>
        <p:txBody>
          <a:bodyPr/>
          <a:lstStyle/>
          <a:p>
            <a:r>
              <a:rPr lang="en-GB" altLang="sl-SI" u="sng"/>
              <a:t>June 2008</a:t>
            </a:r>
            <a:r>
              <a:rPr lang="en-GB" altLang="sl-SI"/>
              <a:t> </a:t>
            </a:r>
            <a:r>
              <a:rPr lang="en-GB" altLang="sl-SI">
                <a:sym typeface="Wingdings" panose="05000000000000000000" pitchFamily="2" charset="2"/>
              </a:rPr>
              <a:t> </a:t>
            </a:r>
            <a:r>
              <a:rPr lang="en-GB" altLang="sl-SI"/>
              <a:t>one billion  PCs</a:t>
            </a:r>
          </a:p>
          <a:p>
            <a:r>
              <a:rPr lang="en-GB" altLang="sl-SI" u="sng"/>
              <a:t>June 2008</a:t>
            </a:r>
            <a:r>
              <a:rPr lang="en-GB" altLang="sl-SI"/>
              <a:t> </a:t>
            </a:r>
            <a:r>
              <a:rPr lang="en-GB" altLang="sl-SI">
                <a:sym typeface="Wingdings" panose="05000000000000000000" pitchFamily="2" charset="2"/>
              </a:rPr>
              <a:t> </a:t>
            </a:r>
            <a:r>
              <a:rPr lang="en-GB" altLang="sl-SI"/>
              <a:t>1.463 billion people use the Internet </a:t>
            </a:r>
          </a:p>
          <a:p>
            <a:r>
              <a:rPr lang="en-GB" altLang="sl-SI" u="sng"/>
              <a:t>SLOVENIA, 2006</a:t>
            </a:r>
            <a:r>
              <a:rPr lang="en-GB" altLang="sl-SI"/>
              <a:t> </a:t>
            </a:r>
            <a:r>
              <a:rPr lang="en-GB" altLang="sl-SI">
                <a:sym typeface="Wingdings" panose="05000000000000000000" pitchFamily="2" charset="2"/>
              </a:rPr>
              <a:t> 880.000 users of internet</a:t>
            </a:r>
          </a:p>
        </p:txBody>
      </p:sp>
      <p:pic>
        <p:nvPicPr>
          <p:cNvPr id="67589" name="Picture 5" descr="computer love">
            <a:extLst>
              <a:ext uri="{FF2B5EF4-FFF2-40B4-BE49-F238E27FC236}">
                <a16:creationId xmlns:a16="http://schemas.microsoft.com/office/drawing/2014/main" id="{E7B4E0CC-7C20-4E96-83A1-1C3EB495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951162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computerR">
            <a:extLst>
              <a:ext uri="{FF2B5EF4-FFF2-40B4-BE49-F238E27FC236}">
                <a16:creationId xmlns:a16="http://schemas.microsoft.com/office/drawing/2014/main" id="{6336C0A6-12AB-4A8D-B71C-55A997AF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995738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C2ECFF6-3AF1-4D66-845B-FD6C64912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TELEVISION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D70F248-1307-40A3-B912-1225B6ABF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source of entertainment and news</a:t>
            </a:r>
            <a:r>
              <a:rPr lang="sl-SI" altLang="sl-SI"/>
              <a:t> </a:t>
            </a:r>
          </a:p>
          <a:p>
            <a:r>
              <a:rPr lang="en-GB" altLang="sl-SI"/>
              <a:t>households with one television </a:t>
            </a:r>
            <a:r>
              <a:rPr lang="en-GB" altLang="sl-SI">
                <a:sym typeface="Wingdings" panose="05000000000000000000" pitchFamily="2" charset="2"/>
              </a:rPr>
              <a:t> 99%</a:t>
            </a:r>
          </a:p>
          <a:p>
            <a:r>
              <a:rPr lang="en-GB" altLang="sl-SI"/>
              <a:t>SLOVENIA </a:t>
            </a:r>
            <a:r>
              <a:rPr lang="en-GB" altLang="sl-SI">
                <a:sym typeface="Wingdings" panose="05000000000000000000" pitchFamily="2" charset="2"/>
              </a:rPr>
              <a:t></a:t>
            </a:r>
            <a:r>
              <a:rPr lang="sl-SI" altLang="sl-SI">
                <a:sym typeface="Wingdings" panose="05000000000000000000" pitchFamily="2" charset="2"/>
              </a:rPr>
              <a:t> </a:t>
            </a:r>
            <a:r>
              <a:rPr lang="en-GB" altLang="sl-SI">
                <a:sym typeface="Wingdings" panose="05000000000000000000" pitchFamily="2" charset="2"/>
              </a:rPr>
              <a:t>98% of households</a:t>
            </a:r>
            <a:endParaRPr lang="sl-SI" altLang="sl-SI">
              <a:sym typeface="Wingdings" panose="05000000000000000000" pitchFamily="2" charset="2"/>
            </a:endParaRPr>
          </a:p>
        </p:txBody>
      </p:sp>
      <p:pic>
        <p:nvPicPr>
          <p:cNvPr id="68612" name="Picture 4" descr="television">
            <a:extLst>
              <a:ext uri="{FF2B5EF4-FFF2-40B4-BE49-F238E27FC236}">
                <a16:creationId xmlns:a16="http://schemas.microsoft.com/office/drawing/2014/main" id="{2A0B0CFC-1855-490C-A64A-5CDB9C50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09867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television22">
            <a:extLst>
              <a:ext uri="{FF2B5EF4-FFF2-40B4-BE49-F238E27FC236}">
                <a16:creationId xmlns:a16="http://schemas.microsoft.com/office/drawing/2014/main" id="{1B4D63E5-4D4F-4C8D-B5E1-F649038D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295275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television-1">
            <a:extLst>
              <a:ext uri="{FF2B5EF4-FFF2-40B4-BE49-F238E27FC236}">
                <a16:creationId xmlns:a16="http://schemas.microsoft.com/office/drawing/2014/main" id="{43CB2DA5-FBD0-472C-977F-EB56E28A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852863"/>
            <a:ext cx="4103687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A981AB3-EFF4-450F-96FF-12DB01DD8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MOBILE PHONES - contra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8C9C3B6-7221-43B0-B831-D1341526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Radiation,</a:t>
            </a:r>
          </a:p>
          <a:p>
            <a:r>
              <a:rPr lang="sl-SI" altLang="sl-SI"/>
              <a:t>lack of personal contact &amp; privacy,</a:t>
            </a:r>
          </a:p>
          <a:p>
            <a:r>
              <a:rPr lang="sl-SI" altLang="sl-SI"/>
              <a:t>addiction.</a:t>
            </a:r>
          </a:p>
        </p:txBody>
      </p:sp>
      <p:pic>
        <p:nvPicPr>
          <p:cNvPr id="101380" name="Picture 4" descr="ibarista-caricature">
            <a:extLst>
              <a:ext uri="{FF2B5EF4-FFF2-40B4-BE49-F238E27FC236}">
                <a16:creationId xmlns:a16="http://schemas.microsoft.com/office/drawing/2014/main" id="{074BD11F-C958-420D-8BAC-A84E08AA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2257425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3823DD8-5AA6-434E-BDEA-9CBC74BA9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COMPUTERS &amp; INTERNET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97CF541-B1B7-40BF-BD09-2388DFDE8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</a:t>
            </a:r>
            <a:r>
              <a:rPr lang="es-ES" altLang="sl-SI"/>
              <a:t>nappropriate </a:t>
            </a:r>
            <a:r>
              <a:rPr lang="sl-SI" altLang="sl-SI"/>
              <a:t>content,</a:t>
            </a:r>
          </a:p>
          <a:p>
            <a:r>
              <a:rPr lang="es-ES" altLang="sl-SI"/>
              <a:t>no privacy</a:t>
            </a:r>
            <a:r>
              <a:rPr lang="sl-SI" altLang="sl-SI"/>
              <a:t>,</a:t>
            </a:r>
          </a:p>
          <a:p>
            <a:r>
              <a:rPr lang="es-ES" altLang="sl-SI"/>
              <a:t>playing computer games</a:t>
            </a:r>
            <a:r>
              <a:rPr lang="sl-SI" altLang="sl-SI"/>
              <a:t>.</a:t>
            </a:r>
          </a:p>
        </p:txBody>
      </p:sp>
      <p:pic>
        <p:nvPicPr>
          <p:cNvPr id="102404" name="Picture 4" descr="teach_computer">
            <a:extLst>
              <a:ext uri="{FF2B5EF4-FFF2-40B4-BE49-F238E27FC236}">
                <a16:creationId xmlns:a16="http://schemas.microsoft.com/office/drawing/2014/main" id="{9AD5B80F-67E4-44AD-BDC8-1FCBB176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24250"/>
            <a:ext cx="6096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5" name="Picture 5" descr="201">
            <a:extLst>
              <a:ext uri="{FF2B5EF4-FFF2-40B4-BE49-F238E27FC236}">
                <a16:creationId xmlns:a16="http://schemas.microsoft.com/office/drawing/2014/main" id="{2F0C5D1A-7E1E-4803-83CD-019E6707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2373313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marn40l">
            <a:extLst>
              <a:ext uri="{FF2B5EF4-FFF2-40B4-BE49-F238E27FC236}">
                <a16:creationId xmlns:a16="http://schemas.microsoft.com/office/drawing/2014/main" id="{7DB91164-8C24-4079-895F-502333BC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25538"/>
            <a:ext cx="1979612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7" name="Picture 7" descr="mban894l">
            <a:extLst>
              <a:ext uri="{FF2B5EF4-FFF2-40B4-BE49-F238E27FC236}">
                <a16:creationId xmlns:a16="http://schemas.microsoft.com/office/drawing/2014/main" id="{A3ED84ED-10B5-47D6-953D-0304F1E3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3057525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3799F79-D674-4E2F-B329-826025F32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TELEVISION - contra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0C0D5950-E810-4391-AEE7-AB6B89C99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A</a:t>
            </a:r>
            <a:r>
              <a:rPr lang="en-US" altLang="sl-SI"/>
              <a:t>ddiction</a:t>
            </a:r>
            <a:r>
              <a:rPr lang="sl-SI" altLang="sl-SI"/>
              <a:t>,</a:t>
            </a:r>
          </a:p>
          <a:p>
            <a:r>
              <a:rPr lang="en-US" altLang="sl-SI"/>
              <a:t>loss of sense of time</a:t>
            </a:r>
            <a:r>
              <a:rPr lang="sl-SI" altLang="sl-SI"/>
              <a:t>.</a:t>
            </a:r>
          </a:p>
        </p:txBody>
      </p:sp>
      <p:pic>
        <p:nvPicPr>
          <p:cNvPr id="103429" name="Picture 5" descr="cgon414l">
            <a:extLst>
              <a:ext uri="{FF2B5EF4-FFF2-40B4-BE49-F238E27FC236}">
                <a16:creationId xmlns:a16="http://schemas.microsoft.com/office/drawing/2014/main" id="{7FECF7FC-CF9C-4AF2-B785-FDE1CEF1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4354513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EA909AB-F1D5-4E59-82E3-CD89567EB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 marL="838200" indent="-838200" algn="ctr"/>
            <a:r>
              <a:rPr lang="sl-SI" altLang="sl-SI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ENGINEERING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6382358-ED52-438B-9882-3173FC224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97887" cy="4525963"/>
          </a:xfrm>
        </p:spPr>
        <p:txBody>
          <a:bodyPr/>
          <a:lstStyle/>
          <a:p>
            <a:pPr marL="609600" indent="-609600"/>
            <a:r>
              <a:rPr lang="sl-SI" altLang="sl-SI" sz="1800"/>
              <a:t>Technical, scientific knowledge+natural laws, physical resources = engineering</a:t>
            </a:r>
            <a:endParaRPr lang="sl-SI" altLang="sl-SI" sz="2400"/>
          </a:p>
        </p:txBody>
      </p:sp>
      <p:pic>
        <p:nvPicPr>
          <p:cNvPr id="36874" name="Picture 10">
            <a:extLst>
              <a:ext uri="{FF2B5EF4-FFF2-40B4-BE49-F238E27FC236}">
                <a16:creationId xmlns:a16="http://schemas.microsoft.com/office/drawing/2014/main" id="{7141C78E-F360-4D6B-AA7A-53294E13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28067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7" name="Picture 13">
            <a:extLst>
              <a:ext uri="{FF2B5EF4-FFF2-40B4-BE49-F238E27FC236}">
                <a16:creationId xmlns:a16="http://schemas.microsoft.com/office/drawing/2014/main" id="{8CF612F7-D196-445C-AD07-46505A2D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3511550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9" name="Picture 15">
            <a:extLst>
              <a:ext uri="{FF2B5EF4-FFF2-40B4-BE49-F238E27FC236}">
                <a16:creationId xmlns:a16="http://schemas.microsoft.com/office/drawing/2014/main" id="{4B4DE158-F2AB-49E8-B924-AC83F0F2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97425"/>
            <a:ext cx="4162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24495811-BE24-4586-9768-48491CE97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404813"/>
            <a:ext cx="8732837" cy="5792787"/>
          </a:xfrm>
        </p:spPr>
        <p:txBody>
          <a:bodyPr/>
          <a:lstStyle/>
          <a:p>
            <a:r>
              <a:rPr lang="sl-SI" altLang="sl-SI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PRO: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BIOTECHNOLOGY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CHEMICAL TECHNOLOGY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NUCLEAR TECHNOLOGY</a:t>
            </a:r>
          </a:p>
          <a:p>
            <a:pPr lvl="1"/>
            <a:endParaRPr lang="sl-SI" altLang="sl-SI"/>
          </a:p>
          <a:p>
            <a:r>
              <a:rPr lang="sl-SI" altLang="sl-SI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CONTRA: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WEAPON OF MASS DESTRUCTION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NUCLEAR WEAPONS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NUCLEAR ACCIDENTS</a:t>
            </a:r>
            <a:endParaRPr lang="sl-SI" altLang="sl-SI" b="1" i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 alt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FE0BB01-B678-4A90-AFEB-E1B4B37C6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 marL="1117600" indent="-1117600" algn="ctr"/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BIOTECHNOLOGY - pro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A8683B-B686-456F-A8AC-C38399811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785225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C</a:t>
            </a:r>
            <a:r>
              <a:rPr lang="en-GB" altLang="sl-SI"/>
              <a:t>ultivation of plants</a:t>
            </a:r>
            <a:r>
              <a:rPr lang="sl-SI" altLang="sl-SI"/>
              <a:t>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improves the taste, texture and appearance of the </a:t>
            </a:r>
            <a:r>
              <a:rPr lang="sl-SI" altLang="sl-SI"/>
              <a:t>fruit,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bio fuel</a:t>
            </a:r>
            <a:r>
              <a:rPr lang="sl-SI" altLang="sl-SI"/>
              <a:t>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in drug discovery and approval process</a:t>
            </a:r>
            <a:r>
              <a:rPr lang="sl-SI" altLang="sl-SI"/>
              <a:t> (INSULINE),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gene therapy</a:t>
            </a:r>
            <a:r>
              <a:rPr lang="sl-SI" altLang="sl-SI"/>
              <a:t> ~ </a:t>
            </a:r>
            <a:r>
              <a:rPr lang="en-GB" altLang="sl-SI"/>
              <a:t>treating</a:t>
            </a:r>
            <a:r>
              <a:rPr lang="sl-SI" altLang="sl-SI"/>
              <a:t>.</a:t>
            </a:r>
          </a:p>
          <a:p>
            <a:pPr>
              <a:buFont typeface="Wingdings 2" panose="05020102010507070707" pitchFamily="18" charset="2"/>
              <a:buChar char="R"/>
            </a:pPr>
            <a:endParaRPr lang="sl-SI" altLang="sl-SI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1ED09B15-F6B4-4DB5-88EE-C9ED6A33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40481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130C64AF-1341-4337-B16A-C68A82B2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095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548D526-D643-4D6D-A060-34FA3A485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716712" cy="1143000"/>
          </a:xfrm>
        </p:spPr>
        <p:txBody>
          <a:bodyPr/>
          <a:lstStyle/>
          <a:p>
            <a:pPr algn="ctr"/>
            <a:r>
              <a:rPr lang="sl-SI" altLang="sl-SI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technology?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5E40EC6-A270-4FFE-9BED-DFC332A16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64500" cy="4608513"/>
          </a:xfrm>
        </p:spPr>
        <p:txBody>
          <a:bodyPr/>
          <a:lstStyle/>
          <a:p>
            <a:r>
              <a:rPr lang="sl-SI" altLang="sl-SI" sz="2800"/>
              <a:t>The process by which people modify nature to meet their needs and wants</a:t>
            </a:r>
          </a:p>
          <a:p>
            <a:r>
              <a:rPr lang="sl-SI" altLang="sl-SI" sz="2800"/>
              <a:t>Technology is a product of engineering and science</a:t>
            </a:r>
          </a:p>
        </p:txBody>
      </p:sp>
      <p:pic>
        <p:nvPicPr>
          <p:cNvPr id="77828" name="Picture 4" descr="723519754_a8f7c415de_o">
            <a:extLst>
              <a:ext uri="{FF2B5EF4-FFF2-40B4-BE49-F238E27FC236}">
                <a16:creationId xmlns:a16="http://schemas.microsoft.com/office/drawing/2014/main" id="{2D3A0619-6129-4D5B-8B0E-AA09EE25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141663"/>
            <a:ext cx="2916237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4B3BF64-25BB-4C09-B13E-0C497604C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 algn="ctr"/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CHEMICAL INDUSTRY - pro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FB900E2-3681-433F-AB60-9E22718C1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Products: RUBBER, PVC, PLASTIC, PAPER, PRIMARY METALS</a:t>
            </a:r>
            <a:r>
              <a:rPr lang="sl-SI" altLang="sl-SI"/>
              <a:t> …,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the largest industrial sectors</a:t>
            </a:r>
            <a:r>
              <a:rPr lang="sl-SI" altLang="sl-SI"/>
              <a:t>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3.2 million jobs</a:t>
            </a:r>
            <a:r>
              <a:rPr lang="sl-SI" altLang="sl-SI"/>
              <a:t>.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C184FA3C-F9D3-42FA-8637-E8D67659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426720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C340EB2-520A-4255-BD5E-20064614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 algn="ctr"/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NUCLEAR INDUSTRY - pro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3202645-EFE4-4DF7-8523-47370BF6F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Nuclear power</a:t>
            </a:r>
            <a:r>
              <a:rPr lang="sl-SI" altLang="sl-SI"/>
              <a:t> ~ </a:t>
            </a:r>
            <a:r>
              <a:rPr lang="en-GB" altLang="sl-SI"/>
              <a:t>heat</a:t>
            </a:r>
            <a:r>
              <a:rPr lang="sl-SI" altLang="sl-SI"/>
              <a:t>, electricity …,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radiation therapy</a:t>
            </a:r>
            <a:r>
              <a:rPr lang="sl-SI" altLang="sl-SI"/>
              <a:t>.</a:t>
            </a:r>
            <a:r>
              <a:rPr lang="en-GB" altLang="sl-SI"/>
              <a:t> </a:t>
            </a:r>
            <a:endParaRPr lang="sl-SI" altLang="sl-SI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4773D272-044B-4E01-AEA3-D9C69B29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36838"/>
            <a:ext cx="4824413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DE71ABE-7F2E-4E95-A54D-46723BAD6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 marL="762000" indent="-762000" algn="ctr"/>
            <a:r>
              <a:rPr lang="sl-SI" altLang="sl-SI" sz="36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WEAPON OF MASS DESTRUCTION </a:t>
            </a:r>
            <a:br>
              <a:rPr lang="sl-SI" altLang="sl-SI" sz="36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altLang="sl-SI" sz="36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contra</a:t>
            </a:r>
            <a:r>
              <a:rPr lang="sl-SI" altLang="sl-SI" sz="4000"/>
              <a:t> 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4F3C59C-DE82-4DC0-A148-ECF1879FB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4537075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Biological, chemical and nuclear,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en-GB" altLang="sl-SI"/>
              <a:t>kill </a:t>
            </a:r>
            <a:r>
              <a:rPr lang="sl-SI" altLang="sl-SI"/>
              <a:t>a lot</a:t>
            </a:r>
            <a:r>
              <a:rPr lang="en-GB" altLang="sl-SI"/>
              <a:t> of people</a:t>
            </a:r>
            <a:r>
              <a:rPr lang="sl-SI" altLang="sl-SI"/>
              <a:t>,</a:t>
            </a:r>
            <a:r>
              <a:rPr lang="en-GB" altLang="sl-SI"/>
              <a:t> cause</a:t>
            </a:r>
            <a:r>
              <a:rPr lang="sl-SI" altLang="sl-SI"/>
              <a:t> </a:t>
            </a:r>
            <a:r>
              <a:rPr lang="en-GB" altLang="sl-SI"/>
              <a:t>damage to buildings</a:t>
            </a:r>
            <a:r>
              <a:rPr lang="sl-SI" altLang="sl-SI"/>
              <a:t>.</a:t>
            </a:r>
          </a:p>
        </p:txBody>
      </p:sp>
      <p:pic>
        <p:nvPicPr>
          <p:cNvPr id="110596" name="Picture 4" descr="2003-04-26 beazley Crean Weapon Mass Destruction ">
            <a:extLst>
              <a:ext uri="{FF2B5EF4-FFF2-40B4-BE49-F238E27FC236}">
                <a16:creationId xmlns:a16="http://schemas.microsoft.com/office/drawing/2014/main" id="{2E3E9A90-E3F3-4E4E-9134-0213889D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380841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C802ACA-1B45-4275-8DC3-A8A6D2ECF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9875"/>
            <a:ext cx="8588375" cy="1143000"/>
          </a:xfrm>
        </p:spPr>
        <p:txBody>
          <a:bodyPr/>
          <a:lstStyle/>
          <a:p>
            <a:pPr algn="ctr"/>
            <a:r>
              <a:rPr lang="sl-SI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NUCLEAR WEAPONS - contra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131192F-35AD-4E6A-A836-AF5EBAE79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69325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Destructive bombs,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Nuclear deterrent.</a:t>
            </a:r>
          </a:p>
        </p:txBody>
      </p:sp>
      <p:pic>
        <p:nvPicPr>
          <p:cNvPr id="112644" name="Picture 4" descr="Nuclear_weapon_size_chart">
            <a:extLst>
              <a:ext uri="{FF2B5EF4-FFF2-40B4-BE49-F238E27FC236}">
                <a16:creationId xmlns:a16="http://schemas.microsoft.com/office/drawing/2014/main" id="{6FC53668-874F-4E35-AA81-AEA2D92A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05263"/>
            <a:ext cx="4953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trident">
            <a:extLst>
              <a:ext uri="{FF2B5EF4-FFF2-40B4-BE49-F238E27FC236}">
                <a16:creationId xmlns:a16="http://schemas.microsoft.com/office/drawing/2014/main" id="{1DF8F539-74DC-416E-B31C-B430A35A1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816350" cy="34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638B6BF-DC5B-475B-973D-844B3220A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08963" cy="1143000"/>
          </a:xfrm>
        </p:spPr>
        <p:txBody>
          <a:bodyPr/>
          <a:lstStyle/>
          <a:p>
            <a:pPr algn="ctr"/>
            <a:r>
              <a:rPr lang="sl-SI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NUCLEAR ACCIDENTS - contra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F6DD83D9-46FD-4AFA-8562-52C34063B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6121400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Under </a:t>
            </a:r>
            <a:r>
              <a:rPr lang="en-GB" altLang="sl-SI"/>
              <a:t>accidental circumstances, an explosion </a:t>
            </a:r>
            <a:r>
              <a:rPr lang="sl-SI" altLang="sl-SI"/>
              <a:t>can</a:t>
            </a:r>
            <a:r>
              <a:rPr lang="en-GB" altLang="sl-SI"/>
              <a:t> take place inadvertently</a:t>
            </a:r>
            <a:r>
              <a:rPr lang="sl-SI" altLang="sl-SI"/>
              <a:t>,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Chernobyl: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nuclear reactor accident,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the worst nuclear power </a:t>
            </a:r>
          </a:p>
          <a:p>
            <a:pPr lvl="2">
              <a:buFont typeface="Wingdings 2" panose="05020102010507070707" pitchFamily="18" charset="2"/>
              <a:buNone/>
            </a:pPr>
            <a:r>
              <a:rPr lang="sl-SI" altLang="sl-SI"/>
              <a:t>plant disaster,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release of radioactivity.</a:t>
            </a: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366C4AE8-A855-41F1-A961-EFD2A061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08050"/>
            <a:ext cx="26717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5" descr="01_hirosima_80046">
            <a:extLst>
              <a:ext uri="{FF2B5EF4-FFF2-40B4-BE49-F238E27FC236}">
                <a16:creationId xmlns:a16="http://schemas.microsoft.com/office/drawing/2014/main" id="{1CDFFB45-D499-4334-B09B-2DBCD798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30663"/>
            <a:ext cx="3671887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040C1A3-023E-402E-947A-5C80FF30B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 algn="ctr"/>
            <a:r>
              <a:rPr lang="sl-SI" altLang="sl-SI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TRANSPORTATION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3ECED68-D927-448E-8156-DCC8E3957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4525963"/>
          </a:xfrm>
        </p:spPr>
        <p:txBody>
          <a:bodyPr/>
          <a:lstStyle/>
          <a:p>
            <a:r>
              <a:rPr lang="sl-SI" altLang="sl-SI" sz="2000"/>
              <a:t>The movement of people and goods from one location to another</a:t>
            </a:r>
            <a:endParaRPr lang="sl-SI" altLang="sl-SI" sz="2000">
              <a:sym typeface="Wingdings" panose="05000000000000000000" pitchFamily="2" charset="2"/>
            </a:endParaRPr>
          </a:p>
          <a:p>
            <a:r>
              <a:rPr lang="sl-SI" altLang="sl-SI" sz="2000"/>
              <a:t>The field can be divided into </a:t>
            </a:r>
          </a:p>
          <a:p>
            <a:pPr lvl="1"/>
            <a:r>
              <a:rPr lang="sl-SI" altLang="sl-SI" sz="2000"/>
              <a:t>infrastructure, </a:t>
            </a:r>
          </a:p>
          <a:p>
            <a:pPr lvl="1"/>
            <a:r>
              <a:rPr lang="sl-SI" altLang="sl-SI" sz="2000"/>
              <a:t>vehicles, </a:t>
            </a:r>
          </a:p>
          <a:p>
            <a:pPr lvl="1"/>
            <a:r>
              <a:rPr lang="sl-SI" altLang="sl-SI" sz="2000"/>
              <a:t>operations.</a:t>
            </a:r>
            <a:endParaRPr lang="sl-SI" altLang="sl-SI" sz="2000">
              <a:sym typeface="Wingdings" panose="05000000000000000000" pitchFamily="2" charset="2"/>
            </a:endParaRPr>
          </a:p>
          <a:p>
            <a:endParaRPr lang="en-GB" altLang="sl-SI" sz="2000"/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07EDB365-8E13-4A4D-A326-D4D5A3F3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4524375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B50F9699-7BA7-4A91-8832-80C6A0F3A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588375" cy="5649913"/>
          </a:xfrm>
        </p:spPr>
        <p:txBody>
          <a:bodyPr/>
          <a:lstStyle/>
          <a:p>
            <a:r>
              <a:rPr lang="sl-SI" altLang="sl-SI" b="1" i="1" u="sng"/>
              <a:t>PRO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CARS.</a:t>
            </a:r>
          </a:p>
          <a:p>
            <a:pPr lvl="1"/>
            <a:endParaRPr lang="sl-SI" altLang="sl-SI"/>
          </a:p>
          <a:p>
            <a:r>
              <a:rPr lang="sl-SI" altLang="sl-SI" b="1" i="1" u="sng"/>
              <a:t>CONTRA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POLLUTION,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CHANGING ENVIRONMENT,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IMPACT ON PEOPLE.</a:t>
            </a:r>
          </a:p>
          <a:p>
            <a:pPr lvl="1">
              <a:buFont typeface="Wingdings 2" panose="05020102010507070707" pitchFamily="18" charset="2"/>
              <a:buNone/>
            </a:pPr>
            <a:endParaRPr lang="sl-SI" altLang="sl-SI"/>
          </a:p>
          <a:p>
            <a:pPr lvl="1"/>
            <a:endParaRPr lang="sl-SI" altLang="sl-S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56A3347-142A-4B9E-9790-5D41B6B31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CARS -pro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778DC04-0894-4298-A4EF-3E791D195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7288" y="1773238"/>
            <a:ext cx="6716712" cy="4525962"/>
          </a:xfrm>
        </p:spPr>
        <p:txBody>
          <a:bodyPr/>
          <a:lstStyle/>
          <a:p>
            <a:r>
              <a:rPr lang="en-GB" altLang="sl-SI"/>
              <a:t>availability of use </a:t>
            </a:r>
            <a:endParaRPr lang="sl-SI" altLang="sl-SI"/>
          </a:p>
          <a:p>
            <a:r>
              <a:rPr lang="en-GB" altLang="sl-SI"/>
              <a:t>transporting passengers</a:t>
            </a:r>
          </a:p>
          <a:p>
            <a:r>
              <a:rPr lang="en-GB" altLang="sl-SI"/>
              <a:t>easier access to remote places </a:t>
            </a:r>
          </a:p>
          <a:p>
            <a:r>
              <a:rPr lang="en-GB" altLang="sl-SI"/>
              <a:t>independence, freedom, and increased status for owner</a:t>
            </a:r>
            <a:endParaRPr lang="sl-SI" altLang="sl-SI"/>
          </a:p>
          <a:p>
            <a:r>
              <a:rPr lang="en-US" altLang="sl-SI"/>
              <a:t>2002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en-US" altLang="sl-SI"/>
              <a:t>590 million</a:t>
            </a:r>
            <a:r>
              <a:rPr lang="sl-SI" altLang="sl-SI"/>
              <a:t> </a:t>
            </a:r>
            <a:r>
              <a:rPr lang="en-US" altLang="sl-SI"/>
              <a:t>cars 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61444" name="Picture 4" descr="cars">
            <a:extLst>
              <a:ext uri="{FF2B5EF4-FFF2-40B4-BE49-F238E27FC236}">
                <a16:creationId xmlns:a16="http://schemas.microsoft.com/office/drawing/2014/main" id="{B91A0BA0-4B76-412B-8AAB-03AA77D1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619250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180px-07-Mini-Cooper">
            <a:extLst>
              <a:ext uri="{FF2B5EF4-FFF2-40B4-BE49-F238E27FC236}">
                <a16:creationId xmlns:a16="http://schemas.microsoft.com/office/drawing/2014/main" id="{2A299199-D86B-40CD-9A72-0CD4D1C3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781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747px-Benz-velo">
            <a:extLst>
              <a:ext uri="{FF2B5EF4-FFF2-40B4-BE49-F238E27FC236}">
                <a16:creationId xmlns:a16="http://schemas.microsoft.com/office/drawing/2014/main" id="{52703041-E8E9-4047-ACC6-BF63660D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76250"/>
            <a:ext cx="241141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180px-TeslaRoadster-front">
            <a:extLst>
              <a:ext uri="{FF2B5EF4-FFF2-40B4-BE49-F238E27FC236}">
                <a16:creationId xmlns:a16="http://schemas.microsoft.com/office/drawing/2014/main" id="{DC2C1BA1-C7BC-4E4E-813A-70B1331B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95458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886D16F-BF47-452F-936C-1BDC0899C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88375" cy="1143000"/>
          </a:xfrm>
        </p:spPr>
        <p:txBody>
          <a:bodyPr/>
          <a:lstStyle/>
          <a:p>
            <a:pPr algn="ctr"/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POLLUTION - contra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30445943-622E-4DBF-8F4D-978245221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516937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Air pollution.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global warming - </a:t>
            </a:r>
            <a:r>
              <a:rPr lang="en-GB" altLang="sl-SI"/>
              <a:t>emission of carbon dioxide</a:t>
            </a:r>
            <a:r>
              <a:rPr lang="sl-SI" altLang="sl-SI"/>
              <a:t>,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traffic jams. </a:t>
            </a:r>
          </a:p>
          <a:p>
            <a:pPr lvl="1"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8D6D7D67-F13C-46CD-9CFD-AB9851EF1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460851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>
            <a:extLst>
              <a:ext uri="{FF2B5EF4-FFF2-40B4-BE49-F238E27FC236}">
                <a16:creationId xmlns:a16="http://schemas.microsoft.com/office/drawing/2014/main" id="{02DE28E4-C175-40C5-A292-65B087F8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3845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C7D0555-7D48-41B2-8E5C-1B5C9FBE0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88375" cy="1143000"/>
          </a:xfrm>
        </p:spPr>
        <p:txBody>
          <a:bodyPr/>
          <a:lstStyle/>
          <a:p>
            <a:pPr algn="ctr"/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CHANGING ENVIRONMENT </a:t>
            </a:r>
            <a:b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contra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A59A937E-EBAF-4F3D-99DC-8FDB82D90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88375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Infrastructure – intervening with nature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cut down forests,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tunnels,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destroyed agriculral lands,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changed ecosystem.</a:t>
            </a:r>
          </a:p>
        </p:txBody>
      </p:sp>
      <p:pic>
        <p:nvPicPr>
          <p:cNvPr id="117764" name="Picture 4" descr="Flight_1022_1528">
            <a:extLst>
              <a:ext uri="{FF2B5EF4-FFF2-40B4-BE49-F238E27FC236}">
                <a16:creationId xmlns:a16="http://schemas.microsoft.com/office/drawing/2014/main" id="{BB96E56C-3FD1-46A7-A27C-53DACAA9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60800"/>
            <a:ext cx="4248150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5" name="Picture 5" descr="tunnels">
            <a:extLst>
              <a:ext uri="{FF2B5EF4-FFF2-40B4-BE49-F238E27FC236}">
                <a16:creationId xmlns:a16="http://schemas.microsoft.com/office/drawing/2014/main" id="{6A658AE5-39E2-48ED-B374-4D49F591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4032250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DF6B114-91D3-419F-85D3-E62148E99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13700" cy="1143000"/>
          </a:xfrm>
        </p:spPr>
        <p:txBody>
          <a:bodyPr/>
          <a:lstStyle/>
          <a:p>
            <a:r>
              <a:rPr lang="sl-SI" altLang="sl-SI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 OF TECHNOLOGY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5CEBD11-62F7-4788-9514-DD0F5748B7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805863" cy="2373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/>
              <a:t>The history of the invention of tools and techniques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These certainly changed lifestyle</a:t>
            </a:r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</a:pPr>
            <a:r>
              <a:rPr lang="sl-SI" altLang="sl-SI" sz="2000"/>
              <a:t>STONE &amp; METAL TOOLS</a:t>
            </a:r>
            <a:endParaRPr lang="sl-SI" altLang="sl-SI" sz="2000">
              <a:sym typeface="Wingdings" panose="05000000000000000000" pitchFamily="2" charset="2"/>
            </a:endParaRPr>
          </a:p>
          <a:p>
            <a:pPr marL="819150" lvl="1">
              <a:lnSpc>
                <a:spcPct val="90000"/>
              </a:lnSpc>
              <a:buFontTx/>
              <a:buNone/>
            </a:pPr>
            <a:r>
              <a:rPr lang="sl-SI" altLang="sl-SI" sz="1800">
                <a:sym typeface="Wingdings" panose="05000000000000000000" pitchFamily="2" charset="2"/>
              </a:rPr>
              <a:t></a:t>
            </a:r>
            <a:r>
              <a:rPr lang="sl-SI" altLang="sl-SI" sz="1800"/>
              <a:t> artifacts, including bracelets, axe heads, chisels (dleto), and polishing tools</a:t>
            </a:r>
            <a:endParaRPr lang="sl-SI" altLang="sl-SI" sz="1800">
              <a:sym typeface="Wingdings" panose="05000000000000000000" pitchFamily="2" charset="2"/>
            </a:endParaRPr>
          </a:p>
          <a:p>
            <a:pPr marL="819150" lvl="1">
              <a:lnSpc>
                <a:spcPct val="90000"/>
              </a:lnSpc>
              <a:buFontTx/>
              <a:buNone/>
            </a:pPr>
            <a:r>
              <a:rPr lang="sl-SI" altLang="sl-SI" sz="1800">
                <a:sym typeface="Wingdings" panose="05000000000000000000" pitchFamily="2" charset="2"/>
              </a:rPr>
              <a:t></a:t>
            </a:r>
            <a:r>
              <a:rPr lang="sl-SI" altLang="sl-SI" sz="1800"/>
              <a:t> perform a variety of tasks; chopping wood; cracking open nuts; skinning an animal </a:t>
            </a:r>
          </a:p>
          <a:p>
            <a:pPr>
              <a:lnSpc>
                <a:spcPct val="90000"/>
              </a:lnSpc>
            </a:pPr>
            <a:endParaRPr lang="sl-SI" altLang="sl-SI" sz="2000"/>
          </a:p>
        </p:txBody>
      </p:sp>
      <p:pic>
        <p:nvPicPr>
          <p:cNvPr id="79877" name="Picture 5" descr="angla">
            <a:extLst>
              <a:ext uri="{FF2B5EF4-FFF2-40B4-BE49-F238E27FC236}">
                <a16:creationId xmlns:a16="http://schemas.microsoft.com/office/drawing/2014/main" id="{07EA12E6-EA97-40B2-91F8-FCB90CE0A6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933825"/>
            <a:ext cx="3529012" cy="2351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8" name="Picture 6" descr="axes">
            <a:extLst>
              <a:ext uri="{FF2B5EF4-FFF2-40B4-BE49-F238E27FC236}">
                <a16:creationId xmlns:a16="http://schemas.microsoft.com/office/drawing/2014/main" id="{6DA2F802-1568-4C78-BDFC-C73ACF58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00438"/>
            <a:ext cx="19431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714EBA6-C6E3-4C9A-A384-B8EF963E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88375" cy="1143000"/>
          </a:xfrm>
        </p:spPr>
        <p:txBody>
          <a:bodyPr/>
          <a:lstStyle/>
          <a:p>
            <a:r>
              <a:rPr lang="sl-SI" altLang="sl-SI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IMPACT ON PEOPLE - contra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6136612-9A84-4DFC-88FE-7D6D65FA2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88375" cy="4525963"/>
          </a:xfrm>
        </p:spPr>
        <p:txBody>
          <a:bodyPr/>
          <a:lstStyle/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Breathing unhealthy air,</a:t>
            </a:r>
          </a:p>
          <a:p>
            <a:pPr lvl="1">
              <a:buFont typeface="Wingdings 2" panose="05020102010507070707" pitchFamily="18" charset="2"/>
              <a:buChar char="Q"/>
            </a:pPr>
            <a:r>
              <a:rPr lang="sl-SI" altLang="sl-SI"/>
              <a:t>car collisions: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1.2 million people die and</a:t>
            </a:r>
          </a:p>
          <a:p>
            <a:pPr lvl="2">
              <a:buFont typeface="Wingdings 2" panose="05020102010507070707" pitchFamily="18" charset="2"/>
              <a:buChar char="Q"/>
            </a:pPr>
            <a:r>
              <a:rPr lang="sl-SI" altLang="sl-SI"/>
              <a:t>40 million people are injured each year</a:t>
            </a:r>
          </a:p>
        </p:txBody>
      </p:sp>
      <p:pic>
        <p:nvPicPr>
          <p:cNvPr id="118788" name="Picture 4" descr="kf_collision">
            <a:extLst>
              <a:ext uri="{FF2B5EF4-FFF2-40B4-BE49-F238E27FC236}">
                <a16:creationId xmlns:a16="http://schemas.microsoft.com/office/drawing/2014/main" id="{FB61F81D-D3EB-43F0-9D07-74BB8785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4176712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2D9F18D-BA26-4675-8339-70274AC7B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716712" cy="1143000"/>
          </a:xfrm>
        </p:spPr>
        <p:txBody>
          <a:bodyPr/>
          <a:lstStyle/>
          <a:p>
            <a:pPr algn="ctr"/>
            <a:r>
              <a:rPr lang="sl-SI" altLang="sl-SI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ROBOTICS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DC5BF80-931E-4A57-9658-59E88F3DA3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3281362" cy="4525962"/>
          </a:xfrm>
        </p:spPr>
        <p:txBody>
          <a:bodyPr/>
          <a:lstStyle/>
          <a:p>
            <a:r>
              <a:rPr lang="sl-SI" altLang="sl-SI" sz="2000"/>
              <a:t>Robotics is the science and technology of robots</a:t>
            </a:r>
          </a:p>
          <a:p>
            <a:endParaRPr lang="sl-SI" altLang="sl-SI" sz="2000">
              <a:sym typeface="Wingdings" panose="05000000000000000000" pitchFamily="2" charset="2"/>
            </a:endParaRPr>
          </a:p>
          <a:p>
            <a:r>
              <a:rPr lang="sl-SI" altLang="sl-SI" sz="2000"/>
              <a:t>Robots are machines that can perform some human tasks or imitate some of the things that a person can do</a:t>
            </a:r>
            <a:endParaRPr lang="sl-SI" altLang="sl-SI" sz="2000">
              <a:sym typeface="Wingdings" panose="05000000000000000000" pitchFamily="2" charset="2"/>
            </a:endParaRPr>
          </a:p>
        </p:txBody>
      </p:sp>
      <p:pic>
        <p:nvPicPr>
          <p:cNvPr id="94216" name="Picture 8">
            <a:extLst>
              <a:ext uri="{FF2B5EF4-FFF2-40B4-BE49-F238E27FC236}">
                <a16:creationId xmlns:a16="http://schemas.microsoft.com/office/drawing/2014/main" id="{DC7C46E7-45BC-40B6-904B-C2FF915E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33825"/>
            <a:ext cx="2657475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7" name="Picture 9">
            <a:extLst>
              <a:ext uri="{FF2B5EF4-FFF2-40B4-BE49-F238E27FC236}">
                <a16:creationId xmlns:a16="http://schemas.microsoft.com/office/drawing/2014/main" id="{F7250950-C501-4C99-9B08-03D83A19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700213"/>
            <a:ext cx="274478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B5682F2E-8716-429B-9F0F-1602540EF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97887" cy="5246688"/>
          </a:xfrm>
        </p:spPr>
        <p:txBody>
          <a:bodyPr/>
          <a:lstStyle/>
          <a:p>
            <a:r>
              <a:rPr lang="sl-SI" altLang="sl-SI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PRO: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Car industry, 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GB" altLang="sl-SI"/>
              <a:t>Packaging</a:t>
            </a:r>
            <a:r>
              <a:rPr lang="sl-SI" altLang="sl-SI"/>
              <a:t>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MEDICINE </a:t>
            </a:r>
            <a:r>
              <a:rPr lang="sl-SI" altLang="sl-SI">
                <a:sym typeface="Wingdings" panose="05000000000000000000" pitchFamily="2" charset="2"/>
              </a:rPr>
              <a:t> surgery.</a:t>
            </a:r>
            <a:endParaRPr lang="sl-SI" altLang="sl-SI"/>
          </a:p>
          <a:p>
            <a:pPr lvl="1"/>
            <a:endParaRPr lang="sl-SI" altLang="sl-SI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5D50466B-3D77-4573-8CE3-02D2922C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3160712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32CDA810-A370-4324-ABF5-FAAB8D49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24923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931174AB-CC80-4A71-8F28-A0E6F4842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692150"/>
            <a:ext cx="6716713" cy="4525963"/>
          </a:xfrm>
        </p:spPr>
        <p:txBody>
          <a:bodyPr/>
          <a:lstStyle/>
          <a:p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CONTRA: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 Replace  human labor,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sl-SI" altLang="sl-SI"/>
              <a:t> abusing.</a:t>
            </a:r>
            <a:endParaRPr lang="sl-SI" altLang="sl-SI">
              <a:sym typeface="Wingdings" panose="05000000000000000000" pitchFamily="2" charset="2"/>
            </a:endParaRPr>
          </a:p>
        </p:txBody>
      </p:sp>
      <p:pic>
        <p:nvPicPr>
          <p:cNvPr id="104462" name="Picture 14">
            <a:extLst>
              <a:ext uri="{FF2B5EF4-FFF2-40B4-BE49-F238E27FC236}">
                <a16:creationId xmlns:a16="http://schemas.microsoft.com/office/drawing/2014/main" id="{126065A7-610F-4553-B5F9-4C29ED48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706687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64" name="Picture 16">
            <a:extLst>
              <a:ext uri="{FF2B5EF4-FFF2-40B4-BE49-F238E27FC236}">
                <a16:creationId xmlns:a16="http://schemas.microsoft.com/office/drawing/2014/main" id="{6232D9F8-6B8C-419C-9615-7072887C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3048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>
            <a:extLst>
              <a:ext uri="{FF2B5EF4-FFF2-40B4-BE49-F238E27FC236}">
                <a16:creationId xmlns:a16="http://schemas.microsoft.com/office/drawing/2014/main" id="{A202DDC0-EF9B-4D67-B946-497815CA0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08962" cy="5721350"/>
          </a:xfrm>
          <a:noFill/>
          <a:ln/>
        </p:spPr>
        <p:txBody>
          <a:bodyPr/>
          <a:lstStyle/>
          <a:p>
            <a:r>
              <a:rPr lang="sl-SI" altLang="sl-SI" sz="2000"/>
              <a:t>CLOTHING </a:t>
            </a:r>
            <a:endParaRPr lang="sl-SI" altLang="sl-SI" sz="2000">
              <a:sym typeface="Wingdings" panose="05000000000000000000" pitchFamily="2" charset="2"/>
            </a:endParaRPr>
          </a:p>
          <a:p>
            <a:pPr lvl="1">
              <a:buFontTx/>
              <a:buNone/>
            </a:pPr>
            <a:r>
              <a:rPr lang="sl-SI" altLang="sl-SI" sz="2000">
                <a:sym typeface="Wingdings" panose="05000000000000000000" pitchFamily="2" charset="2"/>
              </a:rPr>
              <a:t></a:t>
            </a:r>
            <a:r>
              <a:rPr lang="sl-SI" altLang="sl-SI" sz="2000"/>
              <a:t> the fur and other materials</a:t>
            </a:r>
          </a:p>
          <a:p>
            <a:r>
              <a:rPr lang="sl-SI" altLang="sl-SI" sz="2000"/>
              <a:t>ENERGY </a:t>
            </a:r>
            <a:endParaRPr lang="sl-SI" altLang="sl-SI" sz="200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sl-SI" altLang="sl-SI" sz="2000"/>
              <a:t>FIRE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altLang="sl-SI" sz="2000"/>
              <a:t>WIND POWER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sl-SI" altLang="sl-SI" sz="2000">
                <a:sym typeface="Wingdings" panose="05000000000000000000" pitchFamily="2" charset="2"/>
              </a:rPr>
              <a:t></a:t>
            </a:r>
            <a:r>
              <a:rPr lang="sl-SI" altLang="sl-SI" sz="2000"/>
              <a:t> ELECTRICITY </a:t>
            </a:r>
            <a:endParaRPr lang="sl-SI" altLang="sl-SI" sz="2000">
              <a:hlinkClick r:id="rId3" tooltip="Simple machine"/>
            </a:endParaRPr>
          </a:p>
          <a:p>
            <a:endParaRPr lang="sl-SI" altLang="sl-SI" sz="2000"/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11C16CEC-A6F7-4FAC-B509-5649E977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6511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7">
            <a:extLst>
              <a:ext uri="{FF2B5EF4-FFF2-40B4-BE49-F238E27FC236}">
                <a16:creationId xmlns:a16="http://schemas.microsoft.com/office/drawing/2014/main" id="{27A37307-66B6-46BB-A5E0-9FEAB0E4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29337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6" name="Picture 8">
            <a:extLst>
              <a:ext uri="{FF2B5EF4-FFF2-40B4-BE49-F238E27FC236}">
                <a16:creationId xmlns:a16="http://schemas.microsoft.com/office/drawing/2014/main" id="{E622348F-B325-471C-948C-D94BA9AC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317976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D16E3FF6-B6CF-4CA9-A418-F033EA2AA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80400" cy="5576888"/>
          </a:xfrm>
        </p:spPr>
        <p:txBody>
          <a:bodyPr/>
          <a:lstStyle/>
          <a:p>
            <a:r>
              <a:rPr lang="sl-SI" altLang="sl-SI" sz="1800"/>
              <a:t>SIMPLE MACHINES AND COMPLEX MACHINES</a:t>
            </a:r>
          </a:p>
          <a:p>
            <a:pPr lvl="1">
              <a:buFontTx/>
              <a:buNone/>
            </a:pPr>
            <a:r>
              <a:rPr lang="sl-SI" altLang="sl-SI" sz="1800">
                <a:sym typeface="Wingdings" panose="05000000000000000000" pitchFamily="2" charset="2"/>
              </a:rPr>
              <a:t></a:t>
            </a:r>
            <a:r>
              <a:rPr lang="sl-SI" altLang="sl-SI" sz="1800"/>
              <a:t> the lever, the screw, the pulley</a:t>
            </a:r>
            <a:endParaRPr lang="sl-SI" altLang="sl-SI" sz="180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sl-SI" altLang="sl-SI" sz="1800"/>
              <a:t>the clock, the engine, the electric generator and the electric motor, the computer, the radio,…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altLang="sl-SI" sz="1800"/>
              <a:t>As tools increase in complexity, so does the type of knowledge needed to support them</a:t>
            </a:r>
          </a:p>
        </p:txBody>
      </p:sp>
      <p:pic>
        <p:nvPicPr>
          <p:cNvPr id="86024" name="Picture 8">
            <a:extLst>
              <a:ext uri="{FF2B5EF4-FFF2-40B4-BE49-F238E27FC236}">
                <a16:creationId xmlns:a16="http://schemas.microsoft.com/office/drawing/2014/main" id="{AF36DFDD-DB26-4D0B-B22D-0D15D9FE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1885950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5" name="Picture 9">
            <a:extLst>
              <a:ext uri="{FF2B5EF4-FFF2-40B4-BE49-F238E27FC236}">
                <a16:creationId xmlns:a16="http://schemas.microsoft.com/office/drawing/2014/main" id="{BAF3F62A-9FC9-45B0-8D73-7923BC2AB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489200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7" name="Picture 11">
            <a:extLst>
              <a:ext uri="{FF2B5EF4-FFF2-40B4-BE49-F238E27FC236}">
                <a16:creationId xmlns:a16="http://schemas.microsoft.com/office/drawing/2014/main" id="{B04275B7-2E4E-444D-84B9-8EB68BAE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23653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8" name="Picture 12">
            <a:extLst>
              <a:ext uri="{FF2B5EF4-FFF2-40B4-BE49-F238E27FC236}">
                <a16:creationId xmlns:a16="http://schemas.microsoft.com/office/drawing/2014/main" id="{933CCD53-009F-46A7-99CB-72247584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23837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9" name="Picture 13">
            <a:extLst>
              <a:ext uri="{FF2B5EF4-FFF2-40B4-BE49-F238E27FC236}">
                <a16:creationId xmlns:a16="http://schemas.microsoft.com/office/drawing/2014/main" id="{9A17CA92-95BF-40FE-AE83-2AFE6DAE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489200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0" name="Picture 14">
            <a:extLst>
              <a:ext uri="{FF2B5EF4-FFF2-40B4-BE49-F238E27FC236}">
                <a16:creationId xmlns:a16="http://schemas.microsoft.com/office/drawing/2014/main" id="{81127C81-1578-415F-A795-1B2B52B3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188753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E6A0749-9FA3-400E-9CBE-9BF8C4957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 marL="838200" indent="-838200" algn="ctr"/>
            <a:r>
              <a:rPr lang="sl-SI" altLang="sl-SI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INFORMATION TECHNOLOGY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CCC97B9-F44F-46C8-9546-295113B05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4525963"/>
          </a:xfrm>
        </p:spPr>
        <p:txBody>
          <a:bodyPr/>
          <a:lstStyle/>
          <a:p>
            <a:r>
              <a:rPr lang="sl-SI" altLang="sl-SI" sz="2000">
                <a:sym typeface="Wingdings" panose="05000000000000000000" pitchFamily="2" charset="2"/>
              </a:rPr>
              <a:t>I</a:t>
            </a:r>
            <a:r>
              <a:rPr lang="sl-SI" altLang="sl-SI" sz="2000"/>
              <a:t>nformation technology (IT); is the study, design, development,management of computer-based information systems</a:t>
            </a:r>
            <a:endParaRPr lang="sl-SI" altLang="sl-SI" sz="2000">
              <a:sym typeface="Wingdings" panose="05000000000000000000" pitchFamily="2" charset="2"/>
            </a:endParaRPr>
          </a:p>
          <a:p>
            <a:r>
              <a:rPr lang="sl-SI" altLang="sl-SI" sz="2000"/>
              <a:t>The information technology is quite large, it covers many fields.</a:t>
            </a:r>
            <a:r>
              <a:rPr lang="sl-SI" altLang="sl-SI" sz="2400"/>
              <a:t> </a:t>
            </a:r>
          </a:p>
          <a:p>
            <a:endParaRPr lang="sl-SI" altLang="sl-SI" sz="2400"/>
          </a:p>
          <a:p>
            <a:endParaRPr lang="sl-SI" altLang="sl-SI" sz="2400"/>
          </a:p>
        </p:txBody>
      </p:sp>
      <p:pic>
        <p:nvPicPr>
          <p:cNvPr id="27652" name="Picture 4" descr="humor1">
            <a:extLst>
              <a:ext uri="{FF2B5EF4-FFF2-40B4-BE49-F238E27FC236}">
                <a16:creationId xmlns:a16="http://schemas.microsoft.com/office/drawing/2014/main" id="{58CEDBF2-6147-40F1-B1B3-5237FD9C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852738"/>
            <a:ext cx="2843212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f_image00911m_0bb5413">
            <a:extLst>
              <a:ext uri="{FF2B5EF4-FFF2-40B4-BE49-F238E27FC236}">
                <a16:creationId xmlns:a16="http://schemas.microsoft.com/office/drawing/2014/main" id="{14C35F28-C14D-4AE7-B70B-A723FAF4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44900"/>
            <a:ext cx="468153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f_image0015m_303a3db">
            <a:extLst>
              <a:ext uri="{FF2B5EF4-FFF2-40B4-BE49-F238E27FC236}">
                <a16:creationId xmlns:a16="http://schemas.microsoft.com/office/drawing/2014/main" id="{60798CB5-F685-40FF-8135-71AE9DDE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f_image0036m_87590a6">
            <a:extLst>
              <a:ext uri="{FF2B5EF4-FFF2-40B4-BE49-F238E27FC236}">
                <a16:creationId xmlns:a16="http://schemas.microsoft.com/office/drawing/2014/main" id="{B63A5617-EF5E-4087-975C-F2E94AAC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2766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f_image00712m_6b123ce">
            <a:extLst>
              <a:ext uri="{FF2B5EF4-FFF2-40B4-BE49-F238E27FC236}">
                <a16:creationId xmlns:a16="http://schemas.microsoft.com/office/drawing/2014/main" id="{A7A92809-7873-4A3A-B2C9-DBB6755C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E2344FD5-A9DF-4786-9B33-F04F282D2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135937" cy="5649913"/>
          </a:xfrm>
        </p:spPr>
        <p:txBody>
          <a:bodyPr/>
          <a:lstStyle/>
          <a:p>
            <a:r>
              <a:rPr lang="sl-SI" altLang="sl-SI" b="1" i="1" u="sng"/>
              <a:t>PRO</a:t>
            </a:r>
          </a:p>
          <a:p>
            <a:pPr lvl="1"/>
            <a:r>
              <a:rPr lang="sl-SI" altLang="sl-SI"/>
              <a:t> </a:t>
            </a:r>
            <a:r>
              <a:rPr lang="en-GB" altLang="sl-SI"/>
              <a:t>mobile phones</a:t>
            </a:r>
          </a:p>
          <a:p>
            <a:pPr lvl="1"/>
            <a:r>
              <a:rPr lang="sl-SI" altLang="sl-SI"/>
              <a:t> </a:t>
            </a:r>
            <a:r>
              <a:rPr lang="en-GB" altLang="sl-SI"/>
              <a:t>internet</a:t>
            </a:r>
          </a:p>
          <a:p>
            <a:pPr lvl="1"/>
            <a:r>
              <a:rPr lang="en-GB" altLang="sl-SI"/>
              <a:t> television</a:t>
            </a:r>
            <a:endParaRPr lang="sl-SI" altLang="sl-SI"/>
          </a:p>
          <a:p>
            <a:endParaRPr lang="sl-SI" altLang="sl-SI"/>
          </a:p>
          <a:p>
            <a:r>
              <a:rPr lang="sl-SI" altLang="sl-SI" b="1" i="1" u="sng"/>
              <a:t>CONTRA</a:t>
            </a:r>
            <a:endParaRPr lang="en-GB" altLang="sl-SI" b="1" i="1" u="sng"/>
          </a:p>
          <a:p>
            <a:pPr lvl="1"/>
            <a:r>
              <a:rPr lang="en-GB" altLang="sl-SI"/>
              <a:t>mobile phones</a:t>
            </a:r>
          </a:p>
          <a:p>
            <a:pPr lvl="1"/>
            <a:r>
              <a:rPr lang="en-GB" altLang="sl-SI"/>
              <a:t> computers and internet</a:t>
            </a:r>
          </a:p>
          <a:p>
            <a:pPr lvl="1"/>
            <a:r>
              <a:rPr lang="en-GB" altLang="sl-SI"/>
              <a:t> television</a:t>
            </a:r>
            <a:endParaRPr lang="en-GB" altLang="sl-SI" b="1" i="1" u="sng"/>
          </a:p>
          <a:p>
            <a:endParaRPr lang="sl-SI" altLang="sl-SI"/>
          </a:p>
        </p:txBody>
      </p:sp>
      <p:pic>
        <p:nvPicPr>
          <p:cNvPr id="88068" name="Picture 4" descr="Cartoon Technology">
            <a:extLst>
              <a:ext uri="{FF2B5EF4-FFF2-40B4-BE49-F238E27FC236}">
                <a16:creationId xmlns:a16="http://schemas.microsoft.com/office/drawing/2014/main" id="{D48BB514-94DD-4D60-8E57-D073F4FE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4813"/>
            <a:ext cx="3333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3052088-2FA9-41B1-A29C-95AFAB601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1143000"/>
          </a:xfrm>
        </p:spPr>
        <p:txBody>
          <a:bodyPr/>
          <a:lstStyle/>
          <a:p>
            <a:pPr algn="ctr"/>
            <a:r>
              <a:rPr lang="sl-SI" altLang="sl-SI" sz="4000" b="1" i="1">
                <a:solidFill>
                  <a:srgbClr val="0074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MOBILE PHONES -pro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9AE9139-44E1-4A9A-873F-B8E40D423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488237" cy="4525962"/>
          </a:xfrm>
        </p:spPr>
        <p:txBody>
          <a:bodyPr/>
          <a:lstStyle/>
          <a:p>
            <a:r>
              <a:rPr lang="en-GB" altLang="sl-SI"/>
              <a:t>communication</a:t>
            </a:r>
          </a:p>
          <a:p>
            <a:r>
              <a:rPr lang="en-GB" altLang="sl-SI"/>
              <a:t>functions (SMS, internet,</a:t>
            </a:r>
            <a:r>
              <a:rPr lang="sl-SI" altLang="sl-SI"/>
              <a:t> </a:t>
            </a:r>
            <a:r>
              <a:rPr lang="en-GB" altLang="sl-SI"/>
              <a:t>camera,…)</a:t>
            </a:r>
          </a:p>
          <a:p>
            <a:endParaRPr lang="en-GB" altLang="sl-SI"/>
          </a:p>
        </p:txBody>
      </p:sp>
      <p:pic>
        <p:nvPicPr>
          <p:cNvPr id="63492" name="Picture 4" descr="img_29472_mobile_phones_top5">
            <a:extLst>
              <a:ext uri="{FF2B5EF4-FFF2-40B4-BE49-F238E27FC236}">
                <a16:creationId xmlns:a16="http://schemas.microsoft.com/office/drawing/2014/main" id="{7F5F929A-ABA7-4D0A-8DB9-55006A099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21050"/>
            <a:ext cx="4103688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mobile_top">
            <a:extLst>
              <a:ext uri="{FF2B5EF4-FFF2-40B4-BE49-F238E27FC236}">
                <a16:creationId xmlns:a16="http://schemas.microsoft.com/office/drawing/2014/main" id="{AC2170C5-8CE0-4B3E-AEE0-EA4F38A3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3743325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d_1235_slide">
  <a:themeElements>
    <a:clrScheme name="ind_1235_slide 1">
      <a:dk1>
        <a:srgbClr val="000000"/>
      </a:dk1>
      <a:lt1>
        <a:srgbClr val="E7F3FF"/>
      </a:lt1>
      <a:dk2>
        <a:srgbClr val="000000"/>
      </a:dk2>
      <a:lt2>
        <a:srgbClr val="B2B2B2"/>
      </a:lt2>
      <a:accent1>
        <a:srgbClr val="84C3FF"/>
      </a:accent1>
      <a:accent2>
        <a:srgbClr val="94B2D6"/>
      </a:accent2>
      <a:accent3>
        <a:srgbClr val="F1F8FF"/>
      </a:accent3>
      <a:accent4>
        <a:srgbClr val="000000"/>
      </a:accent4>
      <a:accent5>
        <a:srgbClr val="C2DEFF"/>
      </a:accent5>
      <a:accent6>
        <a:srgbClr val="86A1C2"/>
      </a:accent6>
      <a:hlink>
        <a:srgbClr val="0065CE"/>
      </a:hlink>
      <a:folHlink>
        <a:srgbClr val="4A6584"/>
      </a:folHlink>
    </a:clrScheme>
    <a:fontScheme name="ind_1235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d_1235_slide 1">
        <a:dk1>
          <a:srgbClr val="000000"/>
        </a:dk1>
        <a:lt1>
          <a:srgbClr val="E7F3FF"/>
        </a:lt1>
        <a:dk2>
          <a:srgbClr val="000000"/>
        </a:dk2>
        <a:lt2>
          <a:srgbClr val="B2B2B2"/>
        </a:lt2>
        <a:accent1>
          <a:srgbClr val="84C3FF"/>
        </a:accent1>
        <a:accent2>
          <a:srgbClr val="94B2D6"/>
        </a:accent2>
        <a:accent3>
          <a:srgbClr val="F1F8FF"/>
        </a:accent3>
        <a:accent4>
          <a:srgbClr val="000000"/>
        </a:accent4>
        <a:accent5>
          <a:srgbClr val="C2DEFF"/>
        </a:accent5>
        <a:accent6>
          <a:srgbClr val="86A1C2"/>
        </a:accent6>
        <a:hlink>
          <a:srgbClr val="0065CE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35_slide 2">
        <a:dk1>
          <a:srgbClr val="000000"/>
        </a:dk1>
        <a:lt1>
          <a:srgbClr val="E7F3FF"/>
        </a:lt1>
        <a:dk2>
          <a:srgbClr val="000000"/>
        </a:dk2>
        <a:lt2>
          <a:srgbClr val="B2B2B2"/>
        </a:lt2>
        <a:accent1>
          <a:srgbClr val="18DBFF"/>
        </a:accent1>
        <a:accent2>
          <a:srgbClr val="B4B4FF"/>
        </a:accent2>
        <a:accent3>
          <a:srgbClr val="F1F8FF"/>
        </a:accent3>
        <a:accent4>
          <a:srgbClr val="000000"/>
        </a:accent4>
        <a:accent5>
          <a:srgbClr val="ABEAFF"/>
        </a:accent5>
        <a:accent6>
          <a:srgbClr val="A3A3E7"/>
        </a:accent6>
        <a:hlink>
          <a:srgbClr val="66B2FF"/>
        </a:hlink>
        <a:folHlink>
          <a:srgbClr val="666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35_slide 3">
        <a:dk1>
          <a:srgbClr val="000000"/>
        </a:dk1>
        <a:lt1>
          <a:srgbClr val="E7F3FF"/>
        </a:lt1>
        <a:dk2>
          <a:srgbClr val="000000"/>
        </a:dk2>
        <a:lt2>
          <a:srgbClr val="B2B2B2"/>
        </a:lt2>
        <a:accent1>
          <a:srgbClr val="FF7832"/>
        </a:accent1>
        <a:accent2>
          <a:srgbClr val="4CA5FF"/>
        </a:accent2>
        <a:accent3>
          <a:srgbClr val="F1F8FF"/>
        </a:accent3>
        <a:accent4>
          <a:srgbClr val="000000"/>
        </a:accent4>
        <a:accent5>
          <a:srgbClr val="FFBEAD"/>
        </a:accent5>
        <a:accent6>
          <a:srgbClr val="4495E7"/>
        </a:accent6>
        <a:hlink>
          <a:srgbClr val="CCAC00"/>
        </a:hlink>
        <a:folHlink>
          <a:srgbClr val="E64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35_slide 4">
        <a:dk1>
          <a:srgbClr val="000000"/>
        </a:dk1>
        <a:lt1>
          <a:srgbClr val="E7F3FF"/>
        </a:lt1>
        <a:dk2>
          <a:srgbClr val="000000"/>
        </a:dk2>
        <a:lt2>
          <a:srgbClr val="B2B2B2"/>
        </a:lt2>
        <a:accent1>
          <a:srgbClr val="E59500"/>
        </a:accent1>
        <a:accent2>
          <a:srgbClr val="3298FF"/>
        </a:accent2>
        <a:accent3>
          <a:srgbClr val="F1F8FF"/>
        </a:accent3>
        <a:accent4>
          <a:srgbClr val="000000"/>
        </a:accent4>
        <a:accent5>
          <a:srgbClr val="F0C8AA"/>
        </a:accent5>
        <a:accent6>
          <a:srgbClr val="2C89E7"/>
        </a:accent6>
        <a:hlink>
          <a:srgbClr val="CCCC00"/>
        </a:hlink>
        <a:folHlink>
          <a:srgbClr val="E500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35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4C3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C2DEFF"/>
        </a:accent5>
        <a:accent6>
          <a:srgbClr val="86A1C2"/>
        </a:accent6>
        <a:hlink>
          <a:srgbClr val="0065CE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35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8DBFF"/>
        </a:accent1>
        <a:accent2>
          <a:srgbClr val="B4B4FF"/>
        </a:accent2>
        <a:accent3>
          <a:srgbClr val="FFFFFF"/>
        </a:accent3>
        <a:accent4>
          <a:srgbClr val="000000"/>
        </a:accent4>
        <a:accent5>
          <a:srgbClr val="ABEAFF"/>
        </a:accent5>
        <a:accent6>
          <a:srgbClr val="A3A3E7"/>
        </a:accent6>
        <a:hlink>
          <a:srgbClr val="66B2FF"/>
        </a:hlink>
        <a:folHlink>
          <a:srgbClr val="666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35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832"/>
        </a:accent1>
        <a:accent2>
          <a:srgbClr val="4CA5FF"/>
        </a:accent2>
        <a:accent3>
          <a:srgbClr val="FFFFFF"/>
        </a:accent3>
        <a:accent4>
          <a:srgbClr val="000000"/>
        </a:accent4>
        <a:accent5>
          <a:srgbClr val="FFBEAD"/>
        </a:accent5>
        <a:accent6>
          <a:srgbClr val="4495E7"/>
        </a:accent6>
        <a:hlink>
          <a:srgbClr val="CCAC00"/>
        </a:hlink>
        <a:folHlink>
          <a:srgbClr val="E64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35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9500"/>
        </a:accent1>
        <a:accent2>
          <a:srgbClr val="3298FF"/>
        </a:accent2>
        <a:accent3>
          <a:srgbClr val="FFFFFF"/>
        </a:accent3>
        <a:accent4>
          <a:srgbClr val="000000"/>
        </a:accent4>
        <a:accent5>
          <a:srgbClr val="F0C8AA"/>
        </a:accent5>
        <a:accent6>
          <a:srgbClr val="2C89E7"/>
        </a:accent6>
        <a:hlink>
          <a:srgbClr val="CCCC00"/>
        </a:hlink>
        <a:folHlink>
          <a:srgbClr val="E500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ind_1235_slide</Template>
  <TotalTime>0</TotalTime>
  <Words>755</Words>
  <Application>Microsoft Office PowerPoint</Application>
  <PresentationFormat>On-screen Show (4:3)</PresentationFormat>
  <Paragraphs>174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Wingdings</vt:lpstr>
      <vt:lpstr>Wingdings 2</vt:lpstr>
      <vt:lpstr>ind_1235_slide</vt:lpstr>
      <vt:lpstr>TECHNOLOGY is LIBERATING US,</vt:lpstr>
      <vt:lpstr>What is technology?</vt:lpstr>
      <vt:lpstr>HISTORY OF TECHNOLOGY</vt:lpstr>
      <vt:lpstr>PowerPoint Presentation</vt:lpstr>
      <vt:lpstr>PowerPoint Presentation</vt:lpstr>
      <vt:lpstr>1. INFORMATION TECHNOLOGY</vt:lpstr>
      <vt:lpstr>PowerPoint Presentation</vt:lpstr>
      <vt:lpstr>PowerPoint Presentation</vt:lpstr>
      <vt:lpstr>1. MOBILE PHONES -pro</vt:lpstr>
      <vt:lpstr>1.  MOBILE PHONES -pro</vt:lpstr>
      <vt:lpstr>2. INTERNET -pro</vt:lpstr>
      <vt:lpstr>2. INTERNET - pro </vt:lpstr>
      <vt:lpstr>3. TELEVISION</vt:lpstr>
      <vt:lpstr>MOBILE PHONES - contra</vt:lpstr>
      <vt:lpstr>COMPUTERS &amp; INTERNET</vt:lpstr>
      <vt:lpstr>TELEVISION - contra</vt:lpstr>
      <vt:lpstr>2. ENGINEERING</vt:lpstr>
      <vt:lpstr>PowerPoint Presentation</vt:lpstr>
      <vt:lpstr>1. BIOTECHNOLOGY - pro</vt:lpstr>
      <vt:lpstr>2. CHEMICAL INDUSTRY - pro</vt:lpstr>
      <vt:lpstr>3. NUCLEAR INDUSTRY - pro</vt:lpstr>
      <vt:lpstr>1. WEAPON OF MASS DESTRUCTION  - contra </vt:lpstr>
      <vt:lpstr>2. NUCLEAR WEAPONS - contra</vt:lpstr>
      <vt:lpstr>3. NUCLEAR ACCIDENTS - contra</vt:lpstr>
      <vt:lpstr>3. TRANSPORTATION</vt:lpstr>
      <vt:lpstr>PowerPoint Presentation</vt:lpstr>
      <vt:lpstr>     CARS -pro</vt:lpstr>
      <vt:lpstr>1. POLLUTION - contra</vt:lpstr>
      <vt:lpstr>2. CHANGING ENVIRONMENT  - contra</vt:lpstr>
      <vt:lpstr>3. IMPACT ON PEOPLE - contra</vt:lpstr>
      <vt:lpstr>4. ROBOTICS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2019-05-30T09:23:14Z</dcterms:created>
  <dcterms:modified xsi:type="dcterms:W3CDTF">2019-05-30T09:23:15Z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