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68" r:id="rId1"/>
  </p:sldMasterIdLst>
  <p:sldIdLst>
    <p:sldId id="256" r:id="rId2"/>
    <p:sldId id="258" r:id="rId3"/>
    <p:sldId id="261" r:id="rId4"/>
    <p:sldId id="263" r:id="rId5"/>
    <p:sldId id="262" r:id="rId6"/>
    <p:sldId id="264" r:id="rId7"/>
    <p:sldId id="265" r:id="rId8"/>
    <p:sldId id="267" r:id="rId9"/>
    <p:sldId id="266" r:id="rId10"/>
    <p:sldId id="268" r:id="rId11"/>
    <p:sldId id="269" r:id="rId12"/>
    <p:sldId id="275" r:id="rId13"/>
    <p:sldId id="270" r:id="rId14"/>
    <p:sldId id="271" r:id="rId15"/>
    <p:sldId id="276" r:id="rId16"/>
    <p:sldId id="260" r:id="rId17"/>
    <p:sldId id="272" r:id="rId18"/>
    <p:sldId id="259" r:id="rId19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" y="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>
            <a:extLst>
              <a:ext uri="{FF2B5EF4-FFF2-40B4-BE49-F238E27FC236}">
                <a16:creationId xmlns:a16="http://schemas.microsoft.com/office/drawing/2014/main" id="{930782DB-A36F-4C94-8DE5-23F4079CC72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3038684-4DFE-45E8-9C26-FA69AF8BBF42}"/>
                </a:ext>
              </a:extLst>
            </p:cNvPr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2341E5D-20D5-4475-87D7-F97274E18C60}"/>
                </a:ext>
              </a:extLst>
            </p:cNvPr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7" name="Freeform 17">
            <a:extLst>
              <a:ext uri="{FF2B5EF4-FFF2-40B4-BE49-F238E27FC236}">
                <a16:creationId xmlns:a16="http://schemas.microsoft.com/office/drawing/2014/main" id="{D12EA9AE-7FFF-4C2A-B1E0-A2F29FB63CCB}"/>
              </a:ext>
            </a:extLst>
          </p:cNvPr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F0C4DC-AAFF-4EE6-837C-CC17E01A047C}"/>
              </a:ext>
            </a:extLst>
          </p:cNvPr>
          <p:cNvSpPr/>
          <p:nvPr/>
        </p:nvSpPr>
        <p:spPr>
          <a:xfrm>
            <a:off x="990600" y="1017588"/>
            <a:ext cx="7178675" cy="483076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922576-802D-4FF2-9D81-7D749A3A6739}"/>
              </a:ext>
            </a:extLst>
          </p:cNvPr>
          <p:cNvSpPr/>
          <p:nvPr/>
        </p:nvSpPr>
        <p:spPr>
          <a:xfrm>
            <a:off x="990600" y="1009650"/>
            <a:ext cx="7180263" cy="483235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Picture 2" descr="C:\Users\Administrator\Desktop\Pushpin Dev\Assets\pushpinLeft.png">
            <a:extLst>
              <a:ext uri="{FF2B5EF4-FFF2-40B4-BE49-F238E27FC236}">
                <a16:creationId xmlns:a16="http://schemas.microsoft.com/office/drawing/2014/main" id="{409FA1AF-D90E-41A0-8FCD-FF807A1FB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684">
            <a:off x="769938" y="701675"/>
            <a:ext cx="566737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Administrator\Desktop\Pushpin Dev\Assets\pushpinLeft.png">
            <a:extLst>
              <a:ext uri="{FF2B5EF4-FFF2-40B4-BE49-F238E27FC236}">
                <a16:creationId xmlns:a16="http://schemas.microsoft.com/office/drawing/2014/main" id="{D0773753-65FB-47A7-9A5F-16A920F1C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6196">
            <a:off x="7854950" y="749300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DF20BE2-4078-462E-8F20-138BB65B3B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70688" y="5357813"/>
            <a:ext cx="12144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1F251-242E-4B6B-890A-8B8FD89140DD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4EF6EE2-9C66-4A50-A318-52E48BD16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5357813"/>
            <a:ext cx="50339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1388A0C-3B44-46B6-BB80-102FB9723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13475" y="5357813"/>
            <a:ext cx="554038" cy="365125"/>
          </a:xfrm>
        </p:spPr>
        <p:txBody>
          <a:bodyPr/>
          <a:lstStyle>
            <a:lvl1pPr algn="ctr">
              <a:defRPr/>
            </a:lvl1pPr>
          </a:lstStyle>
          <a:p>
            <a:fld id="{A8D41CF6-7B64-4FA8-AA3D-FE38D4E28F2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961471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38237-EE19-44CB-B17E-F9641E4DD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872EA-A981-4726-9097-3BC5E3037D36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B9242-76FE-4E9B-B895-4660FB0FD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17FDF-7E05-4332-A4AD-1573DAB3B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9381F-BA85-418B-8B29-5967CDEA9D5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475430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70581-2152-4F3C-96CE-67E70FCF8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6890A-6085-41D1-8AED-A81F3AB0721D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D5258-F8C0-43A8-84D8-BB07E6778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727D1-F172-4A4B-896D-C249EE532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B7945-D2D9-4B42-ADCF-B4479279540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02050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31171-D784-4D13-B9A5-46C943F38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78D93-9F27-40F2-87B1-C2139F3D7B28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68099-75EE-47B7-B299-C26CE1A21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0FD7E-0E66-4464-A8DA-DDD11E62D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5D2E2C-138E-4F04-B96C-92B761D7BA7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319248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E40BB-85E3-4890-B227-91AFB0048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F3D3A-921F-445C-8688-E9C710CD43FB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CA222-5EFB-4193-A5A1-AA1890CA5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352D0-7603-4725-B853-FF1F166A7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62F5BB-BB42-4F60-9FD0-2B11F12CFB4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081274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D76D0E5-73C2-4F88-8E42-6CFCF5B0A06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C05FA-5FE6-4C6C-B68B-D1B934515F0D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4733F8-E56C-466F-A6F6-25DDC3AA959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9034F83-6341-429F-BCFB-FBB53992775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F3B57308-D081-40F5-9D30-C6677367C7E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518597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EA7B4E7-96AD-4952-BE76-9B7E3DF1E00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42E4E-8930-4D25-9866-6C08E08025B1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8A14DFC-B9E6-4C48-9563-B1A563A28D0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9DA301F-9141-4749-A41E-F7B3B522413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35AA441B-FD75-426D-AD6C-1A890CF746A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369560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77B1701-67DD-491B-AE1E-1B70733C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6CAC0-1E6F-48FF-B4AD-B917EC1437E6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3EE1762-B9C2-4491-BEA3-C290713F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3279575-1A7D-45B1-B010-337909A5F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A9FCE-675E-43B5-A564-3C66BEED4C9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81728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9C44C13-30FA-4D89-8CE2-CFD577C51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65AEC-3556-4C98-803F-B20A85077CF7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2F8983D-8297-42AB-BE40-60F90D8B1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A5AE6-EADB-4F3B-A2F7-87FA620A0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3A0338-0863-42E2-9250-425BB57A8CC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089427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>
            <a:extLst>
              <a:ext uri="{FF2B5EF4-FFF2-40B4-BE49-F238E27FC236}">
                <a16:creationId xmlns:a16="http://schemas.microsoft.com/office/drawing/2014/main" id="{FCF5F818-F6A2-475A-B076-D4463967380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F172F38-D390-471F-ADA7-97947D97E540}"/>
                </a:ext>
              </a:extLst>
            </p:cNvPr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5ADB24-7EB7-47D7-9FFE-3275E1C1C330}"/>
                </a:ext>
              </a:extLst>
            </p:cNvPr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8" name="Freeform 17">
            <a:extLst>
              <a:ext uri="{FF2B5EF4-FFF2-40B4-BE49-F238E27FC236}">
                <a16:creationId xmlns:a16="http://schemas.microsoft.com/office/drawing/2014/main" id="{6D439BD9-AAC2-4BA1-A034-1F10EB3606FC}"/>
              </a:ext>
            </a:extLst>
          </p:cNvPr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4F7846-BDF4-446C-9EF1-DEE5985BD0D3}"/>
              </a:ext>
            </a:extLst>
          </p:cNvPr>
          <p:cNvSpPr/>
          <p:nvPr/>
        </p:nvSpPr>
        <p:spPr>
          <a:xfrm rot="60000">
            <a:off x="4468813" y="604838"/>
            <a:ext cx="3789362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CD0445-3162-4EB9-8165-EAC6C0B21892}"/>
              </a:ext>
            </a:extLst>
          </p:cNvPr>
          <p:cNvSpPr/>
          <p:nvPr/>
        </p:nvSpPr>
        <p:spPr>
          <a:xfrm rot="60000">
            <a:off x="4471988" y="603250"/>
            <a:ext cx="3787775" cy="5722938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359FE7-CCF4-446F-9259-830B09585CB4}"/>
              </a:ext>
            </a:extLst>
          </p:cNvPr>
          <p:cNvSpPr/>
          <p:nvPr/>
        </p:nvSpPr>
        <p:spPr>
          <a:xfrm rot="21540000">
            <a:off x="749300" y="576263"/>
            <a:ext cx="3789363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046F45-C296-4186-BD97-795E1591DF76}"/>
              </a:ext>
            </a:extLst>
          </p:cNvPr>
          <p:cNvSpPr/>
          <p:nvPr/>
        </p:nvSpPr>
        <p:spPr>
          <a:xfrm rot="21540000">
            <a:off x="749300" y="576263"/>
            <a:ext cx="3789363" cy="572135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" name="Picture 2" descr="C:\Users\Administrator\Desktop\Pushpin Dev\Assets\pushpinLeft.png">
            <a:extLst>
              <a:ext uri="{FF2B5EF4-FFF2-40B4-BE49-F238E27FC236}">
                <a16:creationId xmlns:a16="http://schemas.microsoft.com/office/drawing/2014/main" id="{3145FDB4-533A-4FD5-A3B8-788BD0086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684">
            <a:off x="2371725" y="293688"/>
            <a:ext cx="56673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Administrator\Desktop\Pushpin Dev\Assets\pushpinLeft.png">
            <a:extLst>
              <a:ext uri="{FF2B5EF4-FFF2-40B4-BE49-F238E27FC236}">
                <a16:creationId xmlns:a16="http://schemas.microsoft.com/office/drawing/2014/main" id="{AC50088F-FA82-4D21-9A9E-A50CDE73F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6196">
            <a:off x="6280150" y="333375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F66E818E-2ECE-4CC5-8B93-A93A2DB5BC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60000">
            <a:off x="6342063" y="5886450"/>
            <a:ext cx="12128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44514-27F9-4812-975A-B8A512E69290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4B4C7805-0F71-407E-ACD2-704298F35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21540000">
            <a:off x="914400" y="5829300"/>
            <a:ext cx="35226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D139E5BF-8958-4CED-8E17-2C8B69099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60000">
            <a:off x="7558088" y="5897563"/>
            <a:ext cx="554037" cy="365125"/>
          </a:xfrm>
        </p:spPr>
        <p:txBody>
          <a:bodyPr/>
          <a:lstStyle>
            <a:lvl1pPr>
              <a:defRPr/>
            </a:lvl1pPr>
          </a:lstStyle>
          <a:p>
            <a:fld id="{82AFC02A-92A9-49A8-A1ED-E9CE48EF4EB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084394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>
            <a:extLst>
              <a:ext uri="{FF2B5EF4-FFF2-40B4-BE49-F238E27FC236}">
                <a16:creationId xmlns:a16="http://schemas.microsoft.com/office/drawing/2014/main" id="{21AEF0FE-1D92-4780-B26B-A3004779CC3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F40D3F4-8F2D-490E-8E4F-B4FCF8AB51B8}"/>
                </a:ext>
              </a:extLst>
            </p:cNvPr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BF97F29-DA4E-4ADE-960A-9F665C916B6D}"/>
                </a:ext>
              </a:extLst>
            </p:cNvPr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8" name="Freeform 17">
            <a:extLst>
              <a:ext uri="{FF2B5EF4-FFF2-40B4-BE49-F238E27FC236}">
                <a16:creationId xmlns:a16="http://schemas.microsoft.com/office/drawing/2014/main" id="{C399C5C0-918C-4AEF-B8F6-806EDE1E02A8}"/>
              </a:ext>
            </a:extLst>
          </p:cNvPr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036693-BB80-42F2-91C3-0D9FF3B88E76}"/>
              </a:ext>
            </a:extLst>
          </p:cNvPr>
          <p:cNvSpPr/>
          <p:nvPr/>
        </p:nvSpPr>
        <p:spPr>
          <a:xfrm rot="21540000">
            <a:off x="749300" y="576263"/>
            <a:ext cx="3789363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77AC66-5FAD-4DB4-A523-98797F8C2A16}"/>
              </a:ext>
            </a:extLst>
          </p:cNvPr>
          <p:cNvSpPr/>
          <p:nvPr/>
        </p:nvSpPr>
        <p:spPr>
          <a:xfrm rot="21540000">
            <a:off x="744538" y="576263"/>
            <a:ext cx="3789362" cy="572135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35A407-D92B-4E12-A54C-EA5CC35534F7}"/>
              </a:ext>
            </a:extLst>
          </p:cNvPr>
          <p:cNvSpPr/>
          <p:nvPr/>
        </p:nvSpPr>
        <p:spPr>
          <a:xfrm rot="60000">
            <a:off x="4468813" y="604838"/>
            <a:ext cx="3789362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5E417F-9FEA-4F2F-A1E9-217943294FBD}"/>
              </a:ext>
            </a:extLst>
          </p:cNvPr>
          <p:cNvSpPr/>
          <p:nvPr/>
        </p:nvSpPr>
        <p:spPr>
          <a:xfrm rot="60000">
            <a:off x="4464050" y="603250"/>
            <a:ext cx="3789363" cy="5722938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" name="Picture 2" descr="C:\Users\Administrator\Desktop\Pushpin Dev\Assets\pushpinLeft.png">
            <a:extLst>
              <a:ext uri="{FF2B5EF4-FFF2-40B4-BE49-F238E27FC236}">
                <a16:creationId xmlns:a16="http://schemas.microsoft.com/office/drawing/2014/main" id="{B90943FE-5FAA-4875-9A37-E03B24CB6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684">
            <a:off x="2371725" y="293688"/>
            <a:ext cx="56673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Administrator\Desktop\Pushpin Dev\Assets\pushpinLeft.png">
            <a:extLst>
              <a:ext uri="{FF2B5EF4-FFF2-40B4-BE49-F238E27FC236}">
                <a16:creationId xmlns:a16="http://schemas.microsoft.com/office/drawing/2014/main" id="{3F342B1C-74D2-400E-848E-B719E609A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6196">
            <a:off x="6280150" y="333375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l-SI" noProof="0"/>
              <a:t>Kliknite ikono, če želite dodati sliko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DFD99FA0-2148-4C76-833A-9F4A10E1AF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60000">
            <a:off x="6345238" y="5888038"/>
            <a:ext cx="12144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2AD6D-AE33-4E21-B678-8976C3ACDDDF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8E78D40C-9903-4737-8AC1-3AB0C611E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21540000">
            <a:off x="914400" y="5830888"/>
            <a:ext cx="33194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3E59A502-7D67-4836-AE22-A48AA1B98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60000">
            <a:off x="7562850" y="5900738"/>
            <a:ext cx="554038" cy="365125"/>
          </a:xfrm>
        </p:spPr>
        <p:txBody>
          <a:bodyPr/>
          <a:lstStyle>
            <a:lvl1pPr>
              <a:defRPr/>
            </a:lvl1pPr>
          </a:lstStyle>
          <a:p>
            <a:fld id="{A4AD77C0-34A5-48DE-A517-0E04CA77B8D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705303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5">
            <a:extLst>
              <a:ext uri="{FF2B5EF4-FFF2-40B4-BE49-F238E27FC236}">
                <a16:creationId xmlns:a16="http://schemas.microsoft.com/office/drawing/2014/main" id="{843A0E71-DD82-4F4B-8B61-80F920DC7FC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6612A1B-C8A0-4898-B2AD-7174F2A17EC7}"/>
                </a:ext>
              </a:extLst>
            </p:cNvPr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A0F23FE-B0CD-4F8B-91F9-2B114D43E9F5}"/>
                </a:ext>
              </a:extLst>
            </p:cNvPr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6A009148-68B2-4162-BF2F-6820E9B1D8ED}"/>
              </a:ext>
            </a:extLst>
          </p:cNvPr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E2405F-55F6-4EF4-B26D-8D5C27BF8F82}"/>
              </a:ext>
            </a:extLst>
          </p:cNvPr>
          <p:cNvSpPr/>
          <p:nvPr/>
        </p:nvSpPr>
        <p:spPr>
          <a:xfrm>
            <a:off x="731838" y="574675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B00D61-0BA2-4336-B803-F4A4C2725F51}"/>
              </a:ext>
            </a:extLst>
          </p:cNvPr>
          <p:cNvSpPr/>
          <p:nvPr/>
        </p:nvSpPr>
        <p:spPr>
          <a:xfrm>
            <a:off x="731838" y="576263"/>
            <a:ext cx="7696200" cy="5715000"/>
          </a:xfrm>
          <a:prstGeom prst="rect">
            <a:avLst/>
          </a:prstGeom>
          <a:blipFill dpi="0" rotWithShape="1">
            <a:blip r:embed="rId14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32" name="Picture 2" descr="C:\Users\Administrator\Desktop\Pushpin Dev\Assets\pushpinLeft.png">
            <a:extLst>
              <a:ext uri="{FF2B5EF4-FFF2-40B4-BE49-F238E27FC236}">
                <a16:creationId xmlns:a16="http://schemas.microsoft.com/office/drawing/2014/main" id="{566B7064-38DF-4532-9802-94C3C29BB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684">
            <a:off x="544513" y="273050"/>
            <a:ext cx="566737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2" descr="C:\Users\Administrator\Desktop\Pushpin Dev\Assets\pushpinLeft.png">
            <a:extLst>
              <a:ext uri="{FF2B5EF4-FFF2-40B4-BE49-F238E27FC236}">
                <a16:creationId xmlns:a16="http://schemas.microsoft.com/office/drawing/2014/main" id="{01F33376-B8E5-4DD9-BCAE-AD59D5DDA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6196">
            <a:off x="8115300" y="298450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itle Placeholder 1">
            <a:extLst>
              <a:ext uri="{FF2B5EF4-FFF2-40B4-BE49-F238E27FC236}">
                <a16:creationId xmlns:a16="http://schemas.microsoft.com/office/drawing/2014/main" id="{606602EF-7808-4C4D-B7F3-0147F06AEBD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95375" y="817563"/>
            <a:ext cx="696436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 naslova matrice</a:t>
            </a:r>
            <a:endParaRPr lang="en-US" altLang="sl-SI"/>
          </a:p>
        </p:txBody>
      </p:sp>
      <p:sp>
        <p:nvSpPr>
          <p:cNvPr id="1035" name="Text Placeholder 2">
            <a:extLst>
              <a:ext uri="{FF2B5EF4-FFF2-40B4-BE49-F238E27FC236}">
                <a16:creationId xmlns:a16="http://schemas.microsoft.com/office/drawing/2014/main" id="{EAB1B95D-0ECD-483C-B12C-B6D48C8409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463675" y="2119313"/>
            <a:ext cx="6196013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  <a:endParaRPr lang="en-US" alt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4CDCA-4B55-402B-8224-9551A57B0A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4775" y="5808663"/>
            <a:ext cx="1212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Rage Italic" pitchFamily="66" charset="0"/>
                <a:cs typeface="+mn-cs"/>
              </a:defRPr>
            </a:lvl1pPr>
          </a:lstStyle>
          <a:p>
            <a:pPr>
              <a:defRPr/>
            </a:pPr>
            <a:fld id="{34D940DB-DB56-4551-919E-9D6F0B5A9E7F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0CEE1-71CB-4E22-83B9-C126F88B9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5808663"/>
            <a:ext cx="5540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Rage Italic" pitchFamily="66" charset="0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61E71-E779-4DF3-869A-9E2878BC6A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70800" y="5808663"/>
            <a:ext cx="5540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Rage Italic" panose="03070502040507070304" pitchFamily="66" charset="0"/>
              </a:defRPr>
            </a:lvl1pPr>
          </a:lstStyle>
          <a:p>
            <a:fld id="{C3ABC459-D80F-41F2-A6F3-FABC7314FCCA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92" r:id="rId8"/>
    <p:sldLayoutId id="2147483793" r:id="rId9"/>
    <p:sldLayoutId id="2147483789" r:id="rId10"/>
    <p:sldLayoutId id="214748379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anose="02030602050306030303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anose="02030602050306030303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anose="02030602050306030303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anose="020306020503060303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anose="03060802040406070304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anose="03060802040406070304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anose="03060802040406070304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anose="03060802040406070304" pitchFamily="66" charset="0"/>
        <a:buChar char="O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6446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anose="03060802040406070304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SpPkHZ66aI" TargetMode="External"/><Relationship Id="rId2" Type="http://schemas.openxmlformats.org/officeDocument/2006/relationships/hyperlink" Target="https://www.youtube.com/watch?v=QuN0Z65sp5c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Qe3HbVegpjM" TargetMode="External"/><Relationship Id="rId4" Type="http://schemas.openxmlformats.org/officeDocument/2006/relationships/hyperlink" Target="https://www.youtube.com/watch?v=dad4-gQfhMs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slov 8">
            <a:extLst>
              <a:ext uri="{FF2B5EF4-FFF2-40B4-BE49-F238E27FC236}">
                <a16:creationId xmlns:a16="http://schemas.microsoft.com/office/drawing/2014/main" id="{75729B0B-CBB6-4651-B82B-9B0FE61F0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213" y="0"/>
            <a:ext cx="8497887" cy="936625"/>
          </a:xfrm>
        </p:spPr>
        <p:txBody>
          <a:bodyPr>
            <a:normAutofit fontScale="90000"/>
          </a:bodyPr>
          <a:lstStyle/>
          <a:p>
            <a:r>
              <a:rPr lang="sl-SI" altLang="sl-SI" sz="7200">
                <a:solidFill>
                  <a:srgbClr val="0070C0"/>
                </a:solidFill>
                <a:latin typeface="Blue Highway Linocut"/>
              </a:rPr>
              <a:t>TEENAGE PROBLEMS</a:t>
            </a:r>
            <a:endParaRPr lang="sl-SI" altLang="sl-SI" sz="8800">
              <a:solidFill>
                <a:srgbClr val="0070C0"/>
              </a:solidFill>
              <a:latin typeface="Blue Highway Linocut"/>
            </a:endParaRPr>
          </a:p>
        </p:txBody>
      </p:sp>
      <p:sp>
        <p:nvSpPr>
          <p:cNvPr id="5123" name="Podnaslov 9">
            <a:extLst>
              <a:ext uri="{FF2B5EF4-FFF2-40B4-BE49-F238E27FC236}">
                <a16:creationId xmlns:a16="http://schemas.microsoft.com/office/drawing/2014/main" id="{BA34987B-F099-4B80-BD10-C479368AD5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524000"/>
          </a:xfrm>
        </p:spPr>
        <p:txBody>
          <a:bodyPr/>
          <a:lstStyle/>
          <a:p>
            <a:endParaRPr lang="sl-SI" altLang="sl-SI"/>
          </a:p>
        </p:txBody>
      </p:sp>
      <p:pic>
        <p:nvPicPr>
          <p:cNvPr id="5125" name="Picture 2">
            <a:extLst>
              <a:ext uri="{FF2B5EF4-FFF2-40B4-BE49-F238E27FC236}">
                <a16:creationId xmlns:a16="http://schemas.microsoft.com/office/drawing/2014/main" id="{2D300C13-CFC1-4B70-8BDF-E0C11F17D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1052513"/>
            <a:ext cx="6878637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slov 1">
            <a:extLst>
              <a:ext uri="{FF2B5EF4-FFF2-40B4-BE49-F238E27FC236}">
                <a16:creationId xmlns:a16="http://schemas.microsoft.com/office/drawing/2014/main" id="{04CA47E2-8E7F-4EF6-8E2F-8D805FA4E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60350"/>
            <a:ext cx="8064500" cy="1203325"/>
          </a:xfrm>
        </p:spPr>
        <p:txBody>
          <a:bodyPr/>
          <a:lstStyle/>
          <a:p>
            <a:r>
              <a:rPr lang="sl-SI" altLang="sl-SI" sz="5000">
                <a:solidFill>
                  <a:srgbClr val="00B0F0"/>
                </a:solidFill>
                <a:latin typeface="Blue Highway Linocut"/>
              </a:rPr>
              <a:t>CONSEQUENCES TEENS PROBLEMS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03BAF0F3-A636-40C8-9D90-B60A924C7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1412875"/>
            <a:ext cx="7848600" cy="5184775"/>
          </a:xfrm>
        </p:spPr>
        <p:txBody>
          <a:bodyPr rtlCol="0">
            <a:normAutofit/>
          </a:bodyPr>
          <a:lstStyle/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escape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self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harming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death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of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diseaeses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(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anorexia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,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bulimia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)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mental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illnesses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AC0830F-BC04-49A0-97F2-3CE5AE0769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4" t="29689" r="4480" b="15433"/>
          <a:stretch/>
        </p:blipFill>
        <p:spPr bwMode="auto">
          <a:xfrm>
            <a:off x="5844774" y="2348880"/>
            <a:ext cx="2789563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7C92A386-334B-4490-9989-6AFF4EF2A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303" y="3573016"/>
            <a:ext cx="4392488" cy="3137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slov 1">
            <a:extLst>
              <a:ext uri="{FF2B5EF4-FFF2-40B4-BE49-F238E27FC236}">
                <a16:creationId xmlns:a16="http://schemas.microsoft.com/office/drawing/2014/main" id="{C3700FDF-D39C-441A-874C-847774CA0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260350"/>
            <a:ext cx="6965950" cy="1203325"/>
          </a:xfrm>
        </p:spPr>
        <p:txBody>
          <a:bodyPr/>
          <a:lstStyle/>
          <a:p>
            <a:r>
              <a:rPr lang="sl-SI" altLang="sl-SI" sz="7200">
                <a:solidFill>
                  <a:srgbClr val="00B0F0"/>
                </a:solidFill>
                <a:latin typeface="Blue Highway Linocut"/>
              </a:rPr>
              <a:t>HELP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481DEA0F-9962-49E4-9E7E-264093C30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1268413"/>
            <a:ext cx="7848600" cy="5184775"/>
          </a:xfrm>
        </p:spPr>
        <p:txBody>
          <a:bodyPr rtlCol="0">
            <a:normAutofit/>
          </a:bodyPr>
          <a:lstStyle/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some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remedy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talks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with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right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people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-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friends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,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psychiatrists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…</a:t>
            </a:r>
          </a:p>
          <a:p>
            <a:pPr marL="274320" indent="-274320" fontAlgn="auto">
              <a:spcAft>
                <a:spcPts val="0"/>
              </a:spcAft>
              <a:defRPr/>
            </a:pP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5756C46-9474-4BDC-BBF9-33305709D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" y="2492896"/>
            <a:ext cx="5004048" cy="3336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ACC0577F-9796-4C37-9A40-7A87CCE3C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456" y="3927918"/>
            <a:ext cx="4896544" cy="2906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slov 1">
            <a:extLst>
              <a:ext uri="{FF2B5EF4-FFF2-40B4-BE49-F238E27FC236}">
                <a16:creationId xmlns:a16="http://schemas.microsoft.com/office/drawing/2014/main" id="{ADA1B73D-05D9-4E82-AA38-5EBD4CBF9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476250"/>
            <a:ext cx="6964362" cy="1203325"/>
          </a:xfrm>
        </p:spPr>
        <p:txBody>
          <a:bodyPr/>
          <a:lstStyle/>
          <a:p>
            <a:r>
              <a:rPr lang="sl-SI" altLang="sl-SI">
                <a:solidFill>
                  <a:srgbClr val="00B0F0"/>
                </a:solidFill>
                <a:latin typeface="Blue Highway Linocut"/>
              </a:rPr>
              <a:t>DICTIONARY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16C78F80-9405-45DC-8129-C09DDC33B1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5650" y="1557338"/>
            <a:ext cx="3744913" cy="4679950"/>
          </a:xfrm>
        </p:spPr>
        <p:txBody>
          <a:bodyPr rtlCol="0">
            <a:normAutofit lnSpcReduction="10000"/>
          </a:bodyPr>
          <a:lstStyle/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latin typeface="Blue Highway Linocut" pitchFamily="2" charset="-18"/>
              </a:rPr>
              <a:t>intimidation</a:t>
            </a:r>
            <a:r>
              <a:rPr lang="sl-SI" b="1" dirty="0">
                <a:latin typeface="Blue Highway Linocut" pitchFamily="2" charset="-18"/>
              </a:rPr>
              <a:t>- ustrahovanje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latin typeface="Blue Highway Linocut" pitchFamily="2" charset="-18"/>
              </a:rPr>
              <a:t>addiction</a:t>
            </a:r>
            <a:r>
              <a:rPr lang="sl-SI" b="1" dirty="0">
                <a:latin typeface="Blue Highway Linocut" pitchFamily="2" charset="-18"/>
              </a:rPr>
              <a:t>- odvisnost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latin typeface="Blue Highway Linocut" pitchFamily="2" charset="-18"/>
              </a:rPr>
              <a:t>bullying</a:t>
            </a:r>
            <a:r>
              <a:rPr lang="sl-SI" b="1" dirty="0">
                <a:latin typeface="Blue Highway Linocut" pitchFamily="2" charset="-18"/>
              </a:rPr>
              <a:t>- nasilje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latin typeface="Blue Highway Linocut" pitchFamily="2" charset="-18"/>
              </a:rPr>
              <a:t>flowchart</a:t>
            </a:r>
            <a:r>
              <a:rPr lang="sl-SI" b="1" dirty="0">
                <a:latin typeface="Blue Highway Linocut" pitchFamily="2" charset="-18"/>
              </a:rPr>
              <a:t>- poteka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latin typeface="Blue Highway Linocut" pitchFamily="2" charset="-18"/>
              </a:rPr>
              <a:t>unconfident</a:t>
            </a:r>
            <a:r>
              <a:rPr lang="sl-SI" b="1" dirty="0">
                <a:latin typeface="Blue Highway Linocut" pitchFamily="2" charset="-18"/>
              </a:rPr>
              <a:t>- </a:t>
            </a:r>
            <a:r>
              <a:rPr lang="sl-SI" b="1" dirty="0" err="1">
                <a:latin typeface="Blue Highway Linocut" pitchFamily="2" charset="-18"/>
              </a:rPr>
              <a:t>nesamozavest</a:t>
            </a:r>
            <a:endParaRPr lang="sl-SI" b="1" dirty="0"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latin typeface="Blue Highway Linocut" pitchFamily="2" charset="-18"/>
              </a:rPr>
              <a:t>rant</a:t>
            </a:r>
            <a:r>
              <a:rPr lang="sl-SI" b="1" dirty="0">
                <a:latin typeface="Blue Highway Linocut" pitchFamily="2" charset="-18"/>
              </a:rPr>
              <a:t>- zmerjanje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latin typeface="Blue Highway Linocut" pitchFamily="2" charset="-18"/>
              </a:rPr>
              <a:t>wounds</a:t>
            </a:r>
            <a:r>
              <a:rPr lang="sl-SI" b="1" dirty="0">
                <a:latin typeface="Blue Highway Linocut" pitchFamily="2" charset="-18"/>
              </a:rPr>
              <a:t>- poškoduje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latin typeface="Blue Highway Linocut" pitchFamily="2" charset="-18"/>
              </a:rPr>
              <a:t>consequences</a:t>
            </a:r>
            <a:r>
              <a:rPr lang="sl-SI" b="1" dirty="0">
                <a:latin typeface="Blue Highway Linocut" pitchFamily="2" charset="-18"/>
              </a:rPr>
              <a:t>- posledice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latin typeface="Blue Highway Linocut" pitchFamily="2" charset="-18"/>
              </a:rPr>
              <a:t>abortion</a:t>
            </a:r>
            <a:r>
              <a:rPr lang="sl-SI" b="1" dirty="0">
                <a:latin typeface="Blue Highway Linocut" pitchFamily="2" charset="-18"/>
              </a:rPr>
              <a:t>- splav</a:t>
            </a:r>
          </a:p>
          <a:p>
            <a:pPr marL="0" indent="0" fontAlgn="auto">
              <a:spcAft>
                <a:spcPts val="0"/>
              </a:spcAft>
              <a:buFont typeface="Brush Script MT" panose="03060802040406070304" pitchFamily="66" charset="0"/>
              <a:buNone/>
              <a:defRPr/>
            </a:pPr>
            <a:endParaRPr lang="sl-SI" sz="1800" dirty="0"/>
          </a:p>
          <a:p>
            <a:pPr marL="274320" indent="-274320" fontAlgn="auto">
              <a:spcAft>
                <a:spcPts val="0"/>
              </a:spcAft>
              <a:defRPr/>
            </a:pPr>
            <a:endParaRPr lang="sl-SI" sz="1800" dirty="0"/>
          </a:p>
          <a:p>
            <a:pPr marL="274320" indent="-274320" fontAlgn="auto">
              <a:spcAft>
                <a:spcPts val="0"/>
              </a:spcAft>
              <a:defRPr/>
            </a:pPr>
            <a:endParaRPr lang="sl-SI" sz="1800" dirty="0"/>
          </a:p>
          <a:p>
            <a:pPr marL="274320" indent="-274320" fontAlgn="auto">
              <a:spcAft>
                <a:spcPts val="0"/>
              </a:spcAft>
              <a:defRPr/>
            </a:pPr>
            <a:endParaRPr lang="sl-SI" sz="1400" dirty="0"/>
          </a:p>
        </p:txBody>
      </p:sp>
      <p:sp>
        <p:nvSpPr>
          <p:cNvPr id="16388" name="Ograda vsebine 3">
            <a:extLst>
              <a:ext uri="{FF2B5EF4-FFF2-40B4-BE49-F238E27FC236}">
                <a16:creationId xmlns:a16="http://schemas.microsoft.com/office/drawing/2014/main" id="{BA3D0DC0-10B9-4E06-B379-EDB8BB45B18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64075" y="1557338"/>
            <a:ext cx="3652838" cy="4679950"/>
          </a:xfrm>
        </p:spPr>
        <p:txBody>
          <a:bodyPr/>
          <a:lstStyle/>
          <a:p>
            <a:r>
              <a:rPr lang="sl-SI" altLang="sl-SI" b="1">
                <a:latin typeface="Blue Highway Linocut"/>
              </a:rPr>
              <a:t>victim- žrtev</a:t>
            </a:r>
          </a:p>
          <a:p>
            <a:r>
              <a:rPr lang="sl-SI" altLang="sl-SI" b="1">
                <a:latin typeface="Blue Highway Linocut"/>
              </a:rPr>
              <a:t>suffer- trpeti</a:t>
            </a:r>
          </a:p>
          <a:p>
            <a:r>
              <a:rPr lang="sl-SI" altLang="sl-SI" b="1">
                <a:latin typeface="Blue Highway Linocut"/>
              </a:rPr>
              <a:t>violent- nasilen</a:t>
            </a:r>
          </a:p>
          <a:p>
            <a:r>
              <a:rPr lang="sl-SI" altLang="sl-SI" b="1">
                <a:latin typeface="Blue Highway Linocut"/>
              </a:rPr>
              <a:t>cause- vzrok</a:t>
            </a:r>
          </a:p>
          <a:p>
            <a:r>
              <a:rPr lang="sl-SI" altLang="sl-SI" b="1">
                <a:latin typeface="Blue Highway Linocut"/>
              </a:rPr>
              <a:t>rape- posilstvo</a:t>
            </a:r>
          </a:p>
          <a:p>
            <a:r>
              <a:rPr lang="sl-SI" altLang="sl-SI" b="1">
                <a:latin typeface="Blue Highway Linocut"/>
              </a:rPr>
              <a:t>escape- oditi, zbežati</a:t>
            </a:r>
          </a:p>
          <a:p>
            <a:r>
              <a:rPr lang="sl-SI" altLang="sl-SI" b="1">
                <a:latin typeface="Blue Highway Linocut"/>
              </a:rPr>
              <a:t>able- dorasle</a:t>
            </a:r>
          </a:p>
          <a:p>
            <a:r>
              <a:rPr lang="sl-SI" altLang="sl-SI" b="1">
                <a:latin typeface="Blue Highway Linocut"/>
              </a:rPr>
              <a:t>illnesses- bolezen</a:t>
            </a:r>
          </a:p>
          <a:p>
            <a:endParaRPr lang="sl-SI" altLang="sl-SI"/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540562-9378-4974-8DBD-842063A3F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765175"/>
            <a:ext cx="6964362" cy="12017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4900" dirty="0">
                <a:solidFill>
                  <a:srgbClr val="00B0F0"/>
                </a:solidFill>
                <a:latin typeface="Blue Highway Linocut" pitchFamily="2" charset="-18"/>
              </a:rPr>
              <a:t>BOOKS AND MOVIES </a:t>
            </a:r>
            <a:br>
              <a:rPr lang="sl-SI" sz="4900" dirty="0">
                <a:solidFill>
                  <a:srgbClr val="00B0F0"/>
                </a:solidFill>
                <a:latin typeface="Blue Highway Linocut" pitchFamily="2" charset="-18"/>
              </a:rPr>
            </a:br>
            <a:r>
              <a:rPr lang="sl-SI" sz="4900" dirty="0">
                <a:solidFill>
                  <a:srgbClr val="00B0F0"/>
                </a:solidFill>
                <a:latin typeface="Blue Highway Linocut" pitchFamily="2" charset="-18"/>
              </a:rPr>
              <a:t>ABOUT TEEN PROBLEMS</a:t>
            </a:r>
            <a:br>
              <a:rPr lang="sl-SI" sz="4900" dirty="0">
                <a:solidFill>
                  <a:srgbClr val="00B0F0"/>
                </a:solidFill>
                <a:latin typeface="Blue Highway Linocut" pitchFamily="2" charset="-18"/>
              </a:rPr>
            </a:br>
            <a:r>
              <a:rPr lang="sl-SI" dirty="0">
                <a:solidFill>
                  <a:srgbClr val="00B0F0"/>
                </a:solidFill>
                <a:latin typeface="Blue Highway Linocut" pitchFamily="2" charset="-18"/>
              </a:rPr>
              <a:t> </a:t>
            </a:r>
          </a:p>
        </p:txBody>
      </p:sp>
      <p:sp>
        <p:nvSpPr>
          <p:cNvPr id="3" name="Ograda besedila 2">
            <a:extLst>
              <a:ext uri="{FF2B5EF4-FFF2-40B4-BE49-F238E27FC236}">
                <a16:creationId xmlns:a16="http://schemas.microsoft.com/office/drawing/2014/main" id="{D30B1365-5206-459E-B238-515F0A92F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888" y="1268413"/>
            <a:ext cx="2940050" cy="820737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sl-SI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BOOKS</a:t>
            </a:r>
          </a:p>
        </p:txBody>
      </p:sp>
      <p:sp>
        <p:nvSpPr>
          <p:cNvPr id="4" name="Ograda besedila 3">
            <a:extLst>
              <a:ext uri="{FF2B5EF4-FFF2-40B4-BE49-F238E27FC236}">
                <a16:creationId xmlns:a16="http://schemas.microsoft.com/office/drawing/2014/main" id="{1F499445-6494-4A06-AD03-6218D3DE90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3438" y="1268413"/>
            <a:ext cx="2944812" cy="823912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sl-SI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FILMS</a:t>
            </a:r>
          </a:p>
        </p:txBody>
      </p:sp>
      <p:sp>
        <p:nvSpPr>
          <p:cNvPr id="5" name="Ograda vsebine 4">
            <a:extLst>
              <a:ext uri="{FF2B5EF4-FFF2-40B4-BE49-F238E27FC236}">
                <a16:creationId xmlns:a16="http://schemas.microsoft.com/office/drawing/2014/main" id="{FBC50427-67DF-47C9-9064-A529DBC44EE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7088" y="1989138"/>
            <a:ext cx="3698875" cy="4319587"/>
          </a:xfrm>
        </p:spPr>
        <p:txBody>
          <a:bodyPr rtlCol="0">
            <a:normAutofit/>
          </a:bodyPr>
          <a:lstStyle/>
          <a:p>
            <a:pPr marL="274320" indent="-274320" fontAlgn="auto">
              <a:spcAft>
                <a:spcPts val="0"/>
              </a:spcAft>
              <a:defRPr/>
            </a:pPr>
            <a:r>
              <a:rPr lang="sl-SI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Beautiful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(</a:t>
            </a:r>
            <a:r>
              <a:rPr lang="sl-SI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Amy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Reed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)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Wir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Kinder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Vom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Bahnhof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ZOO (Christiane F)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Scars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(</a:t>
            </a:r>
            <a:r>
              <a:rPr lang="sl-SI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Cheyrl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Rainfield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)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Good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 </a:t>
            </a:r>
            <a:r>
              <a:rPr lang="sl-SI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Evil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(James </a:t>
            </a:r>
            <a:r>
              <a:rPr lang="sl-SI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Heneghan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)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Slut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(</a:t>
            </a:r>
            <a:r>
              <a:rPr lang="sl-SI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Beth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Goobie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)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Miriam Es </a:t>
            </a:r>
            <a:r>
              <a:rPr lang="sl-SI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Anorexica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(</a:t>
            </a:r>
            <a:r>
              <a:rPr lang="sl-SI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Marliese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Arold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)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Chocolate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For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Breakfast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(Pamela Moore)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Kozarček preveč (</a:t>
            </a:r>
            <a:r>
              <a:rPr lang="sl-SI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Stella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Kos)</a:t>
            </a:r>
            <a:b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</a:br>
            <a:endParaRPr lang="sl-S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</p:txBody>
      </p:sp>
      <p:sp>
        <p:nvSpPr>
          <p:cNvPr id="6" name="Ograda vsebine 5">
            <a:extLst>
              <a:ext uri="{FF2B5EF4-FFF2-40B4-BE49-F238E27FC236}">
                <a16:creationId xmlns:a16="http://schemas.microsoft.com/office/drawing/2014/main" id="{0D90BC64-A426-4B21-82CE-EDC310E7191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3438" y="2060575"/>
            <a:ext cx="3228975" cy="4176713"/>
          </a:xfrm>
        </p:spPr>
        <p:txBody>
          <a:bodyPr rtlCol="0">
            <a:normAutofit/>
          </a:bodyPr>
          <a:lstStyle/>
          <a:p>
            <a:pPr marL="274320" indent="-274320" fontAlgn="auto">
              <a:spcAft>
                <a:spcPts val="0"/>
              </a:spcAft>
              <a:defRPr/>
            </a:pPr>
            <a:r>
              <a:rPr lang="sl-SI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Thirteen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(2003)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Kids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(1995)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Min </a:t>
            </a:r>
            <a:r>
              <a:rPr lang="sl-SI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Lilla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Syster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(2015)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The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Virgin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Suicides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(2000)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Juno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(2007)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de-D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Wir Kinder Vom Bahnhof ZOO 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(1981)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Speak</a:t>
            </a: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(2004)</a:t>
            </a:r>
          </a:p>
          <a:p>
            <a:pPr marL="274320" indent="-274320" fontAlgn="auto">
              <a:spcAft>
                <a:spcPts val="0"/>
              </a:spcAft>
              <a:defRPr/>
            </a:pPr>
            <a:endParaRPr lang="sl-S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endParaRPr lang="sl-S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>
            <a:extLst>
              <a:ext uri="{FF2B5EF4-FFF2-40B4-BE49-F238E27FC236}">
                <a16:creationId xmlns:a16="http://schemas.microsoft.com/office/drawing/2014/main" id="{B254F9C7-A87D-45B3-9DB7-E957A255A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3" t="8881" r="15675" b="22496"/>
          <a:stretch>
            <a:fillRect/>
          </a:stretch>
        </p:blipFill>
        <p:spPr bwMode="auto">
          <a:xfrm>
            <a:off x="611188" y="31750"/>
            <a:ext cx="4110037" cy="62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>
            <a:extLst>
              <a:ext uri="{FF2B5EF4-FFF2-40B4-BE49-F238E27FC236}">
                <a16:creationId xmlns:a16="http://schemas.microsoft.com/office/drawing/2014/main" id="{D140E58C-56FC-4448-8CE7-8DF00C1C4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5" y="287338"/>
            <a:ext cx="4140200" cy="657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15">
            <a:extLst>
              <a:ext uri="{FF2B5EF4-FFF2-40B4-BE49-F238E27FC236}">
                <a16:creationId xmlns:a16="http://schemas.microsoft.com/office/drawing/2014/main" id="{83A59F42-B2FF-436F-8939-EDFEB6FF5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287338"/>
            <a:ext cx="385286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6" name="Picture 16">
            <a:extLst>
              <a:ext uri="{FF2B5EF4-FFF2-40B4-BE49-F238E27FC236}">
                <a16:creationId xmlns:a16="http://schemas.microsoft.com/office/drawing/2014/main" id="{4B6A7801-18C0-48D4-909B-9FCA526E1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90525"/>
            <a:ext cx="3527425" cy="609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7" name="Picture 17">
            <a:extLst>
              <a:ext uri="{FF2B5EF4-FFF2-40B4-BE49-F238E27FC236}">
                <a16:creationId xmlns:a16="http://schemas.microsoft.com/office/drawing/2014/main" id="{1723F5E0-1C00-422B-B13E-7FF8730CC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34938"/>
            <a:ext cx="4460875" cy="668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8" name="Picture 18">
            <a:extLst>
              <a:ext uri="{FF2B5EF4-FFF2-40B4-BE49-F238E27FC236}">
                <a16:creationId xmlns:a16="http://schemas.microsoft.com/office/drawing/2014/main" id="{444B4C62-8137-41D4-8867-5E7BF4ACC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87338"/>
            <a:ext cx="4124325" cy="617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9" name="Picture 19">
            <a:extLst>
              <a:ext uri="{FF2B5EF4-FFF2-40B4-BE49-F238E27FC236}">
                <a16:creationId xmlns:a16="http://schemas.microsoft.com/office/drawing/2014/main" id="{595C7324-E8A5-46F3-914C-95BE24F15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87338"/>
            <a:ext cx="3908425" cy="581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0" name="Picture 20">
            <a:extLst>
              <a:ext uri="{FF2B5EF4-FFF2-40B4-BE49-F238E27FC236}">
                <a16:creationId xmlns:a16="http://schemas.microsoft.com/office/drawing/2014/main" id="{9834B551-608A-4B45-A348-7486AEE43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287338"/>
            <a:ext cx="3967163" cy="643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1" name="Picture 21">
            <a:extLst>
              <a:ext uri="{FF2B5EF4-FFF2-40B4-BE49-F238E27FC236}">
                <a16:creationId xmlns:a16="http://schemas.microsoft.com/office/drawing/2014/main" id="{BD80E59D-8308-4F5A-BE3E-06BCE9A1F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193675"/>
            <a:ext cx="4078288" cy="629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2" name="Picture 22">
            <a:extLst>
              <a:ext uri="{FF2B5EF4-FFF2-40B4-BE49-F238E27FC236}">
                <a16:creationId xmlns:a16="http://schemas.microsoft.com/office/drawing/2014/main" id="{9A09AE68-9A62-4AD5-8F6F-5986F40A0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93675"/>
            <a:ext cx="4157663" cy="623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3" name="Picture 23">
            <a:extLst>
              <a:ext uri="{FF2B5EF4-FFF2-40B4-BE49-F238E27FC236}">
                <a16:creationId xmlns:a16="http://schemas.microsoft.com/office/drawing/2014/main" id="{0F3C47DD-DDBA-47AC-AA5D-77B7A744E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50850"/>
            <a:ext cx="4173538" cy="626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slov 1">
            <a:extLst>
              <a:ext uri="{FF2B5EF4-FFF2-40B4-BE49-F238E27FC236}">
                <a16:creationId xmlns:a16="http://schemas.microsoft.com/office/drawing/2014/main" id="{9371F82B-1F86-4F8F-B755-02FAB0F3A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rgbClr val="00B0F0"/>
                </a:solidFill>
                <a:latin typeface="Blue Highway Linocut"/>
              </a:rPr>
              <a:t>VIDEOS</a:t>
            </a:r>
          </a:p>
        </p:txBody>
      </p:sp>
      <p:sp>
        <p:nvSpPr>
          <p:cNvPr id="19459" name="Ograda vsebine 2">
            <a:extLst>
              <a:ext uri="{FF2B5EF4-FFF2-40B4-BE49-F238E27FC236}">
                <a16:creationId xmlns:a16="http://schemas.microsoft.com/office/drawing/2014/main" id="{BED1721B-ED70-425C-A4C9-A709A13E7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>
                <a:latin typeface="Blue Highway Linocut"/>
                <a:hlinkClick r:id="rId2"/>
              </a:rPr>
              <a:t>https://www.youtube.com/watch?v=QuN0Z65sp5c</a:t>
            </a:r>
            <a:endParaRPr lang="sl-SI" altLang="sl-SI">
              <a:latin typeface="Blue Highway Linocut"/>
            </a:endParaRPr>
          </a:p>
          <a:p>
            <a:r>
              <a:rPr lang="sl-SI" altLang="sl-SI">
                <a:latin typeface="Blue Highway Linocut"/>
                <a:hlinkClick r:id="rId3"/>
              </a:rPr>
              <a:t>https://www.youtube.com/watch?v=ySpPkHZ66aI</a:t>
            </a:r>
            <a:endParaRPr lang="sl-SI" altLang="sl-SI">
              <a:latin typeface="Blue Highway Linocut"/>
            </a:endParaRPr>
          </a:p>
          <a:p>
            <a:r>
              <a:rPr lang="sl-SI" altLang="sl-SI">
                <a:latin typeface="Blue Highway Linocut"/>
                <a:hlinkClick r:id="rId4"/>
              </a:rPr>
              <a:t>https://www.youtube.com/watch?v=dad4-gQfhMs</a:t>
            </a:r>
            <a:endParaRPr lang="sl-SI" altLang="sl-SI">
              <a:latin typeface="Blue Highway Linocut"/>
            </a:endParaRPr>
          </a:p>
          <a:p>
            <a:r>
              <a:rPr lang="sl-SI" altLang="sl-SI">
                <a:latin typeface="Blue Highway Linocut"/>
                <a:hlinkClick r:id="rId5"/>
              </a:rPr>
              <a:t>https://www.youtube.com/watch?v=Qe3HbVegpjM</a:t>
            </a:r>
            <a:endParaRPr lang="sl-SI" altLang="sl-SI">
              <a:latin typeface="Blue Highway Linocut"/>
            </a:endParaRPr>
          </a:p>
          <a:p>
            <a:endParaRPr lang="sl-SI" altLang="sl-SI">
              <a:latin typeface="Blue Highway Linocut"/>
            </a:endParaRPr>
          </a:p>
          <a:p>
            <a:endParaRPr lang="sl-SI" altLang="sl-SI">
              <a:latin typeface="Blue Highway Linocut"/>
            </a:endParaRPr>
          </a:p>
          <a:p>
            <a:endParaRPr lang="sl-SI" altLang="sl-SI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slov 1">
            <a:extLst>
              <a:ext uri="{FF2B5EF4-FFF2-40B4-BE49-F238E27FC236}">
                <a16:creationId xmlns:a16="http://schemas.microsoft.com/office/drawing/2014/main" id="{FCB69780-9500-420E-9847-DD62BA6CB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-171450"/>
            <a:ext cx="7704138" cy="1728788"/>
          </a:xfrm>
        </p:spPr>
        <p:txBody>
          <a:bodyPr/>
          <a:lstStyle/>
          <a:p>
            <a:r>
              <a:rPr lang="sl-SI" altLang="sl-SI">
                <a:solidFill>
                  <a:srgbClr val="00B0F0"/>
                </a:solidFill>
                <a:latin typeface="Blue Highway Linocut"/>
              </a:rPr>
              <a:t>PHOTOS</a:t>
            </a:r>
          </a:p>
        </p:txBody>
      </p:sp>
      <p:sp>
        <p:nvSpPr>
          <p:cNvPr id="4" name="Ograda vsebine 3">
            <a:extLst>
              <a:ext uri="{FF2B5EF4-FFF2-40B4-BE49-F238E27FC236}">
                <a16:creationId xmlns:a16="http://schemas.microsoft.com/office/drawing/2014/main" id="{D9F7BD67-8059-4E36-8ABC-8D8C9B45F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836613"/>
            <a:ext cx="7775575" cy="5616575"/>
          </a:xfrm>
        </p:spPr>
        <p:txBody>
          <a:bodyPr rtlCol="0">
            <a:normAutofit lnSpcReduction="10000"/>
          </a:bodyPr>
          <a:lstStyle/>
          <a:p>
            <a:pPr marL="274320" indent="-274320" fontAlgn="auto">
              <a:spcAft>
                <a:spcPts val="0"/>
              </a:spcAft>
              <a:defRPr/>
            </a:pPr>
            <a:r>
              <a:rPr lang="sl-SI" sz="1100" dirty="0">
                <a:latin typeface="Blue Highway Linocut" pitchFamily="2" charset="-18"/>
              </a:rPr>
              <a:t>http://pixgood.com/girl-being-bullied.html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1100" dirty="0">
                <a:latin typeface="Blue Highway Linocut" pitchFamily="2" charset="-18"/>
              </a:rPr>
              <a:t>http://www.secureteen.com/peer-pressure/keep-your-teen-away-from-the-wrong-company/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1100" dirty="0">
                <a:latin typeface="Blue Highway Linocut" pitchFamily="2" charset="-18"/>
              </a:rPr>
              <a:t>http://www.shutterstock.com/video/clip-3849824-stock-footage-gang-intimidation-gang-members-pressure-a-younger-boy-to-take-a-gun.html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1100" dirty="0">
                <a:latin typeface="Blue Highway Linocut" pitchFamily="2" charset="-18"/>
              </a:rPr>
              <a:t>http://everydaylife.globalpost.com/longterm-effects-strict-parenting-6180.html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1100" dirty="0">
                <a:latin typeface="Blue Highway Linocut" pitchFamily="2" charset="-18"/>
              </a:rPr>
              <a:t>http://nkmt.sze.hu/hirek-esemenyek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1100" dirty="0">
                <a:latin typeface="Blue Highway Linocut" pitchFamily="2" charset="-18"/>
              </a:rPr>
              <a:t>http://www.techaddiction.ca/symptoms-of-computer-game-addiction-cog.html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1100" dirty="0">
                <a:latin typeface="Blue Highway Linocut" pitchFamily="2" charset="-18"/>
              </a:rPr>
              <a:t>http://quizcavern.com/quizzes/are-you-a-facebook-addict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1100" dirty="0">
                <a:latin typeface="Blue Highway Linocut" pitchFamily="2" charset="-18"/>
              </a:rPr>
              <a:t>http://www.wisegeek.org/what-is-physical-bullying.htm#didyouknowout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1100" dirty="0">
                <a:latin typeface="Blue Highway Linocut" pitchFamily="2" charset="-18"/>
              </a:rPr>
              <a:t>http://medicmagic.net/victims-of-bullying-are-prone-to-experience-mental-disorder.html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1100" dirty="0">
                <a:latin typeface="Blue Highway Linocut" pitchFamily="2" charset="-18"/>
              </a:rPr>
              <a:t>http://www.psychologicalharassment.com/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1200" dirty="0">
                <a:latin typeface="Blue Highway Linocut" pitchFamily="2" charset="-18"/>
              </a:rPr>
              <a:t>http://ingles.colegioromareda.com/?p=46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1200" dirty="0">
                <a:latin typeface="Blue Highway Linocut" pitchFamily="2" charset="-18"/>
              </a:rPr>
              <a:t>http://www.telegraph.co.uk/news/health/news/4141649/Teenagers-turn-to-alcohol-and-drugs-to-cope-with-school-stress.html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1200" dirty="0">
                <a:latin typeface="Blue Highway Linocut" pitchFamily="2" charset="-18"/>
              </a:rPr>
              <a:t>https://janedungo.wordpress.com/2015/02/15/how-much-alcohol-do-teens-use/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1200" dirty="0">
                <a:latin typeface="Blue Highway Linocut" pitchFamily="2" charset="-18"/>
              </a:rPr>
              <a:t>http://beginningandend.com/teens-smoke-drugs-alcohol-report/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1100" dirty="0">
                <a:latin typeface="Blue Highway Linocut" pitchFamily="2" charset="-18"/>
              </a:rPr>
              <a:t>http://esol.britishcouncil.org/content/learners/uk-life/be-safe-uk/drugs-alcohol-and-cigarettes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1200" dirty="0">
                <a:latin typeface="Blue Highway Linocut" pitchFamily="2" charset="-18"/>
              </a:rPr>
              <a:t>http://content.time.com/time/health/article/0,8599,1902500,00.html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1200" dirty="0">
                <a:latin typeface="Blue Highway Linocut" pitchFamily="2" charset="-18"/>
              </a:rPr>
              <a:t>http://www.natureworldnews.com/articles/6070/20140218/stress-hormone-cortisol-act-biomarker-depression-researchers.htm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1200" dirty="0">
                <a:latin typeface="Blue Highway Linocut" pitchFamily="2" charset="-18"/>
              </a:rPr>
              <a:t>https://www.pinterest.com/paradigmmalibu/teen-depression-treatment/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1200" dirty="0">
                <a:latin typeface="Blue Highway Linocut" pitchFamily="2" charset="-18"/>
              </a:rPr>
              <a:t>http://www.keepcalm-o-matic.co.uk/p/keep-calm-and-avoid-drugs-and-alcohol/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1200" dirty="0">
                <a:latin typeface="Blue Highway Linocut" pitchFamily="2" charset="-18"/>
              </a:rPr>
              <a:t>http://www.1079thebreeze.com/index.php/the-big-breakfast/news-of-the-weird/14094-doctor-despicable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1200" dirty="0">
                <a:latin typeface="Blue Highway Linocut" pitchFamily="2" charset="-18"/>
              </a:rPr>
              <a:t>http://www.cbsnews.com/news/us-teen-pregnancy-rates-at-an-all-time-low-across-all-ethnicities/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1200" dirty="0">
                <a:latin typeface="Blue Highway Linocut" pitchFamily="2" charset="-18"/>
              </a:rPr>
              <a:t>https://www.pinterest.com/pin/397090892117108615/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1200" dirty="0">
                <a:latin typeface="Blue Highway Linocut" pitchFamily="2" charset="-18"/>
              </a:rPr>
              <a:t>http://www.refuge.org.uk/get-help-now/help-for-teenage-girls/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1200" dirty="0">
                <a:latin typeface="Blue Highway Linocut" pitchFamily="2" charset="-18"/>
              </a:rPr>
              <a:t>http://www.totalchoirresources.com/how-to-build-a-choir-community/</a:t>
            </a:r>
          </a:p>
          <a:p>
            <a:pPr marL="274320" indent="-274320" fontAlgn="auto">
              <a:spcAft>
                <a:spcPts val="0"/>
              </a:spcAft>
              <a:defRPr/>
            </a:pPr>
            <a:endParaRPr lang="sl-SI" sz="1200" dirty="0"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endParaRPr lang="sl-SI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endParaRPr lang="sl-SI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endParaRPr lang="sl-SI" sz="1200" dirty="0">
              <a:latin typeface="Blue Highway Linocut" pitchFamily="2" charset="-18"/>
            </a:endParaRPr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slov 1">
            <a:extLst>
              <a:ext uri="{FF2B5EF4-FFF2-40B4-BE49-F238E27FC236}">
                <a16:creationId xmlns:a16="http://schemas.microsoft.com/office/drawing/2014/main" id="{2176D23A-AF78-41F3-84F0-D66233E66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188913"/>
            <a:ext cx="6965950" cy="1201737"/>
          </a:xfrm>
        </p:spPr>
        <p:txBody>
          <a:bodyPr/>
          <a:lstStyle/>
          <a:p>
            <a:r>
              <a:rPr lang="sl-SI" altLang="sl-SI">
                <a:solidFill>
                  <a:srgbClr val="00B0F0"/>
                </a:solidFill>
                <a:latin typeface="Blue Highway Linocut"/>
              </a:rPr>
              <a:t>PHOTOS</a:t>
            </a:r>
          </a:p>
        </p:txBody>
      </p:sp>
      <p:sp>
        <p:nvSpPr>
          <p:cNvPr id="21507" name="Ograda vsebine 2">
            <a:extLst>
              <a:ext uri="{FF2B5EF4-FFF2-40B4-BE49-F238E27FC236}">
                <a16:creationId xmlns:a16="http://schemas.microsoft.com/office/drawing/2014/main" id="{162A4804-DC34-4368-A4F1-AEF4D2CAF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125538"/>
            <a:ext cx="7704138" cy="5327650"/>
          </a:xfrm>
        </p:spPr>
        <p:txBody>
          <a:bodyPr/>
          <a:lstStyle/>
          <a:p>
            <a:r>
              <a:rPr lang="sl-SI" altLang="sl-SI" sz="1100">
                <a:latin typeface="Blue Highway Linocut"/>
              </a:rPr>
              <a:t>http://www.smar-team-org.si/KNJIGE%20NA%20SPLETU/INDEKSIKNJIGE/indexKOZARCEKPREVEC.html</a:t>
            </a:r>
          </a:p>
          <a:p>
            <a:r>
              <a:rPr lang="sl-SI" altLang="sl-SI" sz="1100">
                <a:latin typeface="Blue Highway Linocut"/>
              </a:rPr>
              <a:t>http://www.amazon.com/Miriam-Es-Anorexica-Is-Anorexic/dp/8423676749</a:t>
            </a:r>
          </a:p>
          <a:p>
            <a:r>
              <a:rPr lang="sl-SI" altLang="sl-SI" sz="1100">
                <a:latin typeface="Blue Highway Linocut"/>
              </a:rPr>
              <a:t>http://www.goodreads.com/book/show/16248270-chocolates-for-breakfast</a:t>
            </a:r>
          </a:p>
          <a:p>
            <a:r>
              <a:rPr lang="sl-SI" altLang="sl-SI" sz="1100">
                <a:latin typeface="Blue Highway Linocut"/>
              </a:rPr>
              <a:t>http://www.goodreads.com/book/show/293724.The_Lottery</a:t>
            </a:r>
          </a:p>
          <a:p>
            <a:r>
              <a:rPr lang="sl-SI" altLang="sl-SI" sz="1100">
                <a:latin typeface="Blue Highway Linocut"/>
              </a:rPr>
              <a:t>http://www.peircescott.com/jamesheneghan/hitsquad.htm</a:t>
            </a:r>
          </a:p>
          <a:p>
            <a:r>
              <a:rPr lang="sl-SI" altLang="sl-SI" sz="1100">
                <a:latin typeface="Blue Highway Linocut"/>
              </a:rPr>
              <a:t>http://www.goodreads.com/book/show/7531478-scars</a:t>
            </a:r>
          </a:p>
          <a:p>
            <a:r>
              <a:rPr lang="sl-SI" altLang="sl-SI" sz="1100">
                <a:latin typeface="Blue Highway Linocut"/>
              </a:rPr>
              <a:t>http://www.beltz.de/produkt_produktdetails/2755-wir_kinder_vom_bahnhof_zoo.html</a:t>
            </a:r>
          </a:p>
          <a:p>
            <a:r>
              <a:rPr lang="sl-SI" altLang="sl-SI" sz="1100">
                <a:latin typeface="Blue Highway Linocut"/>
              </a:rPr>
              <a:t>http://www.goodreads.com/book/show/6323474-beautiful</a:t>
            </a:r>
          </a:p>
          <a:p>
            <a:r>
              <a:rPr lang="sl-SI" altLang="sl-SI" sz="1100">
                <a:latin typeface="Blue Highway Linocut"/>
              </a:rPr>
              <a:t>http://putlocker3.com/movies/speak-2004/</a:t>
            </a:r>
          </a:p>
          <a:p>
            <a:r>
              <a:rPr lang="sl-SI" altLang="sl-SI" sz="1100">
                <a:latin typeface="Blue Highway Linocut"/>
              </a:rPr>
              <a:t>http://www.tower.com/juno-ellen-page-dvd/wapi/113109582</a:t>
            </a:r>
          </a:p>
          <a:p>
            <a:r>
              <a:rPr lang="sl-SI" altLang="sl-SI" sz="1100">
                <a:latin typeface="Blue Highway Linocut"/>
              </a:rPr>
              <a:t>http://www.rogerebert.com/reviews/thirteen-2003</a:t>
            </a:r>
          </a:p>
          <a:p>
            <a:endParaRPr lang="sl-SI" altLang="sl-SI" sz="1100">
              <a:latin typeface="Blue Highway Linocut"/>
            </a:endParaRPr>
          </a:p>
        </p:txBody>
      </p: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20BB56-5BF3-47F8-B03A-26ACA6386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692150"/>
            <a:ext cx="6964362" cy="12033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9800" dirty="0">
                <a:solidFill>
                  <a:srgbClr val="00B0F0"/>
                </a:solidFill>
                <a:latin typeface="Blue Highway Linocut" pitchFamily="2" charset="-18"/>
              </a:rPr>
              <a:t>SEOURCES</a:t>
            </a:r>
            <a:br>
              <a:rPr lang="sl-SI" dirty="0"/>
            </a:br>
            <a:endParaRPr lang="sl-SI" dirty="0"/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AB301041-F763-4C17-B360-A962F6B31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484313"/>
            <a:ext cx="7777163" cy="4824412"/>
          </a:xfrm>
        </p:spPr>
        <p:txBody>
          <a:bodyPr rtlCol="0">
            <a:normAutofit/>
          </a:bodyPr>
          <a:lstStyle/>
          <a:p>
            <a:pPr marL="274320" indent="-274320" fontAlgn="auto">
              <a:spcAft>
                <a:spcPts val="0"/>
              </a:spcAft>
              <a:defRPr/>
            </a:pPr>
            <a:r>
              <a:rPr lang="sl-SI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http://www.slideshare.net/marinosa/teen-problems-28374108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http://www.slideshare.net/pamaee/teenage-social-problems?related=1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http://www.slideshare.net/ByronPoliano/anorexia-nervosa-48027430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http://sl.pons.com/prevod?q=prostitucija&amp;l=ensl&amp;in=&amp;lf=en</a:t>
            </a:r>
          </a:p>
          <a:p>
            <a:pPr marL="274320" indent="-274320" fontAlgn="auto">
              <a:spcAft>
                <a:spcPts val="0"/>
              </a:spcAft>
              <a:defRPr/>
            </a:pPr>
            <a:endParaRPr lang="sl-SI" sz="1600" dirty="0"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endParaRPr lang="sl-SI" dirty="0"/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slov 1">
            <a:extLst>
              <a:ext uri="{FF2B5EF4-FFF2-40B4-BE49-F238E27FC236}">
                <a16:creationId xmlns:a16="http://schemas.microsoft.com/office/drawing/2014/main" id="{E1655D2B-59E6-4DD4-ACB2-63C25DFB5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333375"/>
            <a:ext cx="6964362" cy="1201738"/>
          </a:xfrm>
        </p:spPr>
        <p:txBody>
          <a:bodyPr/>
          <a:lstStyle/>
          <a:p>
            <a:r>
              <a:rPr lang="sl-SI" altLang="sl-SI" sz="9600">
                <a:solidFill>
                  <a:srgbClr val="00B0F0"/>
                </a:solidFill>
                <a:latin typeface="Blue Highway Linocut"/>
              </a:rPr>
              <a:t>WHY?</a:t>
            </a:r>
          </a:p>
        </p:txBody>
      </p:sp>
      <p:sp>
        <p:nvSpPr>
          <p:cNvPr id="6" name="Ograda vsebine 5">
            <a:extLst>
              <a:ext uri="{FF2B5EF4-FFF2-40B4-BE49-F238E27FC236}">
                <a16:creationId xmlns:a16="http://schemas.microsoft.com/office/drawing/2014/main" id="{77D2476E-DF39-431C-BF32-0E1D15E14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1844675"/>
            <a:ext cx="7775575" cy="4464050"/>
          </a:xfrm>
        </p:spPr>
        <p:txBody>
          <a:bodyPr rtlCol="0">
            <a:normAutofit/>
          </a:bodyPr>
          <a:lstStyle/>
          <a:p>
            <a:pPr marL="274320" indent="-274320" fontAlgn="auto">
              <a:spcAft>
                <a:spcPts val="0"/>
              </a:spcAft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peer pressure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bullying</a:t>
            </a:r>
            <a:r>
              <a:rPr lang="sl-S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at </a:t>
            </a:r>
            <a:r>
              <a:rPr lang="sl-SI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school</a:t>
            </a:r>
            <a:r>
              <a:rPr lang="sl-S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, at home…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intimidation</a:t>
            </a:r>
            <a:endParaRPr lang="sl-SI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parents</a:t>
            </a:r>
            <a:r>
              <a:rPr lang="sl-S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, </a:t>
            </a:r>
            <a:r>
              <a:rPr lang="sl-SI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teachers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put pressure on </a:t>
            </a:r>
            <a:r>
              <a:rPr lang="sl-SI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teens</a:t>
            </a:r>
            <a:r>
              <a:rPr lang="sl-S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teens</a:t>
            </a:r>
            <a:r>
              <a:rPr lang="sl-S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get</a:t>
            </a:r>
            <a:r>
              <a:rPr lang="sl-S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into</a:t>
            </a:r>
            <a:r>
              <a:rPr lang="sl-S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bad</a:t>
            </a:r>
            <a:r>
              <a:rPr lang="sl-S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company</a:t>
            </a:r>
            <a:endParaRPr lang="sl-SI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discrimination</a:t>
            </a:r>
            <a:endParaRPr lang="sl-SI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endParaRPr lang="sl-SI" dirty="0"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endParaRPr lang="en-US" dirty="0"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endParaRPr lang="en-US" dirty="0"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endParaRPr lang="sl-SI" dirty="0">
              <a:latin typeface="Blue Highway Linocut" pitchFamily="2" charset="-18"/>
            </a:endParaRP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5609698D-42CE-4F92-B259-1AF74F1A9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45762"/>
            <a:ext cx="3538364" cy="2512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DA788A65-1498-4E97-809F-193E077D3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725" y="1474788"/>
            <a:ext cx="6243638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2361C0BB-40B9-4811-9F9E-3F7EB199E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17738"/>
            <a:ext cx="6048375" cy="403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>
            <a:extLst>
              <a:ext uri="{FF2B5EF4-FFF2-40B4-BE49-F238E27FC236}">
                <a16:creationId xmlns:a16="http://schemas.microsoft.com/office/drawing/2014/main" id="{E3239056-9D1F-49A2-B7EB-731408DDB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2276475"/>
            <a:ext cx="7048500" cy="367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11E54DF4-CEC6-4C38-AFA2-FAEB489E0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260350"/>
            <a:ext cx="6529387" cy="367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slov 1">
            <a:extLst>
              <a:ext uri="{FF2B5EF4-FFF2-40B4-BE49-F238E27FC236}">
                <a16:creationId xmlns:a16="http://schemas.microsoft.com/office/drawing/2014/main" id="{BF6423C3-0F05-431D-B484-E927AED61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333375"/>
            <a:ext cx="6964362" cy="1201738"/>
          </a:xfrm>
        </p:spPr>
        <p:txBody>
          <a:bodyPr/>
          <a:lstStyle/>
          <a:p>
            <a:r>
              <a:rPr lang="sl-SI" altLang="sl-SI" sz="8800">
                <a:solidFill>
                  <a:srgbClr val="0070C0"/>
                </a:solidFill>
                <a:latin typeface="Blue Highway Linocut"/>
              </a:rPr>
              <a:t>PROBLEMS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4BB1B98C-E2CD-4A8B-BD6D-27548C49C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1484313"/>
            <a:ext cx="7848600" cy="4897437"/>
          </a:xfrm>
        </p:spPr>
        <p:txBody>
          <a:bodyPr rtlCol="0">
            <a:normAutofit/>
          </a:bodyPr>
          <a:lstStyle/>
          <a:p>
            <a:pPr marL="274320" indent="-274320" fontAlgn="auto">
              <a:spcAft>
                <a:spcPts val="0"/>
              </a:spcAft>
              <a:defRPr/>
            </a:pPr>
            <a:r>
              <a:rPr lang="sl-SI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addiction</a:t>
            </a:r>
            <a:r>
              <a:rPr lang="sl-S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(</a:t>
            </a:r>
            <a:r>
              <a:rPr lang="sl-SI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with</a:t>
            </a:r>
            <a:r>
              <a:rPr lang="sl-S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computer</a:t>
            </a:r>
            <a:r>
              <a:rPr lang="sl-S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, TV…)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compulsive</a:t>
            </a:r>
            <a:r>
              <a:rPr lang="sl-S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eating</a:t>
            </a:r>
            <a:r>
              <a:rPr lang="sl-S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disorder</a:t>
            </a:r>
            <a:r>
              <a:rPr lang="sl-S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bullying</a:t>
            </a:r>
            <a:endParaRPr lang="sl-SI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drugs</a:t>
            </a:r>
            <a:r>
              <a:rPr lang="sl-S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and</a:t>
            </a:r>
            <a:r>
              <a:rPr lang="sl-S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alcohol</a:t>
            </a:r>
            <a:endParaRPr lang="sl-SI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depression</a:t>
            </a:r>
            <a:endParaRPr lang="sl-SI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teen</a:t>
            </a:r>
            <a:r>
              <a:rPr lang="sl-S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pregnancy</a:t>
            </a:r>
            <a:endParaRPr lang="sl-SI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93CE5E7-95E2-425D-AEA2-69056CE4C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93096"/>
            <a:ext cx="6580899" cy="2350321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D9903A10-AEC5-4860-8C38-42C4391B3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22578"/>
            <a:ext cx="7920880" cy="4645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slov 1">
            <a:extLst>
              <a:ext uri="{FF2B5EF4-FFF2-40B4-BE49-F238E27FC236}">
                <a16:creationId xmlns:a16="http://schemas.microsoft.com/office/drawing/2014/main" id="{D734F147-6411-4175-9E2E-FD3CC7BCB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33375"/>
            <a:ext cx="8208962" cy="1201738"/>
          </a:xfrm>
        </p:spPr>
        <p:txBody>
          <a:bodyPr/>
          <a:lstStyle/>
          <a:p>
            <a:r>
              <a:rPr lang="sl-SI" altLang="sl-SI">
                <a:solidFill>
                  <a:srgbClr val="00B0F0"/>
                </a:solidFill>
                <a:latin typeface="Blue Highway Linocut"/>
              </a:rPr>
              <a:t>ADDICTION WITH COMPUTERS, TV…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0CB37F69-23C0-4B41-A06E-4B6E1C1E1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1741488"/>
            <a:ext cx="6975475" cy="4094162"/>
          </a:xfrm>
        </p:spPr>
        <p:txBody>
          <a:bodyPr rtlCol="0">
            <a:normAutofit/>
          </a:bodyPr>
          <a:lstStyle/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with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computers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, TV,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phones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don‘t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have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any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friends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nobody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talk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with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they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about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they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problem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addictied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people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forget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how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flowchart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life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outside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(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they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know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just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how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to plan on TV, in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computer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games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…)</a:t>
            </a:r>
          </a:p>
          <a:p>
            <a:pPr marL="274320" indent="-274320" fontAlgn="auto">
              <a:spcAft>
                <a:spcPts val="0"/>
              </a:spcAft>
              <a:defRPr/>
            </a:pPr>
            <a:endParaRPr lang="sl-SI" dirty="0">
              <a:latin typeface="Blue Highway Linocut" pitchFamily="2" charset="-18"/>
            </a:endParaRP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8D0F7ABC-4054-4228-8131-D60B99BBB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3908"/>
            <a:ext cx="4320480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859E4BD5-F781-48AB-8326-D21627391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087582"/>
            <a:ext cx="5114874" cy="2557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slov 1">
            <a:extLst>
              <a:ext uri="{FF2B5EF4-FFF2-40B4-BE49-F238E27FC236}">
                <a16:creationId xmlns:a16="http://schemas.microsoft.com/office/drawing/2014/main" id="{A2DEC573-77AB-4FE3-9121-79210447E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476250"/>
            <a:ext cx="7704137" cy="1203325"/>
          </a:xfrm>
        </p:spPr>
        <p:txBody>
          <a:bodyPr/>
          <a:lstStyle/>
          <a:p>
            <a:r>
              <a:rPr lang="sl-SI" altLang="sl-SI" sz="5000">
                <a:solidFill>
                  <a:srgbClr val="0070C0"/>
                </a:solidFill>
                <a:latin typeface="Blue Highway Linocut"/>
              </a:rPr>
              <a:t>COMPLUSIVE EATING DISORDER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F2D29373-EEC2-4DB7-975E-FFAB7B8F3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88" y="1628775"/>
            <a:ext cx="6769100" cy="4032250"/>
          </a:xfrm>
        </p:spPr>
        <p:txBody>
          <a:bodyPr rtlCol="0">
            <a:normAutofit/>
          </a:bodyPr>
          <a:lstStyle/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anorexia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(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people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don‘t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eat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enough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)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bulimia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(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people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eat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enough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,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but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later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they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throw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up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food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)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unconfident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rant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people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think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they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are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fat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by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girls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(32%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anorexia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, 29,5%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bulimia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)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by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boys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(25,5%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anorexia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, 15%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bulimia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)</a:t>
            </a:r>
          </a:p>
          <a:p>
            <a:pPr marL="274320" indent="-274320" fontAlgn="auto">
              <a:spcAft>
                <a:spcPts val="0"/>
              </a:spcAft>
              <a:defRPr/>
            </a:pP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endParaRPr lang="sl-SI" dirty="0"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endParaRPr lang="sl-SI" dirty="0"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endParaRPr lang="sl-SI" dirty="0">
              <a:latin typeface="Blue Highway Linocut" pitchFamily="2" charset="-18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4CF2853-83F7-42A5-9217-753CA5EDB3DD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104" y="3068960"/>
            <a:ext cx="3341035" cy="3341035"/>
          </a:xfrm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1E14E7E-3741-4A1B-8986-33B40A882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4" t="25843" r="52660" b="13686"/>
          <a:stretch/>
        </p:blipFill>
        <p:spPr bwMode="auto">
          <a:xfrm>
            <a:off x="971600" y="527788"/>
            <a:ext cx="3600400" cy="463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slov 1">
            <a:extLst>
              <a:ext uri="{FF2B5EF4-FFF2-40B4-BE49-F238E27FC236}">
                <a16:creationId xmlns:a16="http://schemas.microsoft.com/office/drawing/2014/main" id="{938DCE90-C0AD-4C99-86EE-91DEA8238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60350"/>
            <a:ext cx="6964362" cy="1203325"/>
          </a:xfrm>
        </p:spPr>
        <p:txBody>
          <a:bodyPr/>
          <a:lstStyle/>
          <a:p>
            <a:r>
              <a:rPr lang="sl-SI" altLang="sl-SI" sz="6600">
                <a:solidFill>
                  <a:srgbClr val="00B0F0"/>
                </a:solidFill>
                <a:latin typeface="Blue Highway Linocut"/>
              </a:rPr>
              <a:t>BULLYING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B5AF25D5-1568-41D0-9730-58B959061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1341438"/>
            <a:ext cx="7848600" cy="5040312"/>
          </a:xfrm>
        </p:spPr>
        <p:txBody>
          <a:bodyPr rtlCol="0">
            <a:normAutofit/>
          </a:bodyPr>
          <a:lstStyle/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physical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(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wounds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on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the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victim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‘s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body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)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mental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or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cybre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(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victims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suffers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constant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insult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)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pain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in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mental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(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cybre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)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bullying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is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stronger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victims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sometimes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commit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suicide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violent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person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go in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prison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endParaRPr lang="sl-SI" dirty="0"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endParaRPr lang="sl-SI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626991-90EC-4042-9A17-89A1C0BB8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398" y="3356992"/>
            <a:ext cx="4331602" cy="3356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E4576AF9-12B2-4F8C-81D8-A27B88F66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13964"/>
            <a:ext cx="5760640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2000F95-E8EC-47B3-9E92-B9DCED861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66330"/>
            <a:ext cx="5143500" cy="1685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slov 1">
            <a:extLst>
              <a:ext uri="{FF2B5EF4-FFF2-40B4-BE49-F238E27FC236}">
                <a16:creationId xmlns:a16="http://schemas.microsoft.com/office/drawing/2014/main" id="{67223697-F465-4DF6-BE3D-8586341DF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188913"/>
            <a:ext cx="6965950" cy="1201737"/>
          </a:xfrm>
        </p:spPr>
        <p:txBody>
          <a:bodyPr/>
          <a:lstStyle/>
          <a:p>
            <a:r>
              <a:rPr lang="sl-SI" altLang="sl-SI" sz="6000">
                <a:solidFill>
                  <a:srgbClr val="00B0F0"/>
                </a:solidFill>
                <a:latin typeface="Blue Highway Linocut"/>
              </a:rPr>
              <a:t>DRUGS &amp; ALCOHOL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8B238842-4275-403F-B11F-B9DEA442A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1268413"/>
            <a:ext cx="7775575" cy="4897437"/>
          </a:xfrm>
        </p:spPr>
        <p:txBody>
          <a:bodyPr rtlCol="0">
            <a:normAutofit/>
          </a:bodyPr>
          <a:lstStyle/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they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think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drugs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and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alcohol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are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rescue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they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start to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steal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tings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they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start to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prostitute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themselves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often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they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become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addicted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causes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are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family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issues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,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experimentation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,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pressure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at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school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, at home…</a:t>
            </a:r>
          </a:p>
          <a:p>
            <a:pPr marL="274320" indent="-274320" fontAlgn="auto">
              <a:spcAft>
                <a:spcPts val="0"/>
              </a:spcAft>
              <a:defRPr/>
            </a:pP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ABF44A8-B1A6-48C6-AD50-903FCA86D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292" y="3766443"/>
            <a:ext cx="4896544" cy="3065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C2AABE72-13A0-42C8-B1CF-2AC57BB0F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9"/>
            <a:ext cx="4987904" cy="2971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85D05F6-468A-4847-BDD2-0C5C45BBA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389" y="1484784"/>
            <a:ext cx="3253544" cy="1446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slov 1">
            <a:extLst>
              <a:ext uri="{FF2B5EF4-FFF2-40B4-BE49-F238E27FC236}">
                <a16:creationId xmlns:a16="http://schemas.microsoft.com/office/drawing/2014/main" id="{1CA0F672-FD6D-4F50-9248-9ABBFC5C5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260350"/>
            <a:ext cx="6965950" cy="1203325"/>
          </a:xfrm>
        </p:spPr>
        <p:txBody>
          <a:bodyPr/>
          <a:lstStyle/>
          <a:p>
            <a:r>
              <a:rPr lang="sl-SI" altLang="sl-SI" sz="7200">
                <a:solidFill>
                  <a:srgbClr val="00B0F0"/>
                </a:solidFill>
                <a:latin typeface="Blue Highway Linocut"/>
              </a:rPr>
              <a:t>TEEN PREGNANCY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17E702EC-F045-45E4-A8F6-2483F2F88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1412875"/>
            <a:ext cx="7848600" cy="4968875"/>
          </a:xfrm>
        </p:spPr>
        <p:txBody>
          <a:bodyPr rtlCol="0">
            <a:normAutofit/>
          </a:bodyPr>
          <a:lstStyle/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the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cause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is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sex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without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contraception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,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rape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in 50%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girls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have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an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abortion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dads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often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escape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girls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aren‘t table to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look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after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the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baby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some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girls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commit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suicide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E3D36F4-1F0F-48B3-BBD2-DEB35CA3E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55" y="2924944"/>
            <a:ext cx="3648416" cy="3789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slov 1">
            <a:extLst>
              <a:ext uri="{FF2B5EF4-FFF2-40B4-BE49-F238E27FC236}">
                <a16:creationId xmlns:a16="http://schemas.microsoft.com/office/drawing/2014/main" id="{E9806E8C-D6CF-4CBD-84D4-0E4F71B58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333375"/>
            <a:ext cx="6964362" cy="1201738"/>
          </a:xfrm>
        </p:spPr>
        <p:txBody>
          <a:bodyPr/>
          <a:lstStyle/>
          <a:p>
            <a:r>
              <a:rPr lang="sl-SI" altLang="sl-SI" sz="8000">
                <a:solidFill>
                  <a:srgbClr val="00B0F0"/>
                </a:solidFill>
                <a:latin typeface="Blue Highway Linocut"/>
              </a:rPr>
              <a:t>DEPRESSION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1232DE19-133C-41B9-98E7-E40C9AA1F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1628775"/>
            <a:ext cx="7775575" cy="4752975"/>
          </a:xfrm>
        </p:spPr>
        <p:txBody>
          <a:bodyPr rtlCol="0">
            <a:normAutofit/>
          </a:bodyPr>
          <a:lstStyle/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people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are sad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causes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: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drugs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,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alcohol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,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parents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,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other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problems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is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their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private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lives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sometimes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they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don‘t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know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why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they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life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sometimes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they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sleep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 to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Highway Linocut" pitchFamily="2" charset="-18"/>
              </a:rPr>
              <a:t>much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endParaRPr lang="sl-SI" dirty="0">
              <a:latin typeface="Blue Highway Linocut" pitchFamily="2" charset="-18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endParaRPr lang="sl-SI" dirty="0">
              <a:latin typeface="Blue Highway Linocut" pitchFamily="2" charset="-18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AD80D7A-BB5C-480B-9627-7297E7477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74049"/>
            <a:ext cx="4392488" cy="28673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1E928799-432D-4603-9889-11AD763A9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04117"/>
            <a:ext cx="3861100" cy="2637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Žebljiček">
  <a:themeElements>
    <a:clrScheme name="Žebljiček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Žebljiček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Žebljiče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0</TotalTime>
  <Words>1013</Words>
  <Application>Microsoft Office PowerPoint</Application>
  <PresentationFormat>On-screen Show (4:3)</PresentationFormat>
  <Paragraphs>151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Blue Highway Linocut</vt:lpstr>
      <vt:lpstr>Brush Script MT</vt:lpstr>
      <vt:lpstr>Constantia</vt:lpstr>
      <vt:lpstr>Franklin Gothic Book</vt:lpstr>
      <vt:lpstr>Rage Italic</vt:lpstr>
      <vt:lpstr>Žebljiček</vt:lpstr>
      <vt:lpstr>TEENAGE PROBLEMS</vt:lpstr>
      <vt:lpstr>WHY?</vt:lpstr>
      <vt:lpstr>PROBLEMS</vt:lpstr>
      <vt:lpstr>ADDICTION WITH COMPUTERS, TV…</vt:lpstr>
      <vt:lpstr>COMPLUSIVE EATING DISORDER</vt:lpstr>
      <vt:lpstr>BULLYING</vt:lpstr>
      <vt:lpstr>DRUGS &amp; ALCOHOL</vt:lpstr>
      <vt:lpstr>TEEN PREGNANCY</vt:lpstr>
      <vt:lpstr>DEPRESSION</vt:lpstr>
      <vt:lpstr>CONSEQUENCES TEENS PROBLEMS</vt:lpstr>
      <vt:lpstr>HELP</vt:lpstr>
      <vt:lpstr>DICTIONARY</vt:lpstr>
      <vt:lpstr>BOOKS AND MOVIES  ABOUT TEEN PROBLEMS  </vt:lpstr>
      <vt:lpstr>PowerPoint Presentation</vt:lpstr>
      <vt:lpstr>VIDEOS</vt:lpstr>
      <vt:lpstr>PHOTOS</vt:lpstr>
      <vt:lpstr>PHOTOS</vt:lpstr>
      <vt:lpstr>SEOURCES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2019-05-30T09:23:19Z</dcterms:created>
  <dcterms:modified xsi:type="dcterms:W3CDTF">2019-05-30T09:23:20Z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