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7247-4ED8-4BA4-A85B-0DD2A5A0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EA1B8-8B8C-4FA8-84F3-7B5E824C152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5AEC-A074-4899-BB75-F41A32A9D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D79CC-936A-4EA0-9D6F-68597972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D9EA5-A91F-41FE-9486-E239405FC45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44880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719EA-B9DC-40AC-B951-20419A89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B241-4A4B-4286-8343-CCA94350F0E5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D26D-1475-460C-8AAA-B1AA5B0D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ECA48-C2B8-4B11-A72C-C0AFFC67C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020FD-A94B-4486-A573-AC8718D1EA9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78701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0691B-A720-4AA3-9369-E43DB10C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B46C-FCC8-428B-A9CF-29D24D18361E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B662C-A059-4E6D-8FE1-973E3973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45F13-691D-49E1-8693-F65DFCC1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F7F6-9938-45D2-96F8-5FDCF5199EF5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9932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718EA-96F4-4417-AEDB-E83A9D16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7CB83-9F40-4B1E-9D27-3B3E3F032178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19FFE-56A2-416A-9C36-474A424C5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3E9DF-4EA5-4C14-A236-D054C1FD8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DC0F9-5FB3-4354-A5F1-DEA261EA0BCF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62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F27A1-103F-4A81-9282-B600ABE4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61B69-0029-40A4-AB1F-4A11A9F259B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4F713-F7BE-42E3-BA70-68D013F9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4C308-01F2-4BD2-86A5-EC1747E5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B5AC-295A-46DE-ADA9-DFD923AD2C01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93505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6EB4E83-58C7-4BF6-9939-3F68F5ED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FF3FD-F5DA-4353-8F92-41193CE7F5E4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632505-807E-489C-83FE-1F91CC3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58E447-1060-46F0-AE02-FFA06DC6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C7C5E-5597-4706-B87E-BB5E477BF6FB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8155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47ACB-5F91-482F-8661-1BA005D2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C9B4C-1357-4EFB-BD7F-EB44B826E40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BC03F9-ED2B-40B8-928E-3AFACB7C2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BABA02-F35B-4789-AD58-F54DA764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ED891-1E0F-4AA0-A820-3AA03D4EE468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144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2D5DAF2-ED09-476D-B005-24DB93D6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42A9-8A34-4410-9019-F441AB39B46C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02BC65B-CB61-4D15-9E82-AF296FFB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813133-7C52-4585-B7FF-E01B0A18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A957B-E2C4-4CC4-929D-48D3421C2B8D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133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AA5F67-18D1-439B-8871-6D970391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45A1-B327-4097-A0F7-E342600F6A67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7E7467-3F6C-4B52-8448-F4988DB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5AD9B0-FE89-4EC9-A7C0-2FBC1503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5104E-F690-4396-8C85-61930B28FD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43743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526722-F80B-4BEA-8386-D825AB60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2252-D539-430D-A047-5BF18591BF89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8DAC09-7A1A-4236-965E-86313C43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B29BEA-2577-404F-B588-D5CF9EFC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390A5-3B28-46D8-9E77-11604EB47234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625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4E8C18-706D-4396-AF2D-99A2E89E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66D0-3491-4665-B8C5-9B5FA3706B1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D8BE88-6623-4836-992E-FE1B6E74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B9999-9B14-4DDC-A665-77A4EF800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D9B53-1AAD-4791-B3C3-693368182F30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1245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DEA95D6-D5C6-4C7A-9C52-AF5A94C150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802FAF-C4F3-447F-B048-AFF08B1296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7AAB7-EE4E-4D95-9D1A-E2807AD17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D605B9-801B-4BF5-BEB8-7C27A9A3883F}" type="datetimeFigureOut">
              <a:rPr lang="en-US"/>
              <a:pPr>
                <a:defRPr/>
              </a:pPr>
              <a:t>5/30/2019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175B-1931-47ED-AB18-85B8C15DA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93B80-CE25-4515-8A44-FB17F0013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7D33602-91F0-4633-90F4-C646D6AE79A0}" type="slidenum">
              <a:rPr lang="en-US" altLang="sl-SI"/>
              <a:pPr/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6A75CE69-CA75-415A-8DA8-5A5D44F8D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-214313"/>
            <a:ext cx="7772400" cy="1470026"/>
          </a:xfrm>
        </p:spPr>
        <p:txBody>
          <a:bodyPr/>
          <a:lstStyle/>
          <a:p>
            <a:r>
              <a:rPr lang="sl-SI" altLang="sl-SI" sz="2000"/>
              <a:t>Srednja zdravstvena šola Ljubljana</a:t>
            </a:r>
            <a:endParaRPr lang="en-US" altLang="sl-SI" sz="2000"/>
          </a:p>
        </p:txBody>
      </p:sp>
      <p:pic>
        <p:nvPicPr>
          <p:cNvPr id="2052" name="Picture 3" descr="traffic accidents.jpg">
            <a:extLst>
              <a:ext uri="{FF2B5EF4-FFF2-40B4-BE49-F238E27FC236}">
                <a16:creationId xmlns:a16="http://schemas.microsoft.com/office/drawing/2014/main" id="{61E8B8E7-A8EE-451D-8404-127AD29D3F2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4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42875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8D073584-5BAF-4067-928D-238C3113E4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900DF-5D32-4EB6-BF5D-5865FC32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What is a traffic accident?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Content Placeholder 3" descr="canadian_bridge_accident.jpg">
            <a:extLst>
              <a:ext uri="{FF2B5EF4-FFF2-40B4-BE49-F238E27FC236}">
                <a16:creationId xmlns:a16="http://schemas.microsoft.com/office/drawing/2014/main" id="{6448628A-AA10-47F1-A8F5-B0F55D1C1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2286000"/>
            <a:ext cx="4429125" cy="3240088"/>
          </a:xfrm>
        </p:spPr>
      </p:pic>
      <p:pic>
        <p:nvPicPr>
          <p:cNvPr id="3076" name="Picture 4" descr="dangers2.jpg">
            <a:extLst>
              <a:ext uri="{FF2B5EF4-FFF2-40B4-BE49-F238E27FC236}">
                <a16:creationId xmlns:a16="http://schemas.microsoft.com/office/drawing/2014/main" id="{A527F877-DE92-46DF-96AB-D2F95559A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643188"/>
            <a:ext cx="41433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1B239-9BDD-45D3-B84C-A3639A6F5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Facts about traffic accidents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78588-28CD-48A5-9B0C-982B07CDD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1</a:t>
            </a:r>
            <a:r>
              <a:rPr lang="sl-SI" b="1" u="sng" dirty="0"/>
              <a:t>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2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3</a:t>
            </a:r>
            <a:r>
              <a:rPr lang="en-US" dirty="0"/>
              <a:t> </a:t>
            </a:r>
            <a:r>
              <a:rPr lang="sl-SI" dirty="0"/>
              <a:t> </a:t>
            </a:r>
            <a:r>
              <a:rPr lang="en-US" dirty="0"/>
              <a:t>Speeding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4</a:t>
            </a:r>
            <a:r>
              <a:rPr lang="en-US" dirty="0"/>
              <a:t>  </a:t>
            </a:r>
            <a:r>
              <a:rPr lang="sl-SI" dirty="0"/>
              <a:t>Blood alcohol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5</a:t>
            </a:r>
            <a:r>
              <a:rPr lang="en-US" dirty="0"/>
              <a:t> </a:t>
            </a:r>
            <a:r>
              <a:rPr lang="sl-SI" dirty="0"/>
              <a:t> H</a:t>
            </a:r>
            <a:r>
              <a:rPr lang="en-US" dirty="0" err="1"/>
              <a:t>elmet</a:t>
            </a:r>
            <a:r>
              <a:rPr lang="sl-SI" dirty="0"/>
              <a:t>s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6</a:t>
            </a:r>
            <a:r>
              <a:rPr lang="en-US" dirty="0"/>
              <a:t> </a:t>
            </a:r>
            <a:r>
              <a:rPr lang="sl-SI" dirty="0"/>
              <a:t> S</a:t>
            </a:r>
            <a:r>
              <a:rPr lang="en-US" dirty="0"/>
              <a:t>eat-belts.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7</a:t>
            </a:r>
            <a:r>
              <a:rPr lang="en-US" dirty="0"/>
              <a:t> </a:t>
            </a:r>
            <a:r>
              <a:rPr lang="sl-SI" dirty="0"/>
              <a:t> C</a:t>
            </a:r>
            <a:r>
              <a:rPr lang="en-US" dirty="0" err="1"/>
              <a:t>hild</a:t>
            </a:r>
            <a:r>
              <a:rPr lang="en-US" dirty="0"/>
              <a:t> restraints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b="1" u="sng" dirty="0"/>
              <a:t>Fact </a:t>
            </a:r>
            <a:r>
              <a:rPr lang="sl-SI" b="1" u="sng" dirty="0"/>
              <a:t>8</a:t>
            </a:r>
            <a:r>
              <a:rPr lang="en-US" dirty="0"/>
              <a:t> </a:t>
            </a:r>
            <a:r>
              <a:rPr lang="sl-SI" dirty="0"/>
              <a:t> </a:t>
            </a:r>
            <a:r>
              <a:rPr lang="en-US" dirty="0"/>
              <a:t>Pedestrians and cyclists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4100" name="Picture 3" descr="car-chase.jpg">
            <a:extLst>
              <a:ext uri="{FF2B5EF4-FFF2-40B4-BE49-F238E27FC236}">
                <a16:creationId xmlns:a16="http://schemas.microsoft.com/office/drawing/2014/main" id="{EA95080D-1848-4604-ACF2-8B1769E49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214438"/>
            <a:ext cx="23574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bicycle-helmet-proper-usage.jpg">
            <a:extLst>
              <a:ext uri="{FF2B5EF4-FFF2-40B4-BE49-F238E27FC236}">
                <a16:creationId xmlns:a16="http://schemas.microsoft.com/office/drawing/2014/main" id="{E384C796-D532-465F-8323-5210D066D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8938"/>
            <a:ext cx="2393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Belt Up for Life.jpg">
            <a:extLst>
              <a:ext uri="{FF2B5EF4-FFF2-40B4-BE49-F238E27FC236}">
                <a16:creationId xmlns:a16="http://schemas.microsoft.com/office/drawing/2014/main" id="{62955AC8-4112-4270-BA8C-AC6CFA7F14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1143000"/>
            <a:ext cx="2143125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image002.jpg">
            <a:extLst>
              <a:ext uri="{FF2B5EF4-FFF2-40B4-BE49-F238E27FC236}">
                <a16:creationId xmlns:a16="http://schemas.microsoft.com/office/drawing/2014/main" id="{89BF1496-EBBB-4ADF-A5B9-3460F5C868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357438"/>
            <a:ext cx="1814512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alg_keys-and-liquor.jpg">
            <a:extLst>
              <a:ext uri="{FF2B5EF4-FFF2-40B4-BE49-F238E27FC236}">
                <a16:creationId xmlns:a16="http://schemas.microsoft.com/office/drawing/2014/main" id="{8E03E4EF-20FD-431D-A44A-D7224A5B1D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t="23877" r="43040"/>
          <a:stretch>
            <a:fillRect/>
          </a:stretch>
        </p:blipFill>
        <p:spPr bwMode="auto">
          <a:xfrm>
            <a:off x="7286625" y="4714875"/>
            <a:ext cx="1500188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B55A-F483-4AC2-810D-36D401F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Most common injuries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8CFAD-D048-430F-801A-25A37D11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Face and Head Injuries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Brain Injuries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Neck Injuries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Shoulder and Arm Injuries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Back Injuries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Leg, Knee and Foot Injuries 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Psychological Injuries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Death</a:t>
            </a:r>
            <a:endParaRPr lang="en-US" dirty="0"/>
          </a:p>
        </p:txBody>
      </p:sp>
      <p:pic>
        <p:nvPicPr>
          <p:cNvPr id="5124" name="Picture 3" descr="pic_02.jpg">
            <a:extLst>
              <a:ext uri="{FF2B5EF4-FFF2-40B4-BE49-F238E27FC236}">
                <a16:creationId xmlns:a16="http://schemas.microsoft.com/office/drawing/2014/main" id="{30AAA9F5-57F2-4A25-A2BA-8FA366583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28750"/>
            <a:ext cx="1235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road_traffic_accident.jpg">
            <a:extLst>
              <a:ext uri="{FF2B5EF4-FFF2-40B4-BE49-F238E27FC236}">
                <a16:creationId xmlns:a16="http://schemas.microsoft.com/office/drawing/2014/main" id="{A4E41971-CCF1-41F3-98CF-A5C307E50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357688"/>
            <a:ext cx="27146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8803.jpg">
            <a:extLst>
              <a:ext uri="{FF2B5EF4-FFF2-40B4-BE49-F238E27FC236}">
                <a16:creationId xmlns:a16="http://schemas.microsoft.com/office/drawing/2014/main" id="{587AEE90-4BEB-4281-B624-7AEA1142E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278606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Lower Back Injury.jpg">
            <a:extLst>
              <a:ext uri="{FF2B5EF4-FFF2-40B4-BE49-F238E27FC236}">
                <a16:creationId xmlns:a16="http://schemas.microsoft.com/office/drawing/2014/main" id="{CC28BF97-436F-499E-A878-12E85BAE1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5357813"/>
            <a:ext cx="20542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A7FF-ED53-4950-AEEF-F49187295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74638"/>
            <a:ext cx="3429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In Slovenia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A4E57C92-A665-463D-A91A-FF0C3951C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3043238" cy="4840288"/>
          </a:xfrm>
        </p:spPr>
        <p:txBody>
          <a:bodyPr/>
          <a:lstStyle/>
          <a:p>
            <a:r>
              <a:rPr lang="en-US" altLang="sl-SI" sz="2600"/>
              <a:t>300 car accident fatalities per year</a:t>
            </a:r>
            <a:r>
              <a:rPr lang="sl-SI" altLang="sl-SI" sz="2600"/>
              <a:t>, </a:t>
            </a:r>
            <a:r>
              <a:rPr lang="en-US" altLang="sl-SI" sz="2600"/>
              <a:t>which translates into about 23 per 100,000 people- very high and one of the highest in Europe.</a:t>
            </a:r>
          </a:p>
          <a:p>
            <a:endParaRPr lang="en-US" altLang="sl-SI"/>
          </a:p>
        </p:txBody>
      </p:sp>
      <p:pic>
        <p:nvPicPr>
          <p:cNvPr id="6148" name="Picture 3" descr="untitled.JPG">
            <a:extLst>
              <a:ext uri="{FF2B5EF4-FFF2-40B4-BE49-F238E27FC236}">
                <a16:creationId xmlns:a16="http://schemas.microsoft.com/office/drawing/2014/main" id="{E8CC0849-9439-4120-9758-5BE8AFC6A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7188"/>
            <a:ext cx="531495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FFDB-355B-4DC1-A144-CBC72949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Factors for causing a car accident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39836BE-371C-43A3-B6BC-303AF4D99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  </a:t>
            </a:r>
            <a:r>
              <a:rPr lang="en-US" altLang="sl-SI"/>
              <a:t> 1. Equipment Failure</a:t>
            </a:r>
            <a:r>
              <a:rPr lang="sl-SI" altLang="sl-SI"/>
              <a:t> </a:t>
            </a:r>
            <a:endParaRPr lang="en-US" altLang="sl-SI"/>
          </a:p>
          <a:p>
            <a:r>
              <a:rPr lang="en-US" altLang="sl-SI"/>
              <a:t>   2. Roadway Design</a:t>
            </a:r>
          </a:p>
          <a:p>
            <a:r>
              <a:rPr lang="en-US" altLang="sl-SI"/>
              <a:t>   3. Poor Roadway Maintenance</a:t>
            </a:r>
          </a:p>
          <a:p>
            <a:r>
              <a:rPr lang="en-US" altLang="sl-SI"/>
              <a:t>   4. Driver Behavior</a:t>
            </a:r>
          </a:p>
        </p:txBody>
      </p:sp>
      <p:pic>
        <p:nvPicPr>
          <p:cNvPr id="7172" name="Picture 3" descr="traffic_accident.jpg">
            <a:extLst>
              <a:ext uri="{FF2B5EF4-FFF2-40B4-BE49-F238E27FC236}">
                <a16:creationId xmlns:a16="http://schemas.microsoft.com/office/drawing/2014/main" id="{26ABDA73-5EA8-4115-AEA1-0947ABE56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341688"/>
            <a:ext cx="335756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ar_accident_injury_lawyer.jpg">
            <a:extLst>
              <a:ext uri="{FF2B5EF4-FFF2-40B4-BE49-F238E27FC236}">
                <a16:creationId xmlns:a16="http://schemas.microsoft.com/office/drawing/2014/main" id="{09E6FA85-A2AA-4C00-9F16-ADFD851B1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4286250"/>
            <a:ext cx="33972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D12C-F311-4244-977E-5C95A0D1F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What must a driver involved in a traffic accident do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72C22-D952-4E04-9AED-A4360A47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37861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A driver involved in a traffic accident should stop if:</a:t>
            </a:r>
            <a:r>
              <a:rPr lang="sl-SI" sz="2800" dirty="0"/>
              <a:t> 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-</a:t>
            </a:r>
            <a:r>
              <a:rPr lang="en-US" sz="2800" dirty="0"/>
              <a:t> anyone, other than themselves, is injured; 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</a:t>
            </a:r>
            <a:r>
              <a:rPr lang="en-US" sz="2800" dirty="0"/>
              <a:t> </a:t>
            </a:r>
            <a:r>
              <a:rPr lang="sl-SI" sz="2800" dirty="0"/>
              <a:t>-</a:t>
            </a:r>
            <a:r>
              <a:rPr lang="en-US" sz="2800" dirty="0"/>
              <a:t> another vehicle, or someone else’s property, is damaged; or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</a:t>
            </a:r>
            <a:r>
              <a:rPr lang="sl-SI" sz="2800" dirty="0"/>
              <a:t>-</a:t>
            </a:r>
            <a:r>
              <a:rPr lang="en-US" sz="2800" dirty="0"/>
              <a:t> an animal in another vehicle or running across the road is injured; or</a:t>
            </a:r>
            <a:endParaRPr lang="sl-SI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800" dirty="0"/>
              <a:t>    -</a:t>
            </a:r>
            <a:r>
              <a:rPr lang="en-US" sz="2800" dirty="0"/>
              <a:t> a bollard, street lamp or other item of street furniture is damaged.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196" name="Picture 3" descr="stockxpertcom_id5810171_size0.jpg">
            <a:extLst>
              <a:ext uri="{FF2B5EF4-FFF2-40B4-BE49-F238E27FC236}">
                <a16:creationId xmlns:a16="http://schemas.microsoft.com/office/drawing/2014/main" id="{6DC91954-80BE-4ECF-A29C-5809F40B0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29188"/>
            <a:ext cx="260985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39FEA14B-BD23-44E8-AF9F-0E8B61E32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/>
              <a:t>http://www.youtube.com/watch?v=Y7lCM9ElUqQ</a:t>
            </a:r>
          </a:p>
          <a:p>
            <a:pPr>
              <a:buFont typeface="Arial" panose="020B0604020202020204" pitchFamily="34" charset="0"/>
              <a:buNone/>
            </a:pPr>
            <a:endParaRPr lang="en-US" altLang="sl-S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Srednja zdravstvena šola Ljubljana</vt:lpstr>
      <vt:lpstr>What is a traffic accident?</vt:lpstr>
      <vt:lpstr>Facts about traffic accidents</vt:lpstr>
      <vt:lpstr>Most common injuries</vt:lpstr>
      <vt:lpstr>In Slovenia</vt:lpstr>
      <vt:lpstr>Factors for causing a car accident</vt:lpstr>
      <vt:lpstr>What must a driver involved in a traffic accident do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2019-05-30T09:23:30Z</dcterms:created>
  <dcterms:modified xsi:type="dcterms:W3CDTF">2019-05-30T09:23:30Z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