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61" r:id="rId8"/>
    <p:sldId id="262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76" r:id="rId18"/>
    <p:sldId id="269" r:id="rId19"/>
    <p:sldId id="270" r:id="rId20"/>
    <p:sldId id="271" r:id="rId21"/>
    <p:sldId id="273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5" r:id="rId37"/>
    <p:sldId id="298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106" d="100"/>
          <a:sy n="106" d="100"/>
        </p:scale>
        <p:origin x="1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9340886-5867-45FC-9990-150CA71A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F020-DABB-4716-8EF5-910F1465383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814A944-D00D-4A1C-9091-09742D83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8E8735F-C9FF-414D-A711-D7030B5F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43A79-2DAF-49B6-B22A-8C489CA223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57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E6F8FE3-8703-4BD8-A664-29B5F0E5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2041-069D-4E30-B357-D383AAC4ACE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3591BCC-5041-4672-8D79-5C04C96D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FB3D30D-5B8E-4502-BC48-E2B30EB4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CADD3-D5B7-414E-9B85-63F5800339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540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E76BE02-2D06-49B4-BDC5-1EDA5E41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B1DE-37F3-45E6-8F27-E99113245D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0A2EB18-5DA4-4797-8372-EF3287FC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5280E94-CD32-478C-B4A9-F5C9338D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BBC0-B2A8-402B-8D4F-463062FE9A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358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8AD105D-100C-4AC4-BEF2-49AD1ED9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B2CA-5157-4A21-9A46-6D33641D4D3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E8EBF98-008A-491D-9C44-D23D3A9A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56A1AC-C165-4470-8AD4-21BF373A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6EEC-AAD0-4EA7-AFAE-120B84C479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653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4F8B13E-C153-46EC-874F-5207A689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53DC-9B10-4D56-8FB5-27229560B71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2F5B457-3625-474F-9F99-639B13E2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00A3538-CFE6-4101-9754-28669EFB5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51314-6B1C-4AD2-A285-FF23E3951F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341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E55EA3D-BEE3-40ED-9505-96994CF9B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68C8-7E52-4714-93FB-B2315E60934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F794F33-0C4C-48DE-AB09-CE67FF75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95D5719-217E-4852-B47A-B1F7A785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79A2B-5349-42DD-B7FB-449BC275C9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604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7E41044-FE4B-489C-8FDF-1483FC66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C965-7217-4545-82A4-112260C942B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A867BA0-7D8F-431C-AC13-C6D8ACB2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7FA3813-4FFF-4656-A94E-5D2862EB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C1FF1-F85F-40AA-ADC5-9D04154527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40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180DAF30-12DA-4F60-8FA1-A534B8E53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58DA-0EFB-49B0-9441-C7EF6603EE3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8DDB60E-4804-4872-BF42-D27CAFAB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EF1BE406-733E-4C0A-B7D3-37210BFF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67B7-3C76-42BF-8040-A906EA7C03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38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0BEECE1-3A3C-4E11-A394-9EFE4F39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FC8D-0158-4EA3-86BA-3ACD1459A29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EB19BF7-8352-47F7-93BE-98776EF0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CA8DABB-0291-4686-B08F-5291AA33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4B94-78D8-4972-B066-F9F95832E31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30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75B13CA-E0B8-46EC-9B91-74B3F18C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56FD-1B71-4BEA-9AB4-8DBFC34DF39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9FCEF92-FCD1-4EC8-A35C-5E08609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A949E7C-C2E1-4FCF-BB7A-6AB8237A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EF3DC-2989-4530-A51F-8A9076C467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791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5B5812C-E49C-424A-8F80-B010C360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D65EE-D060-4BAF-8109-A6A444EAD8C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03E27C8-FC0B-4632-9EAD-4DB2D194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9E38C24-8E69-475D-9AC6-ECE55520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3B848-0B46-4E31-910B-9C08273E6F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6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-20000" contrast="3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5188C7C6-FFE4-4F01-A636-6DD6023283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18BD7AD-1ACD-4F19-B625-86D7A629E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7556D5D-A4D8-4727-B12F-1049F0381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8C463-4932-491E-A10E-F6BBA1C1197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D005E19-234C-4480-A29C-13E774B78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6884750-2793-439F-9C48-B70472141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19C277F-1270-4CBA-A4F4-68D2ED7726D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images.google.co.uk/imgres?imgurl=http://www.newgenevacenter.org/portrait/elizabeth-i.jpg&amp;imgrefurl=http://www.newgenevacenter.org/movers/renaiss-reform2.htm&amp;h=218&amp;w=200&amp;sz=14&amp;tbnid=5EIzEKrpPpUJ:&amp;tbnh=102&amp;tbnw=93&amp;hl=en&amp;start=4&amp;prev=/images?q=elizabeth+i&amp;svnum=10&amp;hl=en&amp;lr=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2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en.wikipedia.org/wiki/File:Tudor_Rose_(Heraldry).svg" TargetMode="External"/><Relationship Id="rId7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udor_Rose_(Heraldry).svg" TargetMode="External"/><Relationship Id="rId7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udor_Rose_(Heraldry).sv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udor_Rose_(Heraldry)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tudorhistory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chiddingstone.kent.sch.uk/homework/Tudors.html" TargetMode="External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imaryresources.co.uk/history/history3.htm" TargetMode="External"/><Relationship Id="rId5" Type="http://schemas.openxmlformats.org/officeDocument/2006/relationships/hyperlink" Target="http://www.spartacus.schoolnet.co.uk/Tudors.htm" TargetMode="External"/><Relationship Id="rId4" Type="http://schemas.openxmlformats.org/officeDocument/2006/relationships/hyperlink" Target="http://en.wikipedia.org/wiki/Tudor_dynasty" TargetMode="External"/><Relationship Id="rId9" Type="http://schemas.openxmlformats.org/officeDocument/2006/relationships/hyperlink" Target="http://www.historyonthenet.com/Tudors/tudorsmain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Tudor_Rose_(Heraldry)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CDC6EB4A-A937-4625-9E9C-B89243C6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 rot="579783">
            <a:off x="331788" y="3638550"/>
            <a:ext cx="280828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B854B66-F90B-4D76-96AC-5A21E442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2133600"/>
            <a:ext cx="8207375" cy="1470025"/>
          </a:xfrm>
        </p:spPr>
        <p:txBody>
          <a:bodyPr/>
          <a:lstStyle/>
          <a:p>
            <a:r>
              <a:rPr lang="sl-SI" altLang="sl-SI" sz="8000">
                <a:latin typeface="Old English Text MT" pitchFamily="66" charset="0"/>
              </a:rPr>
              <a:t>THE TUDORS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FCFAA31-B01D-4EA3-A6CF-C748A8BD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581525"/>
            <a:ext cx="5256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Old English Text MT" pitchFamily="66" charset="0"/>
              </a:rPr>
              <a:t>-enter name here-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7A18ADDA-DDC5-4F74-83DA-EB182CCFF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7EB5D21-7F17-4A46-80D5-9BAB3F02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68405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-RICHARD’S ARMY WAS FAR GREATER IN NUMBERS BUT IT WAS NONETHELESS DEFEATED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DF45BBE-9095-4810-8CBC-A51C03C3D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492375"/>
            <a:ext cx="4321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-WITH THIS QUITE SPECTACULAR VICTORY HENRY WON HIMSELF THE RIGHT TO THE THRONE</a:t>
            </a:r>
          </a:p>
        </p:txBody>
      </p:sp>
      <p:pic>
        <p:nvPicPr>
          <p:cNvPr id="5" name="Picture 88" descr="Battle">
            <a:extLst>
              <a:ext uri="{FF2B5EF4-FFF2-40B4-BE49-F238E27FC236}">
                <a16:creationId xmlns:a16="http://schemas.microsoft.com/office/drawing/2014/main" id="{3F4CFD66-2C0A-41CA-9AEA-2CADFBD8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2385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95353E45-4E51-417D-9540-0C71A22E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51D1586-7880-4C46-8ACD-2CE3ADBCA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4968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Henry  VIII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5A8DF4D-B830-4E80-92B5-C0A15D053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3068638"/>
            <a:ext cx="37449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the second son of Henry VII and became heir when his older brother arthur died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29B7E0D-9390-49C9-9757-238957B97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6264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born on 28. June 1491 and died on 28. January 1547</a:t>
            </a:r>
          </a:p>
        </p:txBody>
      </p:sp>
      <p:pic>
        <p:nvPicPr>
          <p:cNvPr id="7" name="Picture 4" descr="henry7-new">
            <a:extLst>
              <a:ext uri="{FF2B5EF4-FFF2-40B4-BE49-F238E27FC236}">
                <a16:creationId xmlns:a16="http://schemas.microsoft.com/office/drawing/2014/main" id="{97FFE905-61DB-4B4F-8FE8-91B5E7B27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2232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0A61E876-51C7-45D5-A08B-9C25B05A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0FD5D63-E209-4066-A0E1-925385F83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0713"/>
            <a:ext cx="7127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</a:t>
            </a:r>
            <a:r>
              <a:rPr lang="en-US" altLang="sl-SI" sz="2800">
                <a:latin typeface="Algerian" panose="04020705040A02060702" pitchFamily="82" charset="0"/>
              </a:rPr>
              <a:t>Spain and England wanted to keep their alliance even </a:t>
            </a:r>
            <a:r>
              <a:rPr lang="sl-SI" altLang="sl-SI" sz="2800">
                <a:latin typeface="Algerian" panose="04020705040A02060702" pitchFamily="82" charset="0"/>
              </a:rPr>
              <a:t>after </a:t>
            </a:r>
            <a:r>
              <a:rPr lang="en-US" altLang="sl-SI" sz="2800">
                <a:latin typeface="Algerian" panose="04020705040A02060702" pitchFamily="82" charset="0"/>
              </a:rPr>
              <a:t>Arthur’s death</a:t>
            </a:r>
            <a:r>
              <a:rPr lang="sl-SI" altLang="sl-SI" sz="2800">
                <a:latin typeface="Algerian" panose="04020705040A02060702" pitchFamily="82" charset="0"/>
              </a:rPr>
              <a:t> so Henry married Catherine of Aragon-Arthur’s widow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4B7DDFE-D68E-4329-9337-D6E602C9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565400"/>
            <a:ext cx="31686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-After 20 years she still didn’t  bear him a son, ONLY A DAUGHTER MARY, so he wanted to get a divorce</a:t>
            </a:r>
          </a:p>
        </p:txBody>
      </p:sp>
      <p:pic>
        <p:nvPicPr>
          <p:cNvPr id="6" name="Picture 3" descr="YoungHenry8">
            <a:extLst>
              <a:ext uri="{FF2B5EF4-FFF2-40B4-BE49-F238E27FC236}">
                <a16:creationId xmlns:a16="http://schemas.microsoft.com/office/drawing/2014/main" id="{CF76C0DF-D02C-4517-AD5B-627A17A8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65400"/>
            <a:ext cx="2667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C0F9A28E-C67C-425A-A07F-E82C0646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17694AB-FDF1-4E64-B23B-22A87717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92150"/>
            <a:ext cx="62642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-UNLUCKILY FOR HIM DIVORCES WERE PROHIBITED BY THE CATHOLIC CHURCH AT THE TIME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5F2C43C-8F6E-480E-ACD9-0676CF4B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92375"/>
            <a:ext cx="705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TOLD CARDINAL WOLSEY TO ASK THE POPE FOR SPECIAL PERMISSION, BUT HE WAS REFUSED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3D8BE44-A469-435D-BE78-25AD3B81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21163"/>
            <a:ext cx="6264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-SO HE USED THAT AS A REASON TO CREATE THE CHURCH OF ENGLAND, WITH HIMSELF AS THE SUPREME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7EAF177B-B1C0-43B9-A70B-793A48FC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66E3463-1F32-49C6-8C55-C4652C68E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68405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-HIS FIRST ACT, OF COURSE, WAS TO DIVORCE CATHERINE OF ARAGON</a:t>
            </a:r>
          </a:p>
        </p:txBody>
      </p:sp>
      <p:sp>
        <p:nvSpPr>
          <p:cNvPr id="15364" name="PoljeZBesedilom 3">
            <a:extLst>
              <a:ext uri="{FF2B5EF4-FFF2-40B4-BE49-F238E27FC236}">
                <a16:creationId xmlns:a16="http://schemas.microsoft.com/office/drawing/2014/main" id="{73E00AF9-F629-4B90-BAA1-14EC20A9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49500"/>
            <a:ext cx="5688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sz="2400">
              <a:latin typeface="Charlemagne Std" panose="04020705060702020204" pitchFamily="82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E371B30-54D0-4104-A072-0B4C92C0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916113"/>
            <a:ext cx="36004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-AFTER DIVORCING CATHERINE OF ARAGON HENRY QUICKLY MARRIED ANNE BOLEYN WHO GAVE BIRTH TO HIS SECOND DAUGHTER ELIZABETH I</a:t>
            </a:r>
          </a:p>
        </p:txBody>
      </p:sp>
      <p:pic>
        <p:nvPicPr>
          <p:cNvPr id="7" name="Picture 6" descr="henry8">
            <a:extLst>
              <a:ext uri="{FF2B5EF4-FFF2-40B4-BE49-F238E27FC236}">
                <a16:creationId xmlns:a16="http://schemas.microsoft.com/office/drawing/2014/main" id="{94997C41-8CB3-434F-8ACA-8FC7E168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663825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9F5A8D51-9CCA-43FE-9EE9-51833EA4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0BA26D3-7F1F-4FD0-B866-B1FEAFB8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565400"/>
            <a:ext cx="2952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-HIS THIRD WIFE JANE SEYMOUR FINALLY BORE HIM A SON-EDWARD VI, BUT HE DIED A FEW years LATER</a:t>
            </a:r>
          </a:p>
        </p:txBody>
      </p:sp>
      <p:pic>
        <p:nvPicPr>
          <p:cNvPr id="5" name="Picture 1028" descr="KingHenry8">
            <a:extLst>
              <a:ext uri="{FF2B5EF4-FFF2-40B4-BE49-F238E27FC236}">
                <a16:creationId xmlns:a16="http://schemas.microsoft.com/office/drawing/2014/main" id="{81FA054C-9A85-4750-83D5-E54D3934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7670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413B8CFA-C174-4F14-BA6F-1933C47C1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6659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-LATER HE HAD ANNE BEHEADED AT THE TOWER OF LONDON FOR ADULTERY AND INCEST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F9B23076-CCF1-4EF7-BF4B-C4EEA0FD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602D00-6612-467F-A98C-0F6573CB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97200"/>
            <a:ext cx="7704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THEN MARRIED CATHERINE HOWARD, A 17 YEAR OLD, WHO WAS SOON BEHEADED FOR ADULTERY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C953BDA-6E4C-491C-8CB5-5C904D3D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24400"/>
            <a:ext cx="46815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-SO HENRY MARRIED FOR THE SIXTH AND FINAL TIME TO CATHERINE PARR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B204311-ED46-49AB-AE09-2E41DC96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597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WENT ON TO MARRY ANNE OF CLEVES BUT IT ONLY LASTED 6 MOnTHS AND HE GOT OUT BY SAYING THAT HE WAS IMPOTENT ON THE WEDDING NIGHT (MARRIAGE HAD TO BE SEALED THROUGH SEXUAL RELATIONS)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ix Wives">
            <a:extLst>
              <a:ext uri="{FF2B5EF4-FFF2-40B4-BE49-F238E27FC236}">
                <a16:creationId xmlns:a16="http://schemas.microsoft.com/office/drawing/2014/main" id="{73596705-83A6-4306-B958-4C5D05432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1304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Six Wives">
            <a:extLst>
              <a:ext uri="{FF2B5EF4-FFF2-40B4-BE49-F238E27FC236}">
                <a16:creationId xmlns:a16="http://schemas.microsoft.com/office/drawing/2014/main" id="{9863189A-65BA-4A96-BA3D-63DC4D87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11296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Six Wives">
            <a:extLst>
              <a:ext uri="{FF2B5EF4-FFF2-40B4-BE49-F238E27FC236}">
                <a16:creationId xmlns:a16="http://schemas.microsoft.com/office/drawing/2014/main" id="{A5FFB53F-5F2C-4590-A688-30491EB9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21288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Six Wives">
            <a:extLst>
              <a:ext uri="{FF2B5EF4-FFF2-40B4-BE49-F238E27FC236}">
                <a16:creationId xmlns:a16="http://schemas.microsoft.com/office/drawing/2014/main" id="{8BBC794C-38D7-4BE1-8765-147719A5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17573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Six Wives">
            <a:extLst>
              <a:ext uri="{FF2B5EF4-FFF2-40B4-BE49-F238E27FC236}">
                <a16:creationId xmlns:a16="http://schemas.microsoft.com/office/drawing/2014/main" id="{D123CBB8-FAA8-4AC4-A26B-EEF5B6F6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73463"/>
            <a:ext cx="24479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Six Wives">
            <a:extLst>
              <a:ext uri="{FF2B5EF4-FFF2-40B4-BE49-F238E27FC236}">
                <a16:creationId xmlns:a16="http://schemas.microsoft.com/office/drawing/2014/main" id="{DF883C3E-7DC1-449A-AF73-7E90F323B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73463"/>
            <a:ext cx="20891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496DE33E-CFFA-46DA-9A04-A21556AD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5A0CD92-8A21-4BB0-B3C7-45C204962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6119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EDWARD VI</a:t>
            </a:r>
          </a:p>
        </p:txBody>
      </p:sp>
      <p:pic>
        <p:nvPicPr>
          <p:cNvPr id="4" name="Picture 5" descr="edwardVIportrait">
            <a:extLst>
              <a:ext uri="{FF2B5EF4-FFF2-40B4-BE49-F238E27FC236}">
                <a16:creationId xmlns:a16="http://schemas.microsoft.com/office/drawing/2014/main" id="{6680F77B-190F-4235-A413-8B207EF88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08275"/>
            <a:ext cx="2663825" cy="3576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417B0EE-9196-43BC-800A-9F8F8C03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557338"/>
            <a:ext cx="7489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BORN ON 12TH OCTOBER 1537 AND DIED ON 6TH JULY 1553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5F82764-EEBC-4217-9024-D13AF092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068638"/>
            <a:ext cx="2879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-EDWARD WAS THE SON OF HENRY VIII AND JANE SEYMOUR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F217FFDE-0916-4A96-A21F-D33A95DC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20B529-FAAB-49C6-BA87-8E3A3C93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65175"/>
            <a:ext cx="568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A PROTESTANT WHO BECAME KING AT THE AGE OF 9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FD264B4-ECA0-4EFD-B70D-28309C12A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05038"/>
            <a:ext cx="8135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ILL ALMOST ALL OF HIS LIFE AND HE DIED AT THE AGE OF 16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A33C2A1-240D-4621-8291-7F85FDC4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573463"/>
            <a:ext cx="51133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-DURING HIS REIGN, ENGLAND WAS MOSTLY UNDER THE RULE OF EDWARD’S COUNCIL, WHICH  INCLUDED THOMAS SEYMOUR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7C88446-2A67-46A2-8FFE-D4B5450F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806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-THE TUDORS WERE ENGLISH RULERS WHO REIGNED ENGLAND FROM 1458 TO 1603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796F273-C28F-4FAB-91EE-BCDCD225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61198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-They were very powerful and are known to have had lots of people executed</a:t>
            </a:r>
          </a:p>
        </p:txBody>
      </p:sp>
      <p:pic>
        <p:nvPicPr>
          <p:cNvPr id="11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6880BEF4-089C-4581-B1DB-5277AED4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4D912F4D-6371-4E6A-B5AD-E2594C4F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F11C7C1-B855-47E5-B41A-B852CBFB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49275"/>
            <a:ext cx="66976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-Elizabeth fell in love with seymour and he wanted to marry either her or Mary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89AF82-2C97-44E9-9223-121F9F44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20938"/>
            <a:ext cx="71294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-but both of them could marry him only with the agreement of the entire council, so he married Henry’s widow Catherine Parr instead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62F0309-8B45-4C52-B671-8BB09499B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24400"/>
            <a:ext cx="55451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-When Catherine Parr died, she left all to Thomas Seymour in her will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B0BC8828-6A1E-45FB-94A1-A0B61470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B9B782-4AFA-47EE-8DB6-A99B0E0A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6250"/>
            <a:ext cx="655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Lady Jane Gray</a:t>
            </a:r>
          </a:p>
        </p:txBody>
      </p:sp>
      <p:pic>
        <p:nvPicPr>
          <p:cNvPr id="6" name="Picture 8" descr="janegrey">
            <a:extLst>
              <a:ext uri="{FF2B5EF4-FFF2-40B4-BE49-F238E27FC236}">
                <a16:creationId xmlns:a16="http://schemas.microsoft.com/office/drawing/2014/main" id="{972B1975-4325-4FDA-AA3E-CC31A762E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239963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4FE86A4-3262-44EA-85F3-7E0F39E13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557338"/>
            <a:ext cx="61563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-Lady Jane Gray was chosen to be the queen because she was protestant, although she had no right to the throne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9313EFF-1FD9-4E90-9F50-D708D506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573463"/>
            <a:ext cx="3024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-after just nine days of ruling she had to leave the throne and was later beheaded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BAD39B8B-7EE3-4C33-B654-D5183C1F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F8BFF6E-076D-46D6-90AD-69887F93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53276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Mary 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0F862FA-E34B-4999-8B09-58D0C54AD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-Mary I was born on 18th February 1516 and died on 17th November 1558</a:t>
            </a:r>
          </a:p>
        </p:txBody>
      </p:sp>
      <p:pic>
        <p:nvPicPr>
          <p:cNvPr id="5122" name="Slika 125" descr="http://tudorhistory.org/mary/index1pic.jpg">
            <a:extLst>
              <a:ext uri="{FF2B5EF4-FFF2-40B4-BE49-F238E27FC236}">
                <a16:creationId xmlns:a16="http://schemas.microsoft.com/office/drawing/2014/main" id="{AB0EEAE5-2821-4966-BAF3-F78FBA07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27241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661B14D-5423-45A4-AA8B-FCA3BB90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73463"/>
            <a:ext cx="33845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was the daughter of Henry VIII and Catherine of Aragon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A7780586-2985-405F-AB52-AED50506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97CC253-A033-4886-8B30-636D102C6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54721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-as queen she attempted to restore catholicism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7DB3A10-3F67-4E20-9048-8BB7BE05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92375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married Philip of Spain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A7C7ABF-7DF8-4A67-B12E-6A8BB19C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16338"/>
            <a:ext cx="6156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is known as the Bloody Mary because of all the protestants she had executed for not returning to catholic church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344789C8-E350-4C4B-B940-0CB08796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00C1CD-9ED5-4359-9BE1-FDA58871A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0713"/>
            <a:ext cx="6911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-Philip later on left her in pursuit of other kingdoms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06ABCFD-5DB1-4BB6-8B41-48D53F9B3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05038"/>
            <a:ext cx="6985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managed to take England to war with France, and the English lost the fort of Calais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17819BC-7286-4000-92BD-2382E8AC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149725"/>
            <a:ext cx="53292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-Mary’s regime had failed and when she died peacefully, Elizabeth suceeded to the throne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2D94E6BC-0BBA-4552-9D39-BFAC3A74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2A8FD08-ED4D-48F6-AA29-E51903C8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482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Elizabeth I</a:t>
            </a:r>
          </a:p>
        </p:txBody>
      </p:sp>
      <p:sp>
        <p:nvSpPr>
          <p:cNvPr id="26628" name="PoljeZBesedilom 3">
            <a:extLst>
              <a:ext uri="{FF2B5EF4-FFF2-40B4-BE49-F238E27FC236}">
                <a16:creationId xmlns:a16="http://schemas.microsoft.com/office/drawing/2014/main" id="{E62C9919-08B3-41F1-BF7B-8ADB254A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4535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 sz="2400">
              <a:latin typeface="Charlemagne Std" panose="04020705060702020204" pitchFamily="82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6C59CCC-7F6A-475B-84BE-1D85CE76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7563"/>
            <a:ext cx="33115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became queen after Mary’s death without an heir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D76BD79-3620-4EDB-A759-46628A0E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44675"/>
            <a:ext cx="5940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was the daughter of Henry  VIII and Anne Boleyn</a:t>
            </a:r>
          </a:p>
        </p:txBody>
      </p:sp>
      <p:pic>
        <p:nvPicPr>
          <p:cNvPr id="9" name="Picture 5" descr="elizabeth-i">
            <a:hlinkClick r:id="rId4"/>
            <a:extLst>
              <a:ext uri="{FF2B5EF4-FFF2-40B4-BE49-F238E27FC236}">
                <a16:creationId xmlns:a16="http://schemas.microsoft.com/office/drawing/2014/main" id="{DF80D5CE-5ED6-4EAF-81F1-3931AB88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3368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4ED7E3E3-5938-4AF5-A14C-AED7AEA6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34FDCB5-02FB-4537-A710-F1B66DCF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92150"/>
            <a:ext cx="6335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-Elizabeth reinstalled the church of England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75248A-5E7E-449F-95D5-FD47E1F8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133600"/>
            <a:ext cx="5329237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</a:t>
            </a:r>
            <a:r>
              <a:rPr lang="en-GB" altLang="sl-SI" sz="2800">
                <a:latin typeface="Algerian" panose="04020705040A02060702" pitchFamily="82" charset="0"/>
              </a:rPr>
              <a:t>She was determined to increase England’s power and strongly supported explorers like </a:t>
            </a:r>
            <a:endParaRPr lang="sl-SI" altLang="sl-SI" sz="2800">
              <a:latin typeface="Algerian" panose="04020705040A02060702" pitchFamily="82" charset="0"/>
            </a:endParaRPr>
          </a:p>
          <a:p>
            <a:r>
              <a:rPr lang="en-GB" altLang="sl-SI" sz="2800">
                <a:latin typeface="Algerian" panose="04020705040A02060702" pitchFamily="82" charset="0"/>
              </a:rPr>
              <a:t>Drake and Raleigh</a:t>
            </a:r>
            <a:endParaRPr lang="sl-SI" altLang="sl-SI" sz="2800">
              <a:latin typeface="Algerian" panose="04020705040A02060702" pitchFamily="82" charset="0"/>
            </a:endParaRPr>
          </a:p>
          <a:p>
            <a:r>
              <a:rPr lang="en-GB" altLang="sl-SI" sz="2800">
                <a:latin typeface="Algerian" panose="04020705040A02060702" pitchFamily="82" charset="0"/>
              </a:rPr>
              <a:t> in their efforts to </a:t>
            </a:r>
            <a:endParaRPr lang="sl-SI" altLang="sl-SI" sz="2800">
              <a:latin typeface="Algerian" panose="04020705040A02060702" pitchFamily="82" charset="0"/>
            </a:endParaRPr>
          </a:p>
          <a:p>
            <a:r>
              <a:rPr lang="en-GB" altLang="sl-SI" sz="2800">
                <a:latin typeface="Algerian" panose="04020705040A02060702" pitchFamily="82" charset="0"/>
              </a:rPr>
              <a:t>increase England’s </a:t>
            </a:r>
            <a:endParaRPr lang="sl-SI" altLang="sl-SI" sz="2800">
              <a:latin typeface="Algerian" panose="04020705040A02060702" pitchFamily="82" charset="0"/>
            </a:endParaRPr>
          </a:p>
          <a:p>
            <a:r>
              <a:rPr lang="en-GB" altLang="sl-SI" sz="2800">
                <a:latin typeface="Algerian" panose="04020705040A02060702" pitchFamily="82" charset="0"/>
              </a:rPr>
              <a:t>wealth</a:t>
            </a:r>
          </a:p>
          <a:p>
            <a:endParaRPr lang="sl-SI" altLang="sl-SI" sz="2000">
              <a:latin typeface="Algerian" panose="04020705040A02060702" pitchFamily="82" charset="0"/>
            </a:endParaRPr>
          </a:p>
        </p:txBody>
      </p:sp>
      <p:pic>
        <p:nvPicPr>
          <p:cNvPr id="6" name="Picture 10" descr="Liz 1 3">
            <a:extLst>
              <a:ext uri="{FF2B5EF4-FFF2-40B4-BE49-F238E27FC236}">
                <a16:creationId xmlns:a16="http://schemas.microsoft.com/office/drawing/2014/main" id="{BDF6C760-4FD1-4840-8C5A-EB641D7A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24479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BE279E36-1811-4526-B73A-54386DAD2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B561514-BF98-498D-B29C-A675C4EF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792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suceeded and England becAME THE MOST POWERFULL COUNTRY IN THE WORLD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B76758-89CA-4770-B96F-70938FF3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44675"/>
            <a:ext cx="55070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ALSO SWORE NEVER TO MARRY AND IS SINCE KNOWN AS THE VIRGIN QUEEN</a:t>
            </a:r>
          </a:p>
        </p:txBody>
      </p:sp>
      <p:pic>
        <p:nvPicPr>
          <p:cNvPr id="5" name="Picture 6" descr="elizabeth_1-g2">
            <a:extLst>
              <a:ext uri="{FF2B5EF4-FFF2-40B4-BE49-F238E27FC236}">
                <a16:creationId xmlns:a16="http://schemas.microsoft.com/office/drawing/2014/main" id="{DD0B61A3-9D1C-45D7-AA16-C5BE809DB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71688"/>
            <a:ext cx="2879725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1A37BE4-302C-4901-BA4B-8608DAEB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573463"/>
            <a:ext cx="27368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-SHE NEVER HAD ANY CHILDREN AND SO THE TUDOR  AGE ENDED WITH HER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C809A520-27B8-4FE0-BFDF-A7466A1E3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16281CE-9BF2-4884-9D8E-56082D22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75612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DEFEATING THE SPANISH ARMADA</a:t>
            </a:r>
          </a:p>
        </p:txBody>
      </p:sp>
      <p:pic>
        <p:nvPicPr>
          <p:cNvPr id="4" name="Picture 9" descr="Armada defeat 1">
            <a:extLst>
              <a:ext uri="{FF2B5EF4-FFF2-40B4-BE49-F238E27FC236}">
                <a16:creationId xmlns:a16="http://schemas.microsoft.com/office/drawing/2014/main" id="{FE2BB9C9-3C78-4D90-94C6-1595FE08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36718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147DFD9-906A-4978-8185-3DE367493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205038"/>
            <a:ext cx="871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-PHILIP II, KING OF SPAIN WANTED ENGLAND TO BE A CATHOLIC COUNTRY, SO HE DECIDED TO INVADE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EECB7E-D4BC-4488-909A-E612845E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573463"/>
            <a:ext cx="24479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SENT 131 SHIPS TO ATTACK ENGLAND’S SHORES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F342E973-F46A-4CDB-A5FA-09865C94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2D62EC7-2CA2-48C4-A0AB-1CB08EE9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82804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-ELIZABETH MADE SIR FRANCIS DRAKE THE HEAD OF THE ENGLISH NAVY AND TOLD HIM, DESPITE HAVING HALF THE spanish STRENGTH, TO KEEP THE FORCES AT BAY</a:t>
            </a:r>
          </a:p>
        </p:txBody>
      </p:sp>
      <p:pic>
        <p:nvPicPr>
          <p:cNvPr id="5" name="Picture 10" descr="Drake">
            <a:extLst>
              <a:ext uri="{FF2B5EF4-FFF2-40B4-BE49-F238E27FC236}">
                <a16:creationId xmlns:a16="http://schemas.microsoft.com/office/drawing/2014/main" id="{45D06C21-4CA7-44E0-A374-623E58F9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65400"/>
            <a:ext cx="287972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39CC4AF-F356-4FBF-93EC-1A1F1EB2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068638"/>
            <a:ext cx="29511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-HE, BEING A GREAT TACTICIAN, DEFEATED THE SPANIOLS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3722FFC-3260-41EF-A13D-726DB026F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5867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There were five Tudor kings and queens: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49D4CB-6565-4109-96CB-9EB934DA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76475"/>
            <a:ext cx="2411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-Henry  VIII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80697E7-2A3C-4F2A-8FE8-806AB3C8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852738"/>
            <a:ext cx="2376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-EDWARD  VI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4EDC929-CC71-45A5-8CF7-0D0EEF89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3382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-Lady  Jane Grey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13471AA-CF27-4630-A2F6-7C66EE043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149725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-Mary  I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9B82C92-F468-474D-B1CC-B6FBB79E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00663"/>
            <a:ext cx="32400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-Elizabeth  I</a:t>
            </a:r>
          </a:p>
          <a:p>
            <a:endParaRPr lang="sl-SI" altLang="sl-SI" sz="2800">
              <a:latin typeface="Algerian" panose="04020705040A02060702" pitchFamily="82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681A98C-E4B6-44E6-A479-0F14A54B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844675"/>
            <a:ext cx="2268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-Henry  VII</a:t>
            </a:r>
          </a:p>
        </p:txBody>
      </p:sp>
      <p:pic>
        <p:nvPicPr>
          <p:cNvPr id="9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7F67D61F-7324-4867-AA64-C91846CC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24DBC086-9197-4249-952F-3AAA35EF9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2BA7D0E-B66A-4C60-AF2D-E294ECA7A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720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THE TUDOR TIMELINE</a:t>
            </a:r>
          </a:p>
        </p:txBody>
      </p:sp>
      <p:sp>
        <p:nvSpPr>
          <p:cNvPr id="4" name="Desna puščica 3">
            <a:extLst>
              <a:ext uri="{FF2B5EF4-FFF2-40B4-BE49-F238E27FC236}">
                <a16:creationId xmlns:a16="http://schemas.microsoft.com/office/drawing/2014/main" id="{CEB003BE-460D-4264-9689-D2D3BBAC6EBD}"/>
              </a:ext>
            </a:extLst>
          </p:cNvPr>
          <p:cNvSpPr/>
          <p:nvPr/>
        </p:nvSpPr>
        <p:spPr>
          <a:xfrm>
            <a:off x="395288" y="3068638"/>
            <a:ext cx="8064500" cy="4318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81FA2E-B2EE-46DE-B805-5D5DF7B6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73238"/>
            <a:ext cx="3959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1485-HENRY VII WINS THE BATTLE OF BOSWORTH AND BECOMES KING OF ENGLAND</a:t>
            </a:r>
          </a:p>
        </p:txBody>
      </p:sp>
      <p:grpSp>
        <p:nvGrpSpPr>
          <p:cNvPr id="6" name="Group 150">
            <a:extLst>
              <a:ext uri="{FF2B5EF4-FFF2-40B4-BE49-F238E27FC236}">
                <a16:creationId xmlns:a16="http://schemas.microsoft.com/office/drawing/2014/main" id="{9D12838B-37AE-4532-A902-AD2333D0FF5A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557338"/>
            <a:ext cx="4248150" cy="1111250"/>
            <a:chOff x="388" y="947"/>
            <a:chExt cx="2450" cy="564"/>
          </a:xfrm>
        </p:grpSpPr>
        <p:sp>
          <p:nvSpPr>
            <p:cNvPr id="31753" name="Text Box 78">
              <a:extLst>
                <a:ext uri="{FF2B5EF4-FFF2-40B4-BE49-F238E27FC236}">
                  <a16:creationId xmlns:a16="http://schemas.microsoft.com/office/drawing/2014/main" id="{F6421328-B9A8-4CE9-BC5D-0E8E7DB79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" y="990"/>
              <a:ext cx="12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GB" altLang="sl-SI" sz="160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754" name="Picture 92" descr="Battle">
              <a:hlinkClick r:id="rId5" action="ppaction://hlinksldjump"/>
              <a:extLst>
                <a:ext uri="{FF2B5EF4-FFF2-40B4-BE49-F238E27FC236}">
                  <a16:creationId xmlns:a16="http://schemas.microsoft.com/office/drawing/2014/main" id="{C241707F-9DDB-43E2-A821-3F27B7130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947"/>
              <a:ext cx="862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93" descr="The Matthew">
            <a:hlinkClick r:id="rId7" action="ppaction://hlinksldjump"/>
            <a:extLst>
              <a:ext uri="{FF2B5EF4-FFF2-40B4-BE49-F238E27FC236}">
                <a16:creationId xmlns:a16="http://schemas.microsoft.com/office/drawing/2014/main" id="{E3CE8E38-97F5-4B7E-A0B1-EF5D82BAD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89363"/>
            <a:ext cx="15049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1D9909D-6907-4163-A77A-F02CA588B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933825"/>
            <a:ext cx="30241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1492-1498-THE AGE OF DISCOVERY BEGINS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E19F479E-8C16-4F54-A5B7-8041811E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Desna puščica 2">
            <a:extLst>
              <a:ext uri="{FF2B5EF4-FFF2-40B4-BE49-F238E27FC236}">
                <a16:creationId xmlns:a16="http://schemas.microsoft.com/office/drawing/2014/main" id="{DA8DFE75-8830-4F8D-851D-822114608013}"/>
              </a:ext>
            </a:extLst>
          </p:cNvPr>
          <p:cNvSpPr/>
          <p:nvPr/>
        </p:nvSpPr>
        <p:spPr>
          <a:xfrm>
            <a:off x="395288" y="2420938"/>
            <a:ext cx="8064500" cy="4318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204DD5A-23B2-4726-BF32-A472BC6F7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65175"/>
            <a:ext cx="3455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1509-HENRY VII DIES, HENRY VIII BECOMES KING</a:t>
            </a:r>
          </a:p>
        </p:txBody>
      </p:sp>
      <p:pic>
        <p:nvPicPr>
          <p:cNvPr id="7" name="Picture 95" descr="Henry VIII">
            <a:extLst>
              <a:ext uri="{FF2B5EF4-FFF2-40B4-BE49-F238E27FC236}">
                <a16:creationId xmlns:a16="http://schemas.microsoft.com/office/drawing/2014/main" id="{ADE3D35C-2C6F-4517-9647-EC3D8EC71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661988"/>
            <a:ext cx="1123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DAD406C-2C8F-4453-BBC9-C30E5FDD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13100"/>
            <a:ext cx="4248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1534-HENRY CREATES THE CHURCH OF ENGLAND</a:t>
            </a:r>
          </a:p>
        </p:txBody>
      </p:sp>
      <p:grpSp>
        <p:nvGrpSpPr>
          <p:cNvPr id="5" name="Group 149">
            <a:extLst>
              <a:ext uri="{FF2B5EF4-FFF2-40B4-BE49-F238E27FC236}">
                <a16:creationId xmlns:a16="http://schemas.microsoft.com/office/drawing/2014/main" id="{28F6C41C-4AC8-4285-A0F8-160143344935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221163"/>
            <a:ext cx="2735262" cy="2087562"/>
            <a:chOff x="3107" y="2024"/>
            <a:chExt cx="1723" cy="1315"/>
          </a:xfrm>
        </p:grpSpPr>
        <p:sp>
          <p:nvSpPr>
            <p:cNvPr id="32776" name="Text Box 100">
              <a:extLst>
                <a:ext uri="{FF2B5EF4-FFF2-40B4-BE49-F238E27FC236}">
                  <a16:creationId xmlns:a16="http://schemas.microsoft.com/office/drawing/2014/main" id="{45626825-CD03-4714-87B7-6DB9C4DAD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251"/>
              <a:ext cx="17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en-GB" altLang="sl-SI" sz="1600">
                <a:solidFill>
                  <a:srgbClr val="CC33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2777" name="Picture 147" descr="Church 1">
              <a:hlinkClick r:id="rId6" action="ppaction://hlinksldjump"/>
              <a:extLst>
                <a:ext uri="{FF2B5EF4-FFF2-40B4-BE49-F238E27FC236}">
                  <a16:creationId xmlns:a16="http://schemas.microsoft.com/office/drawing/2014/main" id="{40858D40-BD98-44B6-AC5D-789CF3B95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2024"/>
              <a:ext cx="900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BC567141-B401-4FA7-903B-9094DBAF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Desna puščica 2">
            <a:extLst>
              <a:ext uri="{FF2B5EF4-FFF2-40B4-BE49-F238E27FC236}">
                <a16:creationId xmlns:a16="http://schemas.microsoft.com/office/drawing/2014/main" id="{4D5379AD-544A-4B7D-ABC3-B904C8E1405C}"/>
              </a:ext>
            </a:extLst>
          </p:cNvPr>
          <p:cNvSpPr/>
          <p:nvPr/>
        </p:nvSpPr>
        <p:spPr>
          <a:xfrm>
            <a:off x="323850" y="2565400"/>
            <a:ext cx="8064500" cy="4318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EBA6562-28D6-40D6-9A38-5953437F8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92150"/>
            <a:ext cx="367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1547-EDWARD VI BECOMES KING, BUT SUDDENLY DIES AT THE AGE OF 16</a:t>
            </a:r>
          </a:p>
        </p:txBody>
      </p:sp>
      <p:pic>
        <p:nvPicPr>
          <p:cNvPr id="5" name="Picture 102" descr="Edward VI">
            <a:extLst>
              <a:ext uri="{FF2B5EF4-FFF2-40B4-BE49-F238E27FC236}">
                <a16:creationId xmlns:a16="http://schemas.microsoft.com/office/drawing/2014/main" id="{89E3BBCD-D8A7-4266-9F4C-41BEBF82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12969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D80F843-F19D-40EA-B4F8-23514D74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357563"/>
            <a:ext cx="46085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1553-LADY JANE GRAY WAS QUEEN FOR 9 DAYS-THE SHORTEST REIGN EVER</a:t>
            </a:r>
          </a:p>
        </p:txBody>
      </p:sp>
      <p:pic>
        <p:nvPicPr>
          <p:cNvPr id="7" name="Picture 103" descr="Lady Jane Gray">
            <a:extLst>
              <a:ext uri="{FF2B5EF4-FFF2-40B4-BE49-F238E27FC236}">
                <a16:creationId xmlns:a16="http://schemas.microsoft.com/office/drawing/2014/main" id="{4143229F-2310-4730-89CF-9C82653E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15128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na puščica 1">
            <a:extLst>
              <a:ext uri="{FF2B5EF4-FFF2-40B4-BE49-F238E27FC236}">
                <a16:creationId xmlns:a16="http://schemas.microsoft.com/office/drawing/2014/main" id="{E9D017A6-8066-477E-8BC7-09907E846751}"/>
              </a:ext>
            </a:extLst>
          </p:cNvPr>
          <p:cNvSpPr/>
          <p:nvPr/>
        </p:nvSpPr>
        <p:spPr>
          <a:xfrm>
            <a:off x="395288" y="2636838"/>
            <a:ext cx="8064500" cy="4318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" name="Slika 2" descr="Tudor Rose (Heraldry).svg">
            <a:hlinkClick r:id="rId3"/>
            <a:extLst>
              <a:ext uri="{FF2B5EF4-FFF2-40B4-BE49-F238E27FC236}">
                <a16:creationId xmlns:a16="http://schemas.microsoft.com/office/drawing/2014/main" id="{91CC1084-CB93-4FDD-8C96-2030C4EA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1D7F600-90E0-4618-93AC-E35F9537D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9275"/>
            <a:ext cx="29527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1553-MARY I BECOMES QUEEN AND IS QUICKLY KNOWN AS THE BLOODY MARY</a:t>
            </a:r>
          </a:p>
        </p:txBody>
      </p:sp>
      <p:pic>
        <p:nvPicPr>
          <p:cNvPr id="5" name="Picture 118" descr="Mary I">
            <a:hlinkClick r:id="rId5" action="ppaction://hlinksldjump"/>
            <a:extLst>
              <a:ext uri="{FF2B5EF4-FFF2-40B4-BE49-F238E27FC236}">
                <a16:creationId xmlns:a16="http://schemas.microsoft.com/office/drawing/2014/main" id="{1A8004F5-6DC4-490C-BDCC-D8A1E4DF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14954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BAEDF99-21C7-4E8A-A290-95891111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33115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1558-ELIZABETH I BECOMES QUEEN; DURING HER REIGN ENGLAND BECOMES MORE POWERFUL</a:t>
            </a:r>
          </a:p>
        </p:txBody>
      </p:sp>
      <p:pic>
        <p:nvPicPr>
          <p:cNvPr id="7" name="Picture 122" descr="Liz 1 3">
            <a:hlinkClick r:id="rId7" action="ppaction://hlinksldjump"/>
            <a:extLst>
              <a:ext uri="{FF2B5EF4-FFF2-40B4-BE49-F238E27FC236}">
                <a16:creationId xmlns:a16="http://schemas.microsoft.com/office/drawing/2014/main" id="{3AE119D9-1727-4152-97E1-F884414F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1439862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na puščica 1">
            <a:extLst>
              <a:ext uri="{FF2B5EF4-FFF2-40B4-BE49-F238E27FC236}">
                <a16:creationId xmlns:a16="http://schemas.microsoft.com/office/drawing/2014/main" id="{BF2A7E48-2523-4BC8-82B3-91B4EA43705C}"/>
              </a:ext>
            </a:extLst>
          </p:cNvPr>
          <p:cNvSpPr/>
          <p:nvPr/>
        </p:nvSpPr>
        <p:spPr>
          <a:xfrm>
            <a:off x="395288" y="2492375"/>
            <a:ext cx="8064500" cy="4318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" name="Slika 2" descr="Tudor Rose (Heraldry).svg">
            <a:hlinkClick r:id="rId3"/>
            <a:extLst>
              <a:ext uri="{FF2B5EF4-FFF2-40B4-BE49-F238E27FC236}">
                <a16:creationId xmlns:a16="http://schemas.microsoft.com/office/drawing/2014/main" id="{7251B9D4-D360-4D65-975F-A4AD114D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537E77C-ED15-41F3-AAF8-70A478433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36613"/>
            <a:ext cx="4465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1570-1577-SIR FRANCIS DRAKE DISCOVERS THE WEST INDIES AND SAILS RIGHT AROUND THE GLOBE</a:t>
            </a:r>
          </a:p>
        </p:txBody>
      </p:sp>
      <p:pic>
        <p:nvPicPr>
          <p:cNvPr id="5" name="Picture 143" descr="Drake Ship">
            <a:extLst>
              <a:ext uri="{FF2B5EF4-FFF2-40B4-BE49-F238E27FC236}">
                <a16:creationId xmlns:a16="http://schemas.microsoft.com/office/drawing/2014/main" id="{C8DC0A8C-2E19-4E43-B412-B15CBEAB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49275"/>
            <a:ext cx="1398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AD11809-E152-4296-BEF2-972836D7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068638"/>
            <a:ext cx="5040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1588-THE SPANISH ARMADA IS DEFEATEN BY DRAKE</a:t>
            </a:r>
          </a:p>
        </p:txBody>
      </p:sp>
      <p:pic>
        <p:nvPicPr>
          <p:cNvPr id="7" name="Picture 128" descr="Armada defeat 1">
            <a:hlinkClick r:id="rId6" action="ppaction://hlinksldjump"/>
            <a:extLst>
              <a:ext uri="{FF2B5EF4-FFF2-40B4-BE49-F238E27FC236}">
                <a16:creationId xmlns:a16="http://schemas.microsoft.com/office/drawing/2014/main" id="{B4D2BA6B-BD4F-4086-9A25-DBD3B7C9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249713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na puščica 1">
            <a:extLst>
              <a:ext uri="{FF2B5EF4-FFF2-40B4-BE49-F238E27FC236}">
                <a16:creationId xmlns:a16="http://schemas.microsoft.com/office/drawing/2014/main" id="{7F6105CF-4B71-4B24-A9A8-4D337974D5AC}"/>
              </a:ext>
            </a:extLst>
          </p:cNvPr>
          <p:cNvSpPr/>
          <p:nvPr/>
        </p:nvSpPr>
        <p:spPr>
          <a:xfrm>
            <a:off x="395288" y="2420938"/>
            <a:ext cx="7561262" cy="43180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3" name="Slika 2" descr="Tudor Rose (Heraldry).svg">
            <a:hlinkClick r:id="rId3"/>
            <a:extLst>
              <a:ext uri="{FF2B5EF4-FFF2-40B4-BE49-F238E27FC236}">
                <a16:creationId xmlns:a16="http://schemas.microsoft.com/office/drawing/2014/main" id="{B7293B81-2F7F-46CA-99D8-BBC4FE09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210C43B-21FF-4F97-8EA3-556290C5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765175"/>
            <a:ext cx="3743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1591-WILLIAM SHAKESPEAR’S FIRST PLAY WAS PERFORMED</a:t>
            </a:r>
          </a:p>
        </p:txBody>
      </p:sp>
      <p:pic>
        <p:nvPicPr>
          <p:cNvPr id="5" name="Picture 144" descr="Globe best">
            <a:extLst>
              <a:ext uri="{FF2B5EF4-FFF2-40B4-BE49-F238E27FC236}">
                <a16:creationId xmlns:a16="http://schemas.microsoft.com/office/drawing/2014/main" id="{65558E8A-4545-4952-BE9B-21E73CCC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2365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7B9B317-F754-457D-B1F6-CE219580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284538"/>
            <a:ext cx="35290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>
                <a:latin typeface="Algerian" panose="04020705040A02060702" pitchFamily="82" charset="0"/>
              </a:rPr>
              <a:t>1603-ELIZABETH I, THE LAST OF THE TUDORS DIES; KING JAMES OF SCOTLAND TAKES OVER ENGLAND</a:t>
            </a:r>
          </a:p>
        </p:txBody>
      </p:sp>
      <p:pic>
        <p:nvPicPr>
          <p:cNvPr id="7" name="Picture 130" descr="Liz Funeral">
            <a:extLst>
              <a:ext uri="{FF2B5EF4-FFF2-40B4-BE49-F238E27FC236}">
                <a16:creationId xmlns:a16="http://schemas.microsoft.com/office/drawing/2014/main" id="{30F8BD21-57A2-4663-B6C0-9F9EA378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868863"/>
            <a:ext cx="397033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C527062-660F-4A0A-8917-64D0813D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888" y="1268413"/>
            <a:ext cx="504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>
                <a:latin typeface="Algerian" panose="04020705040A02060702" pitchFamily="82" charset="0"/>
              </a:rPr>
              <a:t>The</a:t>
            </a:r>
          </a:p>
          <a:p>
            <a:r>
              <a:rPr lang="sl-SI" altLang="sl-SI" sz="3200">
                <a:latin typeface="Algerian" panose="04020705040A02060702" pitchFamily="82" charset="0"/>
              </a:rPr>
              <a:t> end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nak »Prepovedano« 17">
            <a:extLst>
              <a:ext uri="{FF2B5EF4-FFF2-40B4-BE49-F238E27FC236}">
                <a16:creationId xmlns:a16="http://schemas.microsoft.com/office/drawing/2014/main" id="{D9423BE1-FA94-4297-A28D-B8F60C5D5C41}"/>
              </a:ext>
            </a:extLst>
          </p:cNvPr>
          <p:cNvSpPr/>
          <p:nvPr/>
        </p:nvSpPr>
        <p:spPr>
          <a:xfrm>
            <a:off x="2339975" y="2924175"/>
            <a:ext cx="1152525" cy="115252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D3D16C0A-FB1C-4A6F-AD10-A51642DB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83883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800">
                <a:latin typeface="Algerian" panose="04020705040A02060702" pitchFamily="82" charset="0"/>
                <a:cs typeface="Times New Roman" panose="02020603050405020304" pitchFamily="18" charset="0"/>
              </a:rPr>
              <a:t>TRUE or FALSE?!</a:t>
            </a:r>
          </a:p>
          <a:p>
            <a:endParaRPr lang="sl-SI" altLang="sl-SI" sz="2400">
              <a:latin typeface="Algerian" panose="04020705040A02060702" pitchFamily="82" charset="0"/>
            </a:endParaRPr>
          </a:p>
          <a:p>
            <a:pPr lvl="1" eaLnBrk="0" hangingPunct="0"/>
            <a:endParaRPr lang="sl-SI" altLang="sl-SI" sz="240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hangingPunct="0"/>
            <a:b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hangingPunct="0"/>
            <a:b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>
              <a:latin typeface="Algerian" panose="04020705040A02060702" pitchFamily="82" charset="0"/>
            </a:endParaRPr>
          </a:p>
        </p:txBody>
      </p:sp>
      <p:sp>
        <p:nvSpPr>
          <p:cNvPr id="7" name="Znak »Prepovedano« 6">
            <a:extLst>
              <a:ext uri="{FF2B5EF4-FFF2-40B4-BE49-F238E27FC236}">
                <a16:creationId xmlns:a16="http://schemas.microsoft.com/office/drawing/2014/main" id="{1287FF29-1106-47F9-A9DD-87A206F84AEA}"/>
              </a:ext>
            </a:extLst>
          </p:cNvPr>
          <p:cNvSpPr/>
          <p:nvPr/>
        </p:nvSpPr>
        <p:spPr>
          <a:xfrm>
            <a:off x="1763713" y="1484313"/>
            <a:ext cx="1152525" cy="115252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F376BD0-CF87-43D9-A310-368A0D269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6287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1.Henry VIII was the first Tudor monarch.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73C05AB8-5A1C-4D97-B7A3-2D0D4211E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42093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2. Henry VII defeated Richard III at the battle of </a:t>
            </a:r>
          </a:p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Bosworth Field. 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B67BCE9F-17CA-4DD8-B284-22584ECF3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797425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4. Henry VIII founded the Church of England. </a:t>
            </a:r>
          </a:p>
          <a:p>
            <a:pPr lvl="1" eaLnBrk="0" hangingPunct="0"/>
            <a:b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B7E4F4C5-3C39-478E-A47F-93CEB6EBC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8453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Algerian" panose="04020705040A02060702" pitchFamily="82" charset="0"/>
              </a:rPr>
              <a:t>3. Henry VIII had 8 wives. </a:t>
            </a:r>
            <a:br>
              <a:rPr lang="sl-SI" altLang="sl-SI" sz="2400">
                <a:latin typeface="Algerian" panose="04020705040A02060702" pitchFamily="82" charset="0"/>
              </a:rPr>
            </a:br>
            <a:endParaRPr lang="sl-SI" altLang="sl-SI" sz="240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nak »Prepovedano« 6">
            <a:extLst>
              <a:ext uri="{FF2B5EF4-FFF2-40B4-BE49-F238E27FC236}">
                <a16:creationId xmlns:a16="http://schemas.microsoft.com/office/drawing/2014/main" id="{877E5E95-D2C3-4F70-A629-389F282FF5DC}"/>
              </a:ext>
            </a:extLst>
          </p:cNvPr>
          <p:cNvSpPr/>
          <p:nvPr/>
        </p:nvSpPr>
        <p:spPr>
          <a:xfrm>
            <a:off x="5651500" y="1484313"/>
            <a:ext cx="1152525" cy="115252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Znak »Prepovedano« 7">
            <a:extLst>
              <a:ext uri="{FF2B5EF4-FFF2-40B4-BE49-F238E27FC236}">
                <a16:creationId xmlns:a16="http://schemas.microsoft.com/office/drawing/2014/main" id="{C2FCC734-8E39-41D9-92DB-C9E32D664EDB}"/>
              </a:ext>
            </a:extLst>
          </p:cNvPr>
          <p:cNvSpPr/>
          <p:nvPr/>
        </p:nvSpPr>
        <p:spPr>
          <a:xfrm>
            <a:off x="2051050" y="2420938"/>
            <a:ext cx="1152525" cy="115252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Znak »Prepovedano« 8">
            <a:extLst>
              <a:ext uri="{FF2B5EF4-FFF2-40B4-BE49-F238E27FC236}">
                <a16:creationId xmlns:a16="http://schemas.microsoft.com/office/drawing/2014/main" id="{B6847A37-C02E-4805-9916-4EC798A87DCB}"/>
              </a:ext>
            </a:extLst>
          </p:cNvPr>
          <p:cNvSpPr/>
          <p:nvPr/>
        </p:nvSpPr>
        <p:spPr>
          <a:xfrm>
            <a:off x="1692275" y="4797425"/>
            <a:ext cx="1150938" cy="1152525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" name="Slika 9" descr="Tudor Rose (Heraldry).svg">
            <a:hlinkClick r:id="rId2"/>
            <a:extLst>
              <a:ext uri="{FF2B5EF4-FFF2-40B4-BE49-F238E27FC236}">
                <a16:creationId xmlns:a16="http://schemas.microsoft.com/office/drawing/2014/main" id="{0DCFDEA2-A37A-4AA7-88E8-F381F1D0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74FFDF1F-592D-4E54-B8C2-227333BA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207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5. Edward VI was Henry VIII's only surviving son. </a:t>
            </a:r>
            <a:b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altLang="sl-SI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AB1F4AFA-5A41-47ED-9E49-C0A066C6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62877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6. Lady Jane Grey was queen for 21 days. 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F82E8086-D056-4E00-B6F4-C96E7139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654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7. Mary I married Philip II of Spain. 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96002994-AB0E-4CB0-91DD-BDB309D3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64490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0" hangingPunct="0"/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8. Elizabeth I became queen in 1558. 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8CC7147E-D307-46BB-A67E-98051B83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9. Elizabeth I had several husbands.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Tudor Rose (Heraldry).svg">
            <a:hlinkClick r:id="rId2"/>
            <a:extLst>
              <a:ext uri="{FF2B5EF4-FFF2-40B4-BE49-F238E27FC236}">
                <a16:creationId xmlns:a16="http://schemas.microsoft.com/office/drawing/2014/main" id="{5F902E5E-4400-4847-BE22-C933E205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725E24A-538D-4EA9-8C77-CF4F246C8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46085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8800">
                <a:latin typeface="Old English Text MT" pitchFamily="66" charset="0"/>
              </a:rPr>
              <a:t>THAT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6D5344-5B15-4B8C-8AB8-6EEED6B1A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276475"/>
            <a:ext cx="65659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8800">
                <a:latin typeface="Old English Text MT" pitchFamily="66" charset="0"/>
              </a:rPr>
              <a:t>WOULD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5C6D3B-D45E-4C30-9C2F-2C9059FE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213100"/>
            <a:ext cx="3282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8800">
                <a:latin typeface="Old English Text MT" pitchFamily="66" charset="0"/>
              </a:rPr>
              <a:t>BE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004CFB0-6312-43D1-B0BE-1850A69BA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868863"/>
            <a:ext cx="32416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8800">
                <a:latin typeface="Old English Text MT" pitchFamily="66" charset="0"/>
              </a:rPr>
              <a:t>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93DD37EA-4301-4AB6-B1F4-23EB8942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372200" y="2996952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2528F9-7586-4624-89A9-3B24C0F1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83883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>
                <a:latin typeface="Algerian" panose="04020705040A02060702" pitchFamily="82" charset="0"/>
              </a:rPr>
              <a:t>THANK YOU FOR LISTENING and I HOPE YOU ENJOYED MY PRESENTATION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3AC4C79-A79E-4E5F-B279-0C967A64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11788"/>
            <a:ext cx="77771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>
                <a:latin typeface="Algerian" panose="04020705040A02060702" pitchFamily="82" charset="0"/>
              </a:rPr>
              <a:t>NOW PLEASE feel free to ask some questions! </a:t>
            </a:r>
            <a:endParaRPr lang="sl-SI" altLang="sl-SI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tudor family tree.png">
            <a:extLst>
              <a:ext uri="{FF2B5EF4-FFF2-40B4-BE49-F238E27FC236}">
                <a16:creationId xmlns:a16="http://schemas.microsoft.com/office/drawing/2014/main" id="{7CE25C56-832B-4D11-82ED-B79014741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7416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 descr="Tudor Rose (Heraldry).svg">
            <a:hlinkClick r:id="rId3"/>
            <a:extLst>
              <a:ext uri="{FF2B5EF4-FFF2-40B4-BE49-F238E27FC236}">
                <a16:creationId xmlns:a16="http://schemas.microsoft.com/office/drawing/2014/main" id="{50254831-1315-44F9-984A-0B092ABF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6875463" y="4581525"/>
            <a:ext cx="17859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CE60252-6DBE-4DF7-8E5A-6729F9E7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33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The Tudor Family Tree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Tudor Rose (Heraldry).svg">
            <a:hlinkClick r:id="rId2"/>
            <a:extLst>
              <a:ext uri="{FF2B5EF4-FFF2-40B4-BE49-F238E27FC236}">
                <a16:creationId xmlns:a16="http://schemas.microsoft.com/office/drawing/2014/main" id="{56B29C90-D6D6-48B8-9627-A08D6357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4328709-487B-4F26-848D-3D6F92AD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48244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RESOURCES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E69795-F344-49D6-8F52-9B8FC82A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04813"/>
            <a:ext cx="9217025" cy="90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  <a:hlinkClick r:id="rId4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  <a:hlinkClick r:id="rId4"/>
            </a:endParaRPr>
          </a:p>
          <a:p>
            <a:endParaRPr lang="sl-SI" altLang="sl-SI" sz="2000" u="sng" dirty="0">
              <a:latin typeface="Algerian" panose="04020705040A02060702" pitchFamily="82" charset="0"/>
              <a:hlinkClick r:id="rId4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  <a:hlinkClick r:id="rId4"/>
            </a:endParaRPr>
          </a:p>
          <a:p>
            <a:pPr>
              <a:buFontTx/>
              <a:buChar char="-"/>
            </a:pPr>
            <a:r>
              <a:rPr lang="sl-SI" altLang="sl-SI" sz="2000" u="sng">
                <a:latin typeface="Algerian" panose="04020705040A02060702" pitchFamily="82" charset="0"/>
                <a:hlinkClick r:id="rId4"/>
              </a:rPr>
              <a:t>http</a:t>
            </a:r>
            <a:r>
              <a:rPr lang="sl-SI" altLang="sl-SI" sz="2000" u="sng" dirty="0">
                <a:latin typeface="Algerian" panose="04020705040A02060702" pitchFamily="82" charset="0"/>
                <a:hlinkClick r:id="rId4"/>
              </a:rPr>
              <a:t>://en.wikipedia.org/wiki/Tudor_dynasty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r>
              <a:rPr lang="sl-SI" altLang="sl-SI" sz="2000" u="sng" dirty="0">
                <a:latin typeface="Algerian" panose="04020705040A02060702" pitchFamily="82" charset="0"/>
                <a:hlinkClick r:id="rId5"/>
              </a:rPr>
              <a:t>http://www.spartacus.schoolnet.co.uk/Tudors.htm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r>
              <a:rPr lang="sl-SI" altLang="sl-SI" sz="2000" u="sng" dirty="0">
                <a:latin typeface="Algerian" panose="04020705040A02060702" pitchFamily="82" charset="0"/>
                <a:hlinkClick r:id="rId6"/>
              </a:rPr>
              <a:t>http://www.primaryresources.co.uk/history/history3.htm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r>
              <a:rPr lang="sl-SI" altLang="sl-SI" sz="2000" u="sng" dirty="0">
                <a:latin typeface="Algerian" panose="04020705040A02060702" pitchFamily="82" charset="0"/>
                <a:hlinkClick r:id="rId7"/>
              </a:rPr>
              <a:t>http://www.chiddingstone.kent.sch.uk/homework/Tudors.html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r>
              <a:rPr lang="sl-SI" altLang="sl-SI" sz="2000" u="sng" dirty="0">
                <a:latin typeface="Algerian" panose="04020705040A02060702" pitchFamily="82" charset="0"/>
                <a:hlinkClick r:id="rId8"/>
              </a:rPr>
              <a:t>http://tudorhistory.org/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r>
              <a:rPr lang="sl-SI" altLang="sl-SI" sz="2000" u="sng" dirty="0">
                <a:latin typeface="Algerian" panose="04020705040A02060702" pitchFamily="82" charset="0"/>
                <a:hlinkClick r:id="rId9"/>
              </a:rPr>
              <a:t>http://www.historyonthenet.com/Tudors/tudorsmain.htm</a:t>
            </a: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u="sng" dirty="0">
              <a:latin typeface="Algerian" panose="04020705040A02060702" pitchFamily="82" charset="0"/>
            </a:endParaRPr>
          </a:p>
          <a:p>
            <a:r>
              <a:rPr lang="sl-SI" altLang="sl-SI" sz="2000" dirty="0">
                <a:latin typeface="Algerian" panose="04020705040A02060702" pitchFamily="82" charset="0"/>
              </a:rPr>
              <a:t>-VARIOUS ESSAYS, PRESENTATIONS</a:t>
            </a:r>
          </a:p>
          <a:p>
            <a:pPr>
              <a:buFontTx/>
              <a:buChar char="-"/>
            </a:pPr>
            <a:endParaRPr lang="sl-SI" altLang="sl-SI" sz="2000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dirty="0">
              <a:latin typeface="Algerian" panose="04020705040A02060702" pitchFamily="82" charset="0"/>
            </a:endParaRPr>
          </a:p>
          <a:p>
            <a:pPr>
              <a:buFontTx/>
              <a:buChar char="-"/>
            </a:pPr>
            <a:endParaRPr lang="sl-SI" altLang="sl-SI" sz="2000" dirty="0">
              <a:latin typeface="Algerian" panose="04020705040A02060702" pitchFamily="82" charset="0"/>
            </a:endParaRPr>
          </a:p>
          <a:p>
            <a:endParaRPr lang="sl-SI" altLang="sl-SI" sz="2000" dirty="0">
              <a:latin typeface="Algerian" panose="04020705040A02060702" pitchFamily="82" charset="0"/>
            </a:endParaRPr>
          </a:p>
          <a:p>
            <a:endParaRPr lang="sl-SI" altLang="sl-SI" sz="20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D7E792D5-FF46-496E-949D-CD637CE0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FACD28-8732-4838-8FE6-29E9A007E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54721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6000">
                <a:latin typeface="Algerian" panose="04020705040A02060702" pitchFamily="82" charset="0"/>
              </a:rPr>
              <a:t>Henry  VII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346DCF9-E836-4D92-84E2-56C108771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916113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-Henry VII was the first Tudor king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2697279-C69C-4996-B214-0805F59C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44640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was born on 28. January 1457 and died  on 21. April 1509</a:t>
            </a:r>
          </a:p>
        </p:txBody>
      </p:sp>
      <p:pic>
        <p:nvPicPr>
          <p:cNvPr id="11" name="Picture 6" descr="henry7sittow1">
            <a:extLst>
              <a:ext uri="{FF2B5EF4-FFF2-40B4-BE49-F238E27FC236}">
                <a16:creationId xmlns:a16="http://schemas.microsoft.com/office/drawing/2014/main" id="{E5AD8FF0-9051-485D-B032-8D7E9CC1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28305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C35C26F5-2C38-458B-8E34-0A136C18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3074" name="Slika 89" descr="http://tudorhistory.org/henry7/indexpic.jpg">
            <a:extLst>
              <a:ext uri="{FF2B5EF4-FFF2-40B4-BE49-F238E27FC236}">
                <a16:creationId xmlns:a16="http://schemas.microsoft.com/office/drawing/2014/main" id="{4FF6B213-1E03-4D3A-9A82-E123CB83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29813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C7C080F-C3E0-4740-AD3A-7CF7425CF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781300"/>
            <a:ext cx="4681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married elizabeth york-the daughter of his enemy edward iv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E900A7-CF76-4C05-8082-F674819E1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9275"/>
            <a:ext cx="62642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BECAME KING BY DEFEATING RICHARD III AT THE BATTLE OF BOSWORTH IN 1485, ending the wars of the roses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26B4AE41-557D-4CBC-8044-EE411BD0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3" name="Picture 87" descr="Henry VII">
            <a:extLst>
              <a:ext uri="{FF2B5EF4-FFF2-40B4-BE49-F238E27FC236}">
                <a16:creationId xmlns:a16="http://schemas.microsoft.com/office/drawing/2014/main" id="{94AAF319-8278-410B-B26B-1A16B512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36838"/>
            <a:ext cx="26765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08ADC76-955D-49F3-9B89-354E13AFC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196975"/>
            <a:ext cx="7056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-He then went on to forge international relationships      </a:t>
            </a:r>
          </a:p>
          <a:p>
            <a:r>
              <a:rPr lang="sl-SI" altLang="sl-SI" sz="2800">
                <a:latin typeface="Algerian" panose="04020705040A02060702" pitchFamily="82" charset="0"/>
              </a:rPr>
              <a:t>                     through the marriages      </a:t>
            </a:r>
          </a:p>
          <a:p>
            <a:r>
              <a:rPr lang="sl-SI" altLang="sl-SI" sz="2800">
                <a:latin typeface="Algerian" panose="04020705040A02060702" pitchFamily="82" charset="0"/>
              </a:rPr>
              <a:t>                     of his children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8ABBCC0B-58C8-40BA-8A86-1B4CC017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E9D9343-F440-45A0-BE47-DF2D8441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The Wars of the Roses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2670E10-398B-4D17-9377-9264D9E1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73238"/>
            <a:ext cx="80756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-The wars of the roses were a series of battles, fought between the houses of Lancastre and York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CB9CA8C-3D02-4D21-A436-B63B2F38E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3359150"/>
            <a:ext cx="8485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-THEY  are called the wars of the roses because the Yorkists were represented by a white rose and the Lancastrians </a:t>
            </a:r>
          </a:p>
          <a:p>
            <a:r>
              <a:rPr lang="sl-SI" altLang="sl-SI" sz="2800">
                <a:latin typeface="Algerian" panose="04020705040A02060702" pitchFamily="82" charset="0"/>
              </a:rPr>
              <a:t>by a red rose</a:t>
            </a:r>
          </a:p>
        </p:txBody>
      </p:sp>
      <p:pic>
        <p:nvPicPr>
          <p:cNvPr id="4098" name="Slika 161" descr="Red Rose">
            <a:extLst>
              <a:ext uri="{FF2B5EF4-FFF2-40B4-BE49-F238E27FC236}">
                <a16:creationId xmlns:a16="http://schemas.microsoft.com/office/drawing/2014/main" id="{E98C0BB6-40CC-4A93-85A8-B42D3E10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9588"/>
            <a:ext cx="7921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Slika 162" descr="White Rose">
            <a:extLst>
              <a:ext uri="{FF2B5EF4-FFF2-40B4-BE49-F238E27FC236}">
                <a16:creationId xmlns:a16="http://schemas.microsoft.com/office/drawing/2014/main" id="{DEC4E3AF-BC4F-40F9-A704-9826FC43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16563"/>
            <a:ext cx="7985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Slika 163" descr="Tudor Rose">
            <a:extLst>
              <a:ext uri="{FF2B5EF4-FFF2-40B4-BE49-F238E27FC236}">
                <a16:creationId xmlns:a16="http://schemas.microsoft.com/office/drawing/2014/main" id="{3E567234-9DAD-4A88-AEDF-73C808F2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300663"/>
            <a:ext cx="10842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4F4DBB3-AEA0-430E-9765-7D5477A0E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732463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Charlemagne Std" panose="04020705060702020204" pitchFamily="82" charset="0"/>
              </a:rPr>
              <a:t>+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B393C6C-B692-4101-A86E-DD1294DE5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661025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latin typeface="Charlemagne Std" panose="04020705060702020204" pitchFamily="82" charset="0"/>
              </a:rPr>
              <a:t>=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Tudor Rose (Heraldry).svg">
            <a:hlinkClick r:id="rId2"/>
            <a:extLst>
              <a:ext uri="{FF2B5EF4-FFF2-40B4-BE49-F238E27FC236}">
                <a16:creationId xmlns:a16="http://schemas.microsoft.com/office/drawing/2014/main" id="{E8D8CD79-9EE2-4195-8CBD-0A136C1DD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6588125" y="4581525"/>
            <a:ext cx="17859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A18102-CE07-4FAF-89A3-DA2FD3C2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9432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>
                <a:latin typeface="Algerian" panose="04020705040A02060702" pitchFamily="82" charset="0"/>
              </a:rPr>
              <a:t>THE BATTLE OF BOSWORTH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0F3FC31-6555-4E8A-B99C-CC2CDAC9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79930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-THE BATTLE OF BOSWORTH WAS A BATTLE WHICH HAPPENED BY THE NEIGHBOURING TOWN OF MARKET BOSWORTH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8BCC8E3-7EB2-4EA2-B054-DB0BC95B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51133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lgerian" panose="04020705040A02060702" pitchFamily="82" charset="0"/>
              </a:rPr>
              <a:t>-IT WAS FOUGHT BETWEEN THE ARMIES OF HENRY VII AND RICHARD III, WHO WERE ACTUALLY DISTANT RELATIVES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On-screen Show (4:3)</PresentationFormat>
  <Paragraphs>149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Algerian</vt:lpstr>
      <vt:lpstr>Arial</vt:lpstr>
      <vt:lpstr>Calibri</vt:lpstr>
      <vt:lpstr>Charlemagne Std</vt:lpstr>
      <vt:lpstr>Old English Text MT</vt:lpstr>
      <vt:lpstr>Officeova tema</vt:lpstr>
      <vt:lpstr>THE TUDORS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2019-05-30T09:23:32Z</dcterms:created>
  <dcterms:modified xsi:type="dcterms:W3CDTF">2019-05-30T09:23:32Z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